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542" r:id="rId2"/>
    <p:sldId id="759" r:id="rId3"/>
    <p:sldId id="764" r:id="rId4"/>
    <p:sldId id="765" r:id="rId5"/>
    <p:sldId id="769" r:id="rId6"/>
    <p:sldId id="726" r:id="rId7"/>
    <p:sldId id="773" r:id="rId8"/>
    <p:sldId id="1035" r:id="rId9"/>
    <p:sldId id="756" r:id="rId10"/>
    <p:sldId id="750" r:id="rId11"/>
    <p:sldId id="758" r:id="rId12"/>
    <p:sldId id="751" r:id="rId13"/>
    <p:sldId id="761" r:id="rId14"/>
    <p:sldId id="755" r:id="rId15"/>
    <p:sldId id="752" r:id="rId16"/>
    <p:sldId id="767" r:id="rId17"/>
    <p:sldId id="1032" r:id="rId18"/>
    <p:sldId id="1030" r:id="rId19"/>
    <p:sldId id="1033" r:id="rId20"/>
    <p:sldId id="1034" r:id="rId21"/>
    <p:sldId id="1029" r:id="rId22"/>
    <p:sldId id="1026" r:id="rId23"/>
    <p:sldId id="1028" r:id="rId24"/>
    <p:sldId id="747" r:id="rId2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3300"/>
    <a:srgbClr val="3366FF"/>
    <a:srgbClr val="00CC66"/>
    <a:srgbClr val="0000FF"/>
    <a:srgbClr val="D00000"/>
    <a:srgbClr val="66FF3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556" autoAdjust="0"/>
    <p:restoredTop sz="73547" autoAdjust="0"/>
  </p:normalViewPr>
  <p:slideViewPr>
    <p:cSldViewPr>
      <p:cViewPr varScale="1">
        <p:scale>
          <a:sx n="51" d="100"/>
          <a:sy n="51"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3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AAF8E0D3-41AF-5F2C-9007-4EC41FDFDCF8}"/>
              </a:ext>
            </a:extLst>
          </p:cNvPr>
          <p:cNvSpPr>
            <a:spLocks noGrp="1" noChangeArrowheads="1"/>
          </p:cNvSpPr>
          <p:nvPr>
            <p:ph type="hdr" sz="quarter"/>
          </p:nvPr>
        </p:nvSpPr>
        <p:spPr bwMode="auto">
          <a:xfrm>
            <a:off x="0"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141315" name="Rectangle 3">
            <a:extLst>
              <a:ext uri="{FF2B5EF4-FFF2-40B4-BE49-F238E27FC236}">
                <a16:creationId xmlns:a16="http://schemas.microsoft.com/office/drawing/2014/main" id="{BD75478D-9313-4E87-85A8-4654C47C11E0}"/>
              </a:ext>
            </a:extLst>
          </p:cNvPr>
          <p:cNvSpPr>
            <a:spLocks noGrp="1" noChangeArrowheads="1"/>
          </p:cNvSpPr>
          <p:nvPr>
            <p:ph type="dt" sz="quarter" idx="1"/>
          </p:nvPr>
        </p:nvSpPr>
        <p:spPr bwMode="auto">
          <a:xfrm>
            <a:off x="4143375" y="0"/>
            <a:ext cx="3170238" cy="479425"/>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141316" name="Rectangle 4">
            <a:extLst>
              <a:ext uri="{FF2B5EF4-FFF2-40B4-BE49-F238E27FC236}">
                <a16:creationId xmlns:a16="http://schemas.microsoft.com/office/drawing/2014/main" id="{0C690648-18FF-73FE-0F2D-7CE0B51A42AD}"/>
              </a:ext>
            </a:extLst>
          </p:cNvPr>
          <p:cNvSpPr>
            <a:spLocks noGrp="1" noChangeArrowheads="1"/>
          </p:cNvSpPr>
          <p:nvPr>
            <p:ph type="ftr" sz="quarter" idx="2"/>
          </p:nvPr>
        </p:nvSpPr>
        <p:spPr bwMode="auto">
          <a:xfrm>
            <a:off x="0"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141317" name="Rectangle 5">
            <a:extLst>
              <a:ext uri="{FF2B5EF4-FFF2-40B4-BE49-F238E27FC236}">
                <a16:creationId xmlns:a16="http://schemas.microsoft.com/office/drawing/2014/main" id="{BF88DEC0-0E2E-BAE7-81C7-414FA51A8D81}"/>
              </a:ext>
            </a:extLst>
          </p:cNvPr>
          <p:cNvSpPr>
            <a:spLocks noGrp="1" noChangeArrowheads="1"/>
          </p:cNvSpPr>
          <p:nvPr>
            <p:ph type="sldNum" sz="quarter" idx="3"/>
          </p:nvPr>
        </p:nvSpPr>
        <p:spPr bwMode="auto">
          <a:xfrm>
            <a:off x="4143375" y="9120188"/>
            <a:ext cx="3170238" cy="479425"/>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panose="020B0604020202020204" pitchFamily="34" charset="0"/>
              </a:defRPr>
            </a:lvl1pPr>
          </a:lstStyle>
          <a:p>
            <a:pPr>
              <a:defRPr/>
            </a:pPr>
            <a:fld id="{1B8BAE7E-99DE-46CF-B29C-F8886B7DF96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07D0BD-67D4-5ECF-046F-51C8020D46DD}"/>
              </a:ext>
            </a:extLst>
          </p:cNvPr>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E330C9FC-363F-4812-F02D-DF23E64C8D8A}"/>
              </a:ext>
            </a:extLst>
          </p:cNvPr>
          <p:cNvSpPr>
            <a:spLocks noGrp="1"/>
          </p:cNvSpPr>
          <p:nvPr>
            <p:ph type="dt" idx="1"/>
          </p:nvPr>
        </p:nvSpPr>
        <p:spPr>
          <a:xfrm>
            <a:off x="4143375" y="0"/>
            <a:ext cx="3170238" cy="479425"/>
          </a:xfrm>
          <a:prstGeom prst="rect">
            <a:avLst/>
          </a:prstGeom>
        </p:spPr>
        <p:txBody>
          <a:bodyPr vert="horz" lIns="91440" tIns="45720" rIns="91440" bIns="45720" rtlCol="0"/>
          <a:lstStyle>
            <a:lvl1pPr algn="r" eaLnBrk="1" hangingPunct="1">
              <a:defRPr sz="1200"/>
            </a:lvl1pPr>
          </a:lstStyle>
          <a:p>
            <a:pPr>
              <a:defRPr/>
            </a:pPr>
            <a:fld id="{70699E85-9E37-4932-A965-6617676EDC8F}" type="datetimeFigureOut">
              <a:rPr lang="en-US"/>
              <a:pPr>
                <a:defRPr/>
              </a:pPr>
              <a:t>10/26/2023</a:t>
            </a:fld>
            <a:endParaRPr lang="en-US"/>
          </a:p>
        </p:txBody>
      </p:sp>
      <p:sp>
        <p:nvSpPr>
          <p:cNvPr id="4" name="Slide Image Placeholder 3">
            <a:extLst>
              <a:ext uri="{FF2B5EF4-FFF2-40B4-BE49-F238E27FC236}">
                <a16:creationId xmlns:a16="http://schemas.microsoft.com/office/drawing/2014/main" id="{038F852A-E19E-90A6-35C4-C5607D6F1757}"/>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5BD5DE1-21C3-D9D7-A61A-E8652376DA85}"/>
              </a:ext>
            </a:extLst>
          </p:cNvPr>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7B29570-9B6A-A3A0-2FC3-03A513CE22C1}"/>
              </a:ext>
            </a:extLst>
          </p:cNvPr>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44CF3D62-86C8-22E8-43ED-EA292D2D631F}"/>
              </a:ext>
            </a:extLst>
          </p:cNvPr>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BB481C-71B2-4E45-9738-5E2D6758B4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uwe.burghaus@ndsu.ed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dpi.com/2304-6740/4/2/10/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dx.doi.org/10.2174/187794681266622021014204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x.doi.org/10.2174/187794681266622021014204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mdpi.com/2304-6740/4/2/10/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116/6.000105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9C846ECB-1D2D-76F8-51C2-91CAE31F25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4884F8F2-E4F3-F708-30FE-2C0C4CADA6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 Burghaus</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 Surface Chemistry | Het. Catalysis | Nanoscience | Materials -</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North Dakota State University, Dept. Chemistry &amp; Biochemistry</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uwe.burghaus@ndsu.edu</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www.uweburghaus.us</a:t>
            </a:r>
            <a:endParaRPr lang="en-US" altLang="en-US">
              <a:ea typeface="Calibri" panose="020F0502020204030204" pitchFamily="34" charset="0"/>
              <a:cs typeface="Times New Roman" panose="02020603050405020304" pitchFamily="18" charset="0"/>
            </a:endParaRPr>
          </a:p>
          <a:p>
            <a:pPr>
              <a:lnSpc>
                <a:spcPct val="107000"/>
              </a:lnSpc>
              <a:spcBef>
                <a:spcPct val="0"/>
              </a:spcBef>
            </a:pPr>
            <a:r>
              <a:rPr lang="en-US" altLang="en-US"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https://www.ndsu.edu/chemistry/people/faculty/burghaus.html</a:t>
            </a:r>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r>
              <a:rPr lang="en-US" altLang="en-US">
                <a:ea typeface="Calibri" panose="020F0502020204030204" pitchFamily="34" charset="0"/>
                <a:cs typeface="Times New Roman" panose="02020603050405020304" pitchFamily="18" charset="0"/>
              </a:rPr>
              <a:t>Length of talk</a:t>
            </a:r>
          </a:p>
          <a:p>
            <a:r>
              <a:rPr lang="en-US" altLang="en-US">
                <a:ea typeface="Calibri" panose="020F0502020204030204" pitchFamily="34" charset="0"/>
                <a:cs typeface="Times New Roman" panose="02020603050405020304" pitchFamily="18" charset="0"/>
              </a:rPr>
              <a:t>18+2 minutes</a:t>
            </a:r>
          </a:p>
          <a:p>
            <a:endParaRPr lang="en-US" altLang="en-US">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a:p>
            <a:pPr algn="ctr">
              <a:lnSpc>
                <a:spcPct val="115000"/>
              </a:lnSpc>
              <a:spcBef>
                <a:spcPct val="0"/>
              </a:spcBef>
              <a:spcAft>
                <a:spcPts val="1000"/>
              </a:spcAft>
            </a:pPr>
            <a:r>
              <a:rPr lang="en-US" altLang="en-US" sz="1800" b="1">
                <a:ea typeface="Calibri" panose="020F0502020204030204" pitchFamily="34" charset="0"/>
                <a:cs typeface="Times New Roman" panose="02020603050405020304" pitchFamily="18" charset="0"/>
              </a:rPr>
              <a:t>Reactive Adsorption of Small Sulfur Compounds on Ruthenium Supported Graphene – an Ultra-high Vacuum Surface Science Study </a:t>
            </a:r>
            <a:r>
              <a:rPr lang="en-US" altLang="en-US" sz="1800" b="1">
                <a:solidFill>
                  <a:srgbClr val="FF0000"/>
                </a:solidFill>
                <a:ea typeface="Calibri" panose="020F0502020204030204" pitchFamily="34" charset="0"/>
                <a:cs typeface="Times New Roman" panose="02020603050405020304" pitchFamily="18" charset="0"/>
              </a:rPr>
              <a:t>(virtual talk)</a:t>
            </a:r>
            <a:endParaRPr lang="en-US" altLang="en-US" sz="1800">
              <a:ea typeface="Calibri" panose="020F0502020204030204" pitchFamily="34" charset="0"/>
              <a:cs typeface="Times New Roman" panose="02020603050405020304" pitchFamily="18" charset="0"/>
            </a:endParaRPr>
          </a:p>
          <a:p>
            <a:pPr>
              <a:lnSpc>
                <a:spcPct val="115000"/>
              </a:lnSpc>
              <a:spcBef>
                <a:spcPct val="0"/>
              </a:spcBef>
              <a:spcAft>
                <a:spcPts val="1000"/>
              </a:spcAft>
            </a:pPr>
            <a:r>
              <a:rPr lang="en-US" altLang="en-US" sz="1800">
                <a:ea typeface="Calibri" panose="020F0502020204030204" pitchFamily="34" charset="0"/>
                <a:cs typeface="Times New Roman" panose="02020603050405020304" pitchFamily="18" charset="0"/>
              </a:rPr>
              <a:t>T. Stach, U. Burghaus* </a:t>
            </a:r>
          </a:p>
          <a:p>
            <a:pPr>
              <a:lnSpc>
                <a:spcPct val="115000"/>
              </a:lnSpc>
              <a:spcBef>
                <a:spcPct val="0"/>
              </a:spcBef>
              <a:spcAft>
                <a:spcPts val="1000"/>
              </a:spcAft>
            </a:pPr>
            <a:r>
              <a:rPr lang="en-US" altLang="en-US" sz="1800">
                <a:ea typeface="Calibri" panose="020F0502020204030204" pitchFamily="34" charset="0"/>
                <a:cs typeface="Times New Roman" panose="02020603050405020304" pitchFamily="18" charset="0"/>
              </a:rPr>
              <a:t>Department of Chemistry and Biochemistry, North Dakota State University, Fargo, North Dakota, USA </a:t>
            </a:r>
          </a:p>
          <a:p>
            <a:pPr>
              <a:lnSpc>
                <a:spcPct val="115000"/>
              </a:lnSpc>
              <a:spcBef>
                <a:spcPct val="0"/>
              </a:spcBef>
              <a:spcAft>
                <a:spcPts val="1000"/>
              </a:spcAft>
            </a:pPr>
            <a:r>
              <a:rPr lang="en-US" altLang="en-US" sz="1800">
                <a:ea typeface="Calibri" panose="020F0502020204030204" pitchFamily="34" charset="0"/>
                <a:cs typeface="Times New Roman" panose="02020603050405020304" pitchFamily="18" charset="0"/>
              </a:rPr>
              <a:t>Email: </a:t>
            </a:r>
            <a:r>
              <a:rPr lang="en-US" altLang="en-US" sz="1800" u="sng">
                <a:solidFill>
                  <a:srgbClr val="0000FF"/>
                </a:solidFill>
                <a:ea typeface="Calibri" panose="020F0502020204030204" pitchFamily="34" charset="0"/>
                <a:cs typeface="Times New Roman" panose="02020603050405020304" pitchFamily="18" charset="0"/>
                <a:hlinkClick r:id="rId3"/>
              </a:rPr>
              <a:t>uwe.burghaus@ndsu.edu</a:t>
            </a:r>
            <a:r>
              <a:rPr lang="en-US" altLang="en-US" sz="1800">
                <a:ea typeface="Calibri" panose="020F0502020204030204" pitchFamily="34" charset="0"/>
                <a:cs typeface="Times New Roman" panose="02020603050405020304" pitchFamily="18" charset="0"/>
              </a:rPr>
              <a:t> </a:t>
            </a:r>
          </a:p>
          <a:p>
            <a:pPr>
              <a:lnSpc>
                <a:spcPct val="115000"/>
              </a:lnSpc>
              <a:spcBef>
                <a:spcPct val="0"/>
              </a:spcBef>
              <a:spcAft>
                <a:spcPts val="1000"/>
              </a:spcAft>
            </a:pPr>
            <a:r>
              <a:rPr lang="en-US" altLang="en-US" sz="1800" b="1">
                <a:ea typeface="Calibri" panose="020F0502020204030204" pitchFamily="34" charset="0"/>
                <a:cs typeface="Times New Roman" panose="02020603050405020304" pitchFamily="18" charset="0"/>
              </a:rPr>
              <a:t>Abstract</a:t>
            </a:r>
            <a:r>
              <a:rPr lang="en-US" altLang="en-US" sz="1800">
                <a:ea typeface="Calibri" panose="020F0502020204030204" pitchFamily="34" charset="0"/>
                <a:cs typeface="Times New Roman" panose="02020603050405020304" pitchFamily="18" charset="0"/>
              </a:rPr>
              <a:t> {Max words limit 250}</a:t>
            </a:r>
          </a:p>
          <a:p>
            <a:pPr>
              <a:lnSpc>
                <a:spcPct val="115000"/>
              </a:lnSpc>
              <a:spcBef>
                <a:spcPct val="0"/>
              </a:spcBef>
              <a:spcAft>
                <a:spcPts val="1000"/>
              </a:spcAft>
            </a:pPr>
            <a:r>
              <a:rPr lang="en-US" altLang="en-US" sz="1800">
                <a:ea typeface="Calibri" panose="020F0502020204030204" pitchFamily="34" charset="0"/>
                <a:cs typeface="Times New Roman" panose="02020603050405020304" pitchFamily="18" charset="0"/>
              </a:rPr>
              <a:t>The molecular and reactive adsorption of small sulfur compounds on graphene grown on ruthenium(0001) (hereafter denoted as Gr/Ru) was characterized at ultra-high vacuum (UHV) conditions using Auger electron spectroscopy (AES) and multi-mass reactive thermal desorption spectroscopy (RTDS). Detection of the parent masses in RTDS indicates the presence of a molecular adsorption pathway for all compounds studied. Interestingly, in addition extra masses were detected by RTDS which are absent in the gas-phase fragmentation pattern of the probe molecules, i.e., RTDS indicates the formation of decomposition products. Furthermore, AES detected sulfur adsorbed on Gr/Ru after the RTDS experiments. Thus, both techniques RTDS and AES show consistently that the compounds dissociate on Gr/Ru. Importantly, according to AES, Gr/Ru remains intact. In other words, the carbon signal in AES spectra does not change due to the adsorption of the sulfur compounds. Two different synthesis procedures were used to nanofabricate Gr/Ru which leads to the formation of grain boundaries (without vacancy defects) in Gr in one case and generates defect free Gr/Ru in the other case. The reaction rates were unaffected by the defect density which rules out defects as the active sites for the decomposition of the sulfur compounds. Part of the results were published in </a:t>
            </a:r>
            <a:r>
              <a:rPr lang="en-US" altLang="en-US" sz="1800" i="1">
                <a:solidFill>
                  <a:srgbClr val="000000"/>
                </a:solidFill>
                <a:ea typeface="Calibri" panose="020F0502020204030204" pitchFamily="34" charset="0"/>
                <a:cs typeface="Times New Roman" panose="02020603050405020304" pitchFamily="18" charset="0"/>
              </a:rPr>
              <a:t>J. Vac. Sci. Technol. A, 39 (2021) 042201. </a:t>
            </a:r>
            <a:r>
              <a:rPr lang="en-US" altLang="en-US" sz="1800">
                <a:solidFill>
                  <a:srgbClr val="000000"/>
                </a:solidFill>
                <a:ea typeface="Calibri" panose="020F0502020204030204" pitchFamily="34" charset="0"/>
                <a:cs typeface="Times New Roman" panose="02020603050405020304" pitchFamily="18" charset="0"/>
              </a:rPr>
              <a:t>The application of graphene as a carbon catalyst was demonstrated which may lead the way to the design of metal free catalysts (see e.g., </a:t>
            </a:r>
            <a:r>
              <a:rPr lang="en-US" altLang="en-US" sz="1800" i="1">
                <a:solidFill>
                  <a:srgbClr val="000000"/>
                </a:solidFill>
                <a:ea typeface="Calibri" panose="020F0502020204030204" pitchFamily="34" charset="0"/>
                <a:cs typeface="Times New Roman" panose="02020603050405020304" pitchFamily="18" charset="0"/>
              </a:rPr>
              <a:t>Current Physical Chemistry, 2022, 12, 2-10</a:t>
            </a:r>
            <a:r>
              <a:rPr lang="en-US" altLang="en-US" sz="1800">
                <a:solidFill>
                  <a:srgbClr val="000000"/>
                </a:solidFill>
                <a:ea typeface="Calibri" panose="020F0502020204030204" pitchFamily="34" charset="0"/>
                <a:cs typeface="Times New Roman" panose="02020603050405020304" pitchFamily="18" charset="0"/>
              </a:rPr>
              <a:t>).</a:t>
            </a:r>
            <a:endParaRPr lang="en-US" altLang="en-US" sz="1800">
              <a:ea typeface="Calibri" panose="020F0502020204030204" pitchFamily="34" charset="0"/>
              <a:cs typeface="Times New Roman" panose="02020603050405020304" pitchFamily="18" charset="0"/>
            </a:endParaRPr>
          </a:p>
          <a:p>
            <a:pPr algn="ctr">
              <a:lnSpc>
                <a:spcPct val="115000"/>
              </a:lnSpc>
              <a:spcBef>
                <a:spcPct val="0"/>
              </a:spcBef>
              <a:spcAft>
                <a:spcPts val="1000"/>
              </a:spcAft>
            </a:pPr>
            <a:r>
              <a:rPr lang="en-US" altLang="en-US" sz="1800">
                <a:ea typeface="Calibri" panose="020F0502020204030204" pitchFamily="34" charset="0"/>
                <a:cs typeface="Times New Roman" panose="02020603050405020304" pitchFamily="18" charset="0"/>
              </a:rPr>
              <a:t> </a:t>
            </a:r>
          </a:p>
          <a:p>
            <a:pPr>
              <a:lnSpc>
                <a:spcPct val="115000"/>
              </a:lnSpc>
              <a:spcBef>
                <a:spcPct val="0"/>
              </a:spcBef>
              <a:spcAft>
                <a:spcPts val="1000"/>
              </a:spcAft>
            </a:pPr>
            <a:r>
              <a:rPr lang="en-US" altLang="en-US" sz="1800" b="1">
                <a:ea typeface="Calibri" panose="020F0502020204030204" pitchFamily="34" charset="0"/>
                <a:cs typeface="Times New Roman" panose="02020603050405020304" pitchFamily="18" charset="0"/>
              </a:rPr>
              <a:t>Biography: </a:t>
            </a:r>
            <a:r>
              <a:rPr lang="en-US" altLang="en-US" sz="1800">
                <a:ea typeface="Calibri" panose="020F0502020204030204" pitchFamily="34" charset="0"/>
                <a:cs typeface="Times New Roman" panose="02020603050405020304" pitchFamily="18" charset="0"/>
              </a:rPr>
              <a:t>{Max words limit 100}</a:t>
            </a:r>
          </a:p>
          <a:p>
            <a:pPr>
              <a:lnSpc>
                <a:spcPct val="115000"/>
              </a:lnSpc>
              <a:spcBef>
                <a:spcPct val="0"/>
              </a:spcBef>
              <a:spcAft>
                <a:spcPts val="1000"/>
              </a:spcAft>
            </a:pPr>
            <a:r>
              <a:rPr lang="en-US" altLang="en-US" sz="1800">
                <a:solidFill>
                  <a:srgbClr val="000000"/>
                </a:solidFill>
                <a:ea typeface="Calibri" panose="020F0502020204030204" pitchFamily="34" charset="0"/>
                <a:cs typeface="Times New Roman" panose="02020603050405020304" pitchFamily="18" charset="0"/>
              </a:rPr>
              <a:t>Uwe Burghaus’ research is focusing on experimental surface chemistry. His studies include projects on nanocatalysis, heterogeneous catalysis, molecular beam scattering, adsorption dynamics, kinetics, and spectroscopy (AES, XPS) for studying materials including metal oxides, supported nano metal/oxide clusters, nanoparticles, nanotubes, bimetallic systems, nanocarbon (CNTs, graphene), and inorganic nanostructures (nanotubes, inorganic fullerenes). He was originally educated as a physicist, but he moved into the physical chemistry field. He is faculty at NDSU (Fargo, ND, USA) since 2003, and graduated in 1995 from the Fritz-Haber Institute of the Max Plank Society in Berlin, Germany.</a:t>
            </a:r>
            <a:endParaRPr lang="en-US" altLang="en-US" sz="1800">
              <a:ea typeface="Calibri" panose="020F0502020204030204" pitchFamily="34" charset="0"/>
              <a:cs typeface="Times New Roman" panose="02020603050405020304" pitchFamily="18" charset="0"/>
            </a:endParaRPr>
          </a:p>
          <a:p>
            <a:endParaRPr lang="en-US" altLang="en-US">
              <a:ea typeface="Calibri" panose="020F0502020204030204" pitchFamily="34" charset="0"/>
              <a:cs typeface="Times New Roman" panose="02020603050405020304" pitchFamily="18" charset="0"/>
            </a:endParaRPr>
          </a:p>
        </p:txBody>
      </p:sp>
      <p:sp>
        <p:nvSpPr>
          <p:cNvPr id="5124" name="Slide Number Placeholder 3">
            <a:extLst>
              <a:ext uri="{FF2B5EF4-FFF2-40B4-BE49-F238E27FC236}">
                <a16:creationId xmlns:a16="http://schemas.microsoft.com/office/drawing/2014/main" id="{B654774B-8834-B7CB-B160-B349EA8A09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31436D5-A503-42B8-86AE-30EBA97BA70E}"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C257384-CE82-A80C-81F8-901B11BBCC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9E7CC0B-5806-84E8-E168-7FB99E55AC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87511FED-4C62-1812-3D3B-E85AEF377A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52DBE9D-2F30-45BD-8EDF-2FBD25E3F10B}" type="slidenum">
              <a:rPr lang="en-US" altLang="en-US" smtClean="0"/>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E8DD2B1B-5373-F0AE-E2E6-4E1847E7AE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428B6570-B2C7-70E4-1EBF-877D50AD68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There is a Ru AES peak close to the S AES peak. However, the intensity in the S AES region clearly increases after the TDS experiments. Interestingly, also the Ru+S peak shifts towards the expected sulfur AES peak position consistent with the decomposition of SO</a:t>
            </a:r>
            <a:r>
              <a:rPr lang="en-US" altLang="en-US" baseline="-25000"/>
              <a:t>2</a:t>
            </a:r>
            <a:r>
              <a:rPr lang="en-US" altLang="en-US"/>
              <a:t> seen in the TDS experiments.</a:t>
            </a:r>
          </a:p>
          <a:p>
            <a:endParaRPr lang="en-US" altLang="en-US"/>
          </a:p>
          <a:p>
            <a:r>
              <a:rPr lang="en-US" altLang="en-US"/>
              <a:t>The estimate assumes that the Ru signal after the sulfur is adsorbed remains the same as for the clean surface.</a:t>
            </a:r>
          </a:p>
          <a:p>
            <a:r>
              <a:rPr lang="en-US" altLang="en-US"/>
              <a:t>That does ignore the attenuation of the Ru signal due to being covered by sulfur. Thus, the Ru signal after S deposition will be a bit smaller than for the clean surface. Thus, I</a:t>
            </a:r>
            <a:r>
              <a:rPr lang="en-US" altLang="en-US" baseline="-25000"/>
              <a:t>post</a:t>
            </a:r>
            <a:r>
              <a:rPr lang="en-US" altLang="en-US"/>
              <a:t> is underestimated and so is I</a:t>
            </a:r>
            <a:r>
              <a:rPr lang="en-US" altLang="en-US" baseline="-25000"/>
              <a:t>S</a:t>
            </a:r>
            <a:r>
              <a:rPr lang="en-US" altLang="en-US"/>
              <a:t>. The actual S coverage should be larger.</a:t>
            </a:r>
          </a:p>
          <a:p>
            <a:endParaRPr lang="en-US" altLang="en-US"/>
          </a:p>
        </p:txBody>
      </p:sp>
      <p:sp>
        <p:nvSpPr>
          <p:cNvPr id="39940" name="Slide Number Placeholder 3">
            <a:extLst>
              <a:ext uri="{FF2B5EF4-FFF2-40B4-BE49-F238E27FC236}">
                <a16:creationId xmlns:a16="http://schemas.microsoft.com/office/drawing/2014/main" id="{6866D622-B218-0427-207F-B366F0C4C3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9CAAC64-CEE3-4AAF-B552-CE4E3D4001F5}"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483EB08-1F33-061F-6845-592B77159C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071121A9-1002-F3FF-CC35-5A38861B6B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202122"/>
                </a:solidFill>
                <a:latin typeface="Arial" panose="020B0604020202020204" pitchFamily="34" charset="0"/>
              </a:rPr>
              <a:t>Noble metals </a:t>
            </a:r>
          </a:p>
          <a:p>
            <a:r>
              <a:rPr lang="en-US" altLang="en-US">
                <a:solidFill>
                  <a:srgbClr val="0645AD"/>
                </a:solidFill>
                <a:latin typeface="Arial" panose="020B0604020202020204" pitchFamily="34" charset="0"/>
              </a:rPr>
              <a:t>ruthenium</a:t>
            </a:r>
            <a:r>
              <a:rPr lang="en-US" altLang="en-US">
                <a:solidFill>
                  <a:srgbClr val="202122"/>
                </a:solidFill>
                <a:latin typeface="Arial" panose="020B0604020202020204" pitchFamily="34" charset="0"/>
              </a:rPr>
              <a:t> (Ru), </a:t>
            </a:r>
          </a:p>
          <a:p>
            <a:r>
              <a:rPr lang="en-US" altLang="en-US">
                <a:solidFill>
                  <a:srgbClr val="0645AD"/>
                </a:solidFill>
                <a:latin typeface="Arial" panose="020B0604020202020204" pitchFamily="34" charset="0"/>
              </a:rPr>
              <a:t>rhodium</a:t>
            </a:r>
            <a:r>
              <a:rPr lang="en-US" altLang="en-US">
                <a:solidFill>
                  <a:srgbClr val="202122"/>
                </a:solidFill>
                <a:latin typeface="Arial" panose="020B0604020202020204" pitchFamily="34" charset="0"/>
              </a:rPr>
              <a:t> (Rh), </a:t>
            </a:r>
          </a:p>
          <a:p>
            <a:r>
              <a:rPr lang="en-US" altLang="en-US">
                <a:solidFill>
                  <a:srgbClr val="0645AD"/>
                </a:solidFill>
                <a:latin typeface="Arial" panose="020B0604020202020204" pitchFamily="34" charset="0"/>
              </a:rPr>
              <a:t>palladium</a:t>
            </a:r>
            <a:r>
              <a:rPr lang="en-US" altLang="en-US">
                <a:solidFill>
                  <a:srgbClr val="202122"/>
                </a:solidFill>
                <a:latin typeface="Arial" panose="020B0604020202020204" pitchFamily="34" charset="0"/>
              </a:rPr>
              <a:t> (Pd), </a:t>
            </a:r>
          </a:p>
          <a:p>
            <a:r>
              <a:rPr lang="en-US" altLang="en-US">
                <a:solidFill>
                  <a:srgbClr val="0645AD"/>
                </a:solidFill>
                <a:latin typeface="Arial" panose="020B0604020202020204" pitchFamily="34" charset="0"/>
              </a:rPr>
              <a:t>osmium</a:t>
            </a:r>
            <a:r>
              <a:rPr lang="en-US" altLang="en-US">
                <a:solidFill>
                  <a:srgbClr val="202122"/>
                </a:solidFill>
                <a:latin typeface="Arial" panose="020B0604020202020204" pitchFamily="34" charset="0"/>
              </a:rPr>
              <a:t> (Os), </a:t>
            </a:r>
          </a:p>
          <a:p>
            <a:r>
              <a:rPr lang="en-US" altLang="en-US">
                <a:solidFill>
                  <a:srgbClr val="0645AD"/>
                </a:solidFill>
                <a:latin typeface="Arial" panose="020B0604020202020204" pitchFamily="34" charset="0"/>
              </a:rPr>
              <a:t>iridium</a:t>
            </a:r>
            <a:r>
              <a:rPr lang="en-US" altLang="en-US">
                <a:solidFill>
                  <a:srgbClr val="202122"/>
                </a:solidFill>
                <a:latin typeface="Arial" panose="020B0604020202020204" pitchFamily="34" charset="0"/>
              </a:rPr>
              <a:t> (Ir), </a:t>
            </a:r>
          </a:p>
          <a:p>
            <a:r>
              <a:rPr lang="en-US" altLang="en-US">
                <a:solidFill>
                  <a:srgbClr val="0645AD"/>
                </a:solidFill>
                <a:latin typeface="Arial" panose="020B0604020202020204" pitchFamily="34" charset="0"/>
              </a:rPr>
              <a:t>platinum</a:t>
            </a:r>
            <a:r>
              <a:rPr lang="en-US" altLang="en-US">
                <a:solidFill>
                  <a:srgbClr val="202122"/>
                </a:solidFill>
                <a:latin typeface="Arial" panose="020B0604020202020204" pitchFamily="34" charset="0"/>
              </a:rPr>
              <a:t> (Pt), </a:t>
            </a:r>
          </a:p>
          <a:p>
            <a:r>
              <a:rPr lang="en-US" altLang="en-US">
                <a:solidFill>
                  <a:srgbClr val="0645AD"/>
                </a:solidFill>
                <a:latin typeface="Arial" panose="020B0604020202020204" pitchFamily="34" charset="0"/>
              </a:rPr>
              <a:t>gold</a:t>
            </a:r>
            <a:r>
              <a:rPr lang="en-US" altLang="en-US">
                <a:solidFill>
                  <a:srgbClr val="202122"/>
                </a:solidFill>
                <a:latin typeface="Arial" panose="020B0604020202020204" pitchFamily="34" charset="0"/>
              </a:rPr>
              <a:t> (Au), </a:t>
            </a:r>
          </a:p>
          <a:p>
            <a:r>
              <a:rPr lang="en-US" altLang="en-US">
                <a:solidFill>
                  <a:srgbClr val="0645AD"/>
                </a:solidFill>
                <a:latin typeface="Arial" panose="020B0604020202020204" pitchFamily="34" charset="0"/>
              </a:rPr>
              <a:t>silver</a:t>
            </a:r>
            <a:r>
              <a:rPr lang="en-US" altLang="en-US">
                <a:solidFill>
                  <a:srgbClr val="202122"/>
                </a:solidFill>
                <a:latin typeface="Arial" panose="020B0604020202020204" pitchFamily="34" charset="0"/>
              </a:rPr>
              <a:t> (Ag).</a:t>
            </a:r>
          </a:p>
          <a:p>
            <a:endParaRPr lang="en-US" altLang="en-US">
              <a:solidFill>
                <a:srgbClr val="202122"/>
              </a:solidFill>
              <a:latin typeface="Arial" panose="020B0604020202020204" pitchFamily="34" charset="0"/>
            </a:endParaRPr>
          </a:p>
          <a:p>
            <a:r>
              <a:rPr lang="en-US" altLang="en-US">
                <a:solidFill>
                  <a:srgbClr val="202122"/>
                </a:solidFill>
                <a:latin typeface="Arial" panose="020B0604020202020204" pitchFamily="34" charset="0"/>
              </a:rPr>
              <a:t>Def.: In </a:t>
            </a:r>
            <a:r>
              <a:rPr lang="en-US" altLang="en-US">
                <a:solidFill>
                  <a:srgbClr val="0645AD"/>
                </a:solidFill>
                <a:latin typeface="Arial" panose="020B0604020202020204" pitchFamily="34" charset="0"/>
              </a:rPr>
              <a:t>chemistry</a:t>
            </a:r>
            <a:r>
              <a:rPr lang="en-US" altLang="en-US">
                <a:solidFill>
                  <a:srgbClr val="202122"/>
                </a:solidFill>
                <a:latin typeface="Arial" panose="020B0604020202020204" pitchFamily="34" charset="0"/>
              </a:rPr>
              <a:t>, </a:t>
            </a:r>
            <a:r>
              <a:rPr lang="en-US" altLang="en-US" b="1">
                <a:solidFill>
                  <a:srgbClr val="202122"/>
                </a:solidFill>
                <a:latin typeface="Arial" panose="020B0604020202020204" pitchFamily="34" charset="0"/>
              </a:rPr>
              <a:t>noble metals</a:t>
            </a:r>
            <a:r>
              <a:rPr lang="en-US" altLang="en-US">
                <a:solidFill>
                  <a:srgbClr val="202122"/>
                </a:solidFill>
                <a:latin typeface="Arial" panose="020B0604020202020204" pitchFamily="34" charset="0"/>
              </a:rPr>
              <a:t> are metallic elements that show outstanding resistance to chemical attack even at high temperatures.</a:t>
            </a:r>
          </a:p>
          <a:p>
            <a:r>
              <a:rPr lang="en-US" altLang="en-US"/>
              <a:t>https://en.wikipedia.org/wiki/Noble_metal</a:t>
            </a:r>
          </a:p>
        </p:txBody>
      </p:sp>
      <p:sp>
        <p:nvSpPr>
          <p:cNvPr id="44036" name="Slide Number Placeholder 3">
            <a:extLst>
              <a:ext uri="{FF2B5EF4-FFF2-40B4-BE49-F238E27FC236}">
                <a16:creationId xmlns:a16="http://schemas.microsoft.com/office/drawing/2014/main" id="{C8161B7E-D63F-7D5B-1629-65933395F3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FFF6A40-6CD6-481E-A287-819F50FEE0E0}"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84F8E62-1B6D-3BD2-84C3-96213CF61D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E7DFAE82-8C90-9AE0-0AA1-80A2EA6D2D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H2S molecular model is from Wikipedia (PublicDomain)</a:t>
            </a:r>
          </a:p>
        </p:txBody>
      </p:sp>
      <p:sp>
        <p:nvSpPr>
          <p:cNvPr id="48132" name="Slide Number Placeholder 3">
            <a:extLst>
              <a:ext uri="{FF2B5EF4-FFF2-40B4-BE49-F238E27FC236}">
                <a16:creationId xmlns:a16="http://schemas.microsoft.com/office/drawing/2014/main" id="{F4B96FC3-0E9D-12CE-F8BE-03758C9FC8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61BEFAA-9133-44AA-9A9D-C6A87D1A4E3E}" type="slidenum">
              <a:rPr lang="en-US" altLang="en-US" smtClean="0"/>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76CF3829-A96D-F0BA-32ED-E034F369E0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0A405E00-DF47-739C-7A38-AEDA4BAC91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56324" name="Slide Number Placeholder 3">
            <a:extLst>
              <a:ext uri="{FF2B5EF4-FFF2-40B4-BE49-F238E27FC236}">
                <a16:creationId xmlns:a16="http://schemas.microsoft.com/office/drawing/2014/main" id="{D77E5B58-856F-EC07-F781-995EEABF2E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A6F9EC4-A2E1-4D42-A29E-707A94EC8302}" type="slidenum">
              <a:rPr lang="en-US" altLang="en-US" smtClean="0"/>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FB04244-51B5-516D-3875-A101CFE626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740C3368-649B-0395-BB7C-05636EEC2F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pPr>
              <a:spcBef>
                <a:spcPct val="0"/>
              </a:spcBef>
            </a:pPr>
            <a:r>
              <a:rPr lang="en-US" altLang="en-US">
                <a:latin typeface="Times New Roman" panose="02020603050405020304" pitchFamily="18" charset="0"/>
              </a:rPr>
              <a:t>2H</a:t>
            </a:r>
            <a:r>
              <a:rPr lang="en-US" altLang="en-US" baseline="-25000">
                <a:latin typeface="Times New Roman" panose="02020603050405020304" pitchFamily="18" charset="0"/>
              </a:rPr>
              <a:t>2</a:t>
            </a:r>
            <a:r>
              <a:rPr lang="en-US" altLang="en-US">
                <a:latin typeface="Times New Roman" panose="02020603050405020304" pitchFamily="18" charset="0"/>
              </a:rPr>
              <a:t>S(ads) </a:t>
            </a:r>
            <a:r>
              <a:rPr lang="en-US" altLang="en-US">
                <a:latin typeface="Times New Roman" panose="02020603050405020304" pitchFamily="18" charset="0"/>
                <a:sym typeface="Wingdings" panose="05000000000000000000" pitchFamily="2" charset="2"/>
              </a:rPr>
              <a:t> 2SH(ads) + 2H(ads)</a:t>
            </a:r>
          </a:p>
          <a:p>
            <a:pPr>
              <a:spcBef>
                <a:spcPct val="0"/>
              </a:spcBef>
            </a:pPr>
            <a:r>
              <a:rPr lang="en-US" altLang="en-US">
                <a:latin typeface="Times New Roman" panose="02020603050405020304" pitchFamily="18" charset="0"/>
                <a:sym typeface="Wingdings" panose="05000000000000000000" pitchFamily="2" charset="2"/>
              </a:rPr>
              <a:t>SH(ads)SH(gas)</a:t>
            </a:r>
          </a:p>
          <a:p>
            <a:pPr>
              <a:spcBef>
                <a:spcPct val="0"/>
              </a:spcBef>
            </a:pPr>
            <a:r>
              <a:rPr lang="en-US" altLang="en-US">
                <a:latin typeface="Times New Roman" panose="02020603050405020304" pitchFamily="18" charset="0"/>
                <a:sym typeface="Wingdings" panose="05000000000000000000" pitchFamily="2" charset="2"/>
              </a:rPr>
              <a:t>2H(ads)H</a:t>
            </a:r>
            <a:r>
              <a:rPr lang="en-US" altLang="en-US" baseline="-25000">
                <a:latin typeface="Times New Roman" panose="02020603050405020304" pitchFamily="18" charset="0"/>
                <a:sym typeface="Wingdings" panose="05000000000000000000" pitchFamily="2" charset="2"/>
              </a:rPr>
              <a:t>2</a:t>
            </a:r>
            <a:r>
              <a:rPr lang="en-US" altLang="en-US">
                <a:latin typeface="Times New Roman" panose="02020603050405020304" pitchFamily="18" charset="0"/>
                <a:sym typeface="Wingdings" panose="05000000000000000000" pitchFamily="2" charset="2"/>
              </a:rPr>
              <a:t>(gas)</a:t>
            </a:r>
            <a:endParaRPr lang="en-US" altLang="en-US">
              <a:latin typeface="Times New Roman" panose="02020603050405020304" pitchFamily="18" charset="0"/>
            </a:endParaRPr>
          </a:p>
          <a:p>
            <a:endParaRPr lang="en-US" altLang="en-US"/>
          </a:p>
        </p:txBody>
      </p:sp>
      <p:sp>
        <p:nvSpPr>
          <p:cNvPr id="60420" name="Slide Number Placeholder 3">
            <a:extLst>
              <a:ext uri="{FF2B5EF4-FFF2-40B4-BE49-F238E27FC236}">
                <a16:creationId xmlns:a16="http://schemas.microsoft.com/office/drawing/2014/main" id="{884A8001-E0B8-E99E-DB0A-2E163B6C49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EDD6F50-64AB-42F1-9414-6593E8A9DC3B}" type="slidenum">
              <a:rPr lang="en-US" altLang="en-US" smtClean="0"/>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F34B064-178B-A756-2713-4219475D75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FB73E03-55C2-E9BE-FF6C-5B2C457E991F}"/>
              </a:ext>
            </a:extLst>
          </p:cNvPr>
          <p:cNvSpPr>
            <a:spLocks noGrp="1" noChangeArrowheads="1"/>
          </p:cNvSpPr>
          <p:nvPr>
            <p:ph type="body" idx="1"/>
          </p:nvPr>
        </p:nvSpPr>
        <p:spPr bwMode="auto"/>
        <p:txBody>
          <a:bodyPr wrap="square" numCol="1" anchor="t" anchorCtr="0" compatLnSpc="1">
            <a:prstTxWarp prst="textNoShape">
              <a:avLst/>
            </a:prstTxWarp>
          </a:bodyPr>
          <a:lstStyle/>
          <a:p>
            <a:pPr algn="ctr">
              <a:lnSpc>
                <a:spcPct val="150000"/>
              </a:lnSpc>
              <a:spcBef>
                <a:spcPct val="0"/>
              </a:spcBef>
              <a:defRPr/>
            </a:pPr>
            <a:r>
              <a:rPr lang="en-US" altLang="en-US" sz="1800" dirty="0">
                <a:latin typeface="Arial" panose="020B0604020202020204" pitchFamily="34" charset="0"/>
                <a:cs typeface="Times New Roman" panose="02020603050405020304" pitchFamily="18" charset="0"/>
              </a:rPr>
              <a:t>T. Stach,</a:t>
            </a:r>
            <a:r>
              <a:rPr lang="en-US" altLang="en-US" sz="1800" baseline="30000" dirty="0">
                <a:latin typeface="Arial" panose="020B0604020202020204" pitchFamily="34" charset="0"/>
                <a:cs typeface="Times New Roman" panose="02020603050405020304" pitchFamily="18" charset="0"/>
              </a:rPr>
              <a:t>1</a:t>
            </a:r>
            <a:r>
              <a:rPr lang="en-US" altLang="en-US" sz="1800" dirty="0">
                <a:latin typeface="Arial" panose="020B0604020202020204" pitchFamily="34" charset="0"/>
                <a:cs typeface="Times New Roman" panose="02020603050405020304" pitchFamily="18" charset="0"/>
              </a:rPr>
              <a:t> A. Seif,</a:t>
            </a:r>
            <a:r>
              <a:rPr lang="en-US" altLang="en-US" sz="1800" baseline="30000" dirty="0">
                <a:latin typeface="Arial" panose="020B0604020202020204" pitchFamily="34" charset="0"/>
                <a:cs typeface="Times New Roman" panose="02020603050405020304" pitchFamily="18" charset="0"/>
              </a:rPr>
              <a:t>2</a:t>
            </a:r>
            <a:r>
              <a:rPr lang="en-US" altLang="en-US" sz="1800" dirty="0">
                <a:latin typeface="Arial" panose="020B0604020202020204" pitchFamily="34" charset="0"/>
                <a:cs typeface="Times New Roman" panose="02020603050405020304" pitchFamily="18" charset="0"/>
              </a:rPr>
              <a:t> A. Ambrosetti,</a:t>
            </a:r>
            <a:r>
              <a:rPr lang="en-US" altLang="en-US" sz="1800" baseline="30000" dirty="0">
                <a:latin typeface="Arial" panose="020B0604020202020204" pitchFamily="34" charset="0"/>
                <a:cs typeface="Times New Roman" panose="02020603050405020304" pitchFamily="18" charset="0"/>
              </a:rPr>
              <a:t>2</a:t>
            </a:r>
            <a:r>
              <a:rPr lang="en-US" altLang="en-US" sz="1800" dirty="0">
                <a:latin typeface="Arial" panose="020B0604020202020204" pitchFamily="34" charset="0"/>
                <a:cs typeface="Times New Roman" panose="02020603050405020304" pitchFamily="18" charset="0"/>
              </a:rPr>
              <a:t> P.L. Silvestrelli,</a:t>
            </a:r>
            <a:r>
              <a:rPr lang="en-US" altLang="en-US" sz="1800" baseline="30000" dirty="0">
                <a:latin typeface="Arial" panose="020B0604020202020204" pitchFamily="34" charset="0"/>
                <a:cs typeface="Times New Roman" panose="02020603050405020304" pitchFamily="18" charset="0"/>
              </a:rPr>
              <a:t>2</a:t>
            </a:r>
            <a:r>
              <a:rPr lang="en-US" altLang="en-US" sz="1800" dirty="0">
                <a:latin typeface="Arial" panose="020B0604020202020204" pitchFamily="34" charset="0"/>
                <a:cs typeface="Times New Roman" panose="02020603050405020304" pitchFamily="18" charset="0"/>
              </a:rPr>
              <a:t> U. Burghaus,</a:t>
            </a:r>
            <a:r>
              <a:rPr lang="en-US" altLang="en-US" sz="1800" baseline="30000" dirty="0">
                <a:latin typeface="Arial" panose="020B0604020202020204" pitchFamily="34" charset="0"/>
                <a:cs typeface="Times New Roman" panose="02020603050405020304" pitchFamily="18" charset="0"/>
              </a:rPr>
              <a:t>1a</a:t>
            </a:r>
            <a:endParaRPr lang="en-US" altLang="en-US" sz="1800" dirty="0">
              <a:cs typeface="Times New Roman" panose="02020603050405020304" pitchFamily="18" charset="0"/>
            </a:endParaRPr>
          </a:p>
          <a:p>
            <a:pPr algn="ctr">
              <a:spcBef>
                <a:spcPct val="0"/>
              </a:spcBef>
              <a:spcAft>
                <a:spcPts val="600"/>
              </a:spcAft>
              <a:defRPr/>
            </a:pPr>
            <a:r>
              <a:rPr lang="en-US" altLang="en-US" sz="1800" baseline="30000" dirty="0">
                <a:latin typeface="Arial" panose="020B0604020202020204" pitchFamily="34" charset="0"/>
                <a:cs typeface="Times New Roman" panose="02020603050405020304" pitchFamily="18" charset="0"/>
              </a:rPr>
              <a:t> </a:t>
            </a:r>
            <a:endParaRPr lang="en-US" altLang="en-US" sz="1800" dirty="0">
              <a:latin typeface="Arial" panose="020B0604020202020204" pitchFamily="34" charset="0"/>
              <a:cs typeface="Times New Roman" panose="02020603050405020304" pitchFamily="18" charset="0"/>
            </a:endParaRPr>
          </a:p>
          <a:p>
            <a:pPr algn="just">
              <a:lnSpc>
                <a:spcPts val="1200"/>
              </a:lnSpc>
              <a:spcBef>
                <a:spcPct val="0"/>
              </a:spcBef>
              <a:defRPr/>
            </a:pPr>
            <a:r>
              <a:rPr lang="en-US" altLang="en-US" sz="1800" baseline="30000" dirty="0">
                <a:ea typeface="Calibri" panose="020F0502020204030204" pitchFamily="34" charset="0"/>
                <a:cs typeface="Times New Roman" panose="02020603050405020304" pitchFamily="18" charset="0"/>
              </a:rPr>
              <a:t>1.</a:t>
            </a:r>
            <a:r>
              <a:rPr lang="en-US" altLang="en-US" sz="1800" dirty="0">
                <a:ea typeface="Calibri" panose="020F0502020204030204" pitchFamily="34" charset="0"/>
                <a:cs typeface="Times New Roman" panose="02020603050405020304" pitchFamily="18" charset="0"/>
              </a:rPr>
              <a:t> North Dakota State University, Dept. of Chem. and </a:t>
            </a:r>
            <a:r>
              <a:rPr lang="en-US" altLang="en-US" sz="1800" dirty="0" err="1">
                <a:ea typeface="Calibri" panose="020F0502020204030204" pitchFamily="34" charset="0"/>
                <a:cs typeface="Times New Roman" panose="02020603050405020304" pitchFamily="18" charset="0"/>
              </a:rPr>
              <a:t>Biochem</a:t>
            </a:r>
            <a:r>
              <a:rPr lang="en-US" altLang="en-US" sz="1800" dirty="0">
                <a:ea typeface="Calibri" panose="020F0502020204030204" pitchFamily="34" charset="0"/>
                <a:cs typeface="Times New Roman" panose="02020603050405020304" pitchFamily="18" charset="0"/>
              </a:rPr>
              <a:t>, Sugihara Hall, 1311 Albrecht Blvd N, Fargo, ND 58102, USA</a:t>
            </a:r>
            <a:endParaRPr lang="en-US" altLang="en-US" sz="1800" b="1" dirty="0">
              <a:ea typeface="Calibri" panose="020F0502020204030204" pitchFamily="34" charset="0"/>
              <a:cs typeface="Times New Roman" panose="02020603050405020304" pitchFamily="18" charset="0"/>
            </a:endParaRPr>
          </a:p>
          <a:p>
            <a:pPr algn="just">
              <a:lnSpc>
                <a:spcPts val="1200"/>
              </a:lnSpc>
              <a:spcBef>
                <a:spcPct val="0"/>
              </a:spcBef>
              <a:defRPr/>
            </a:pPr>
            <a:r>
              <a:rPr lang="en-US" altLang="en-US" sz="1800" baseline="30000" dirty="0">
                <a:ea typeface="Calibri" panose="020F0502020204030204" pitchFamily="34" charset="0"/>
                <a:cs typeface="Times New Roman" panose="02020603050405020304" pitchFamily="18" charset="0"/>
              </a:rPr>
              <a:t>2</a:t>
            </a:r>
            <a:r>
              <a:rPr lang="en-US" altLang="en-US" sz="1800" dirty="0">
                <a:ea typeface="Calibri" panose="020F0502020204030204" pitchFamily="34" charset="0"/>
                <a:cs typeface="Times New Roman" panose="02020603050405020304" pitchFamily="18" charset="0"/>
              </a:rPr>
              <a:t> </a:t>
            </a:r>
            <a:r>
              <a:rPr lang="en-US" altLang="en-US" sz="1800" dirty="0" err="1">
                <a:ea typeface="Calibri" panose="020F0502020204030204" pitchFamily="34" charset="0"/>
                <a:cs typeface="Times New Roman" panose="02020603050405020304" pitchFamily="18" charset="0"/>
              </a:rPr>
              <a:t>Dipartimento</a:t>
            </a:r>
            <a:r>
              <a:rPr lang="en-US" altLang="en-US" sz="1800" dirty="0">
                <a:ea typeface="Calibri" panose="020F0502020204030204" pitchFamily="34" charset="0"/>
                <a:cs typeface="Times New Roman" panose="02020603050405020304" pitchFamily="18" charset="0"/>
              </a:rPr>
              <a:t> di </a:t>
            </a:r>
            <a:r>
              <a:rPr lang="en-US" altLang="en-US" sz="1800" dirty="0" err="1">
                <a:ea typeface="Calibri" panose="020F0502020204030204" pitchFamily="34" charset="0"/>
                <a:cs typeface="Times New Roman" panose="02020603050405020304" pitchFamily="18" charset="0"/>
              </a:rPr>
              <a:t>Fisica</a:t>
            </a:r>
            <a:r>
              <a:rPr lang="en-US" altLang="en-US" sz="1800" dirty="0">
                <a:ea typeface="Calibri" panose="020F0502020204030204" pitchFamily="34" charset="0"/>
                <a:cs typeface="Times New Roman" panose="02020603050405020304" pitchFamily="18" charset="0"/>
              </a:rPr>
              <a:t> e </a:t>
            </a:r>
            <a:r>
              <a:rPr lang="en-US" altLang="en-US" sz="1800" dirty="0" err="1">
                <a:ea typeface="Calibri" panose="020F0502020204030204" pitchFamily="34" charset="0"/>
                <a:cs typeface="Times New Roman" panose="02020603050405020304" pitchFamily="18" charset="0"/>
              </a:rPr>
              <a:t>Astronomia</a:t>
            </a:r>
            <a:r>
              <a:rPr lang="en-US" altLang="en-US" sz="1800" dirty="0">
                <a:ea typeface="Calibri" panose="020F0502020204030204" pitchFamily="34" charset="0"/>
                <a:cs typeface="Times New Roman" panose="02020603050405020304" pitchFamily="18" charset="0"/>
              </a:rPr>
              <a:t>, </a:t>
            </a:r>
            <a:r>
              <a:rPr lang="en-US" altLang="en-US" sz="1800" dirty="0" err="1">
                <a:ea typeface="Calibri" panose="020F0502020204030204" pitchFamily="34" charset="0"/>
                <a:cs typeface="Times New Roman" panose="02020603050405020304" pitchFamily="18" charset="0"/>
              </a:rPr>
              <a:t>Università</a:t>
            </a:r>
            <a:r>
              <a:rPr lang="en-US" altLang="en-US" sz="1800" dirty="0">
                <a:ea typeface="Calibri" panose="020F0502020204030204" pitchFamily="34" charset="0"/>
                <a:cs typeface="Times New Roman" panose="02020603050405020304" pitchFamily="18" charset="0"/>
              </a:rPr>
              <a:t> di Padova, Via </a:t>
            </a:r>
            <a:r>
              <a:rPr lang="en-US" altLang="en-US" sz="1800" dirty="0" err="1">
                <a:ea typeface="Calibri" panose="020F0502020204030204" pitchFamily="34" charset="0"/>
                <a:cs typeface="Times New Roman" panose="02020603050405020304" pitchFamily="18" charset="0"/>
              </a:rPr>
              <a:t>Marzolo</a:t>
            </a:r>
            <a:r>
              <a:rPr lang="en-US" altLang="en-US" sz="1800" dirty="0">
                <a:ea typeface="Calibri" panose="020F0502020204030204" pitchFamily="34" charset="0"/>
                <a:cs typeface="Times New Roman" panose="02020603050405020304" pitchFamily="18" charset="0"/>
              </a:rPr>
              <a:t> 8, </a:t>
            </a:r>
            <a:r>
              <a:rPr lang="en-US" altLang="en-US" sz="1800" dirty="0">
                <a:cs typeface="Times New Roman" panose="02020603050405020304" pitchFamily="18" charset="0"/>
              </a:rPr>
              <a:t>35131, Padova, Italy</a:t>
            </a:r>
          </a:p>
          <a:p>
            <a:pPr algn="just">
              <a:lnSpc>
                <a:spcPts val="1200"/>
              </a:lnSpc>
              <a:spcBef>
                <a:spcPct val="0"/>
              </a:spcBef>
              <a:defRPr/>
            </a:pPr>
            <a:endParaRPr lang="en-US" altLang="en-US" sz="1800" dirty="0">
              <a:cs typeface="Times New Roman" panose="02020603050405020304" pitchFamily="18" charset="0"/>
            </a:endParaRPr>
          </a:p>
          <a:p>
            <a:pPr algn="just">
              <a:lnSpc>
                <a:spcPts val="1200"/>
              </a:lnSpc>
              <a:spcBef>
                <a:spcPct val="0"/>
              </a:spcBef>
              <a:defRPr/>
            </a:pPr>
            <a:r>
              <a:rPr lang="en-US" sz="1800" dirty="0">
                <a:highlight>
                  <a:srgbClr val="FFFF00"/>
                </a:highlight>
                <a:ea typeface="Times New Roman" panose="02020603050405020304" pitchFamily="18" charset="0"/>
              </a:rPr>
              <a:t>Experimental and theoretical evidence is presented that a sulfur compound dissociates on clean, defect-free epitaxial graphene (Gr) in ultra-high vacuum (UHV). Together with density functional theory calculations (DFT), experimental kinetics and spectroscopic data suggest an auto-(/self)catalytic process. The results could open a pathway to a </a:t>
            </a:r>
            <a:r>
              <a:rPr lang="en-US" sz="1800" dirty="0" err="1">
                <a:highlight>
                  <a:srgbClr val="FFFF00"/>
                </a:highlight>
                <a:ea typeface="Times New Roman" panose="02020603050405020304" pitchFamily="18" charset="0"/>
              </a:rPr>
              <a:t>carbocatalyst</a:t>
            </a:r>
            <a:r>
              <a:rPr lang="en-US" sz="1800" dirty="0">
                <a:highlight>
                  <a:srgbClr val="FFFF00"/>
                </a:highlight>
                <a:ea typeface="Times New Roman" panose="02020603050405020304" pitchFamily="18" charset="0"/>
              </a:rPr>
              <a:t>. While adsorbing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S in UHV at low temperatures on single layer graphene/ruthenium (Gr/Ru),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 desorbs and sulfur remains on the surface. Vacancy and grain boundary defects, respectively, can be excluded as active sites. DFT results indicate the importance of the Ru(0001) support in facilitating a reaction pathway with small activation energy for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S dissociation. Gr becomes reactive due to a complex interplay of structural and electronic effects, including the corrugation of the graphene layer and the hybridization of ruthenium’s d orbital with antibonding states of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S.</a:t>
            </a:r>
            <a:r>
              <a:rPr lang="en-US" sz="1800" dirty="0">
                <a:ea typeface="Times New Roman" panose="02020603050405020304" pitchFamily="18" charset="0"/>
              </a:rPr>
              <a:t>     </a:t>
            </a:r>
          </a:p>
          <a:p>
            <a:pPr algn="just">
              <a:lnSpc>
                <a:spcPts val="1200"/>
              </a:lnSpc>
              <a:spcBef>
                <a:spcPct val="0"/>
              </a:spcBef>
              <a:defRPr/>
            </a:pPr>
            <a:endParaRPr lang="en-US" altLang="en-US" sz="1800" dirty="0">
              <a:cs typeface="Times New Roman" panose="02020603050405020304" pitchFamily="18" charset="0"/>
            </a:endParaRPr>
          </a:p>
          <a:p>
            <a:pPr>
              <a:defRPr/>
            </a:pPr>
            <a:endParaRPr lang="en-US" altLang="en-US" sz="1800" dirty="0">
              <a:cs typeface="Times New Roman" panose="02020603050405020304" pitchFamily="18" charset="0"/>
            </a:endParaRPr>
          </a:p>
          <a:p>
            <a:pPr>
              <a:defRPr/>
            </a:pPr>
            <a:endParaRPr lang="en-US" altLang="en-US" sz="1800" dirty="0">
              <a:latin typeface="Times New Roman" panose="02020603050405020304" pitchFamily="18" charset="0"/>
              <a:cs typeface="Times New Roman" panose="02020603050405020304" pitchFamily="18" charset="0"/>
            </a:endParaRPr>
          </a:p>
        </p:txBody>
      </p:sp>
      <p:sp>
        <p:nvSpPr>
          <p:cNvPr id="64516" name="Slide Number Placeholder 3">
            <a:extLst>
              <a:ext uri="{FF2B5EF4-FFF2-40B4-BE49-F238E27FC236}">
                <a16:creationId xmlns:a16="http://schemas.microsoft.com/office/drawing/2014/main" id="{AEEE6E39-C1F0-677B-CBEE-24E68A3444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7B8F01A-EE74-4B44-B287-515241FEA87C}" type="slidenum">
              <a:rPr lang="en-US" altLang="en-US" smtClean="0"/>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E962D2B-0DB9-0009-8C97-46C8ABEB50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CE2F64D8-1E72-8BEC-A6C7-0CAA83D8E9B8}"/>
              </a:ext>
            </a:extLst>
          </p:cNvPr>
          <p:cNvSpPr>
            <a:spLocks noGrp="1" noChangeArrowheads="1"/>
          </p:cNvSpPr>
          <p:nvPr>
            <p:ph type="body" idx="1"/>
          </p:nvPr>
        </p:nvSpPr>
        <p:spPr bwMode="auto"/>
        <p:txBody>
          <a:bodyPr wrap="square" numCol="1" anchor="t" anchorCtr="0" compatLnSpc="1">
            <a:prstTxWarp prst="textNoShape">
              <a:avLst/>
            </a:prstTxWarp>
          </a:bodyPr>
          <a:lstStyle/>
          <a:p>
            <a:pPr>
              <a:lnSpc>
                <a:spcPct val="150000"/>
              </a:lnSpc>
              <a:spcBef>
                <a:spcPct val="0"/>
              </a:spcBef>
              <a:defRPr/>
            </a:pPr>
            <a:r>
              <a:rPr lang="en-US" altLang="en-US" sz="1800" dirty="0">
                <a:latin typeface="Arial" panose="020B0604020202020204" pitchFamily="34" charset="0"/>
                <a:cs typeface="Times New Roman" panose="02020603050405020304" pitchFamily="18" charset="0"/>
              </a:rPr>
              <a:t>Corrugated graphene image is from </a:t>
            </a:r>
            <a:r>
              <a:rPr lang="en-US" altLang="it-IT" sz="1800" dirty="0">
                <a:latin typeface="Times New Roman" panose="02020603050405020304" pitchFamily="18" charset="0"/>
              </a:rPr>
              <a:t>That slide was borrowed from </a:t>
            </a:r>
            <a:r>
              <a:rPr lang="en-US" altLang="en-US" sz="1800" dirty="0">
                <a:solidFill>
                  <a:srgbClr val="0066FF"/>
                </a:solidFill>
                <a:cs typeface="Times New Roman" panose="02020603050405020304" pitchFamily="18" charset="0"/>
              </a:rPr>
              <a:t>P.L. </a:t>
            </a:r>
            <a:r>
              <a:rPr lang="en-US" altLang="en-US" sz="1800" dirty="0" err="1">
                <a:solidFill>
                  <a:srgbClr val="0066FF"/>
                </a:solidFill>
                <a:cs typeface="Times New Roman" panose="02020603050405020304" pitchFamily="18" charset="0"/>
              </a:rPr>
              <a:t>Silvestrelli</a:t>
            </a:r>
            <a:r>
              <a:rPr lang="en-US" altLang="en-US" sz="1800" dirty="0">
                <a:solidFill>
                  <a:srgbClr val="0066FF"/>
                </a:solidFill>
                <a:cs typeface="Times New Roman" panose="02020603050405020304" pitchFamily="18" charset="0"/>
              </a:rPr>
              <a:t>, et al.</a:t>
            </a:r>
          </a:p>
          <a:p>
            <a:pPr>
              <a:lnSpc>
                <a:spcPct val="150000"/>
              </a:lnSpc>
              <a:spcBef>
                <a:spcPct val="0"/>
              </a:spcBef>
              <a:defRPr/>
            </a:pPr>
            <a:r>
              <a:rPr lang="en-US" altLang="it-IT" sz="1800" dirty="0">
                <a:solidFill>
                  <a:srgbClr val="0066FF"/>
                </a:solidFill>
                <a:latin typeface="Times New Roman" panose="02020603050405020304" pitchFamily="18" charset="0"/>
                <a:cs typeface="Times New Roman" panose="02020603050405020304" pitchFamily="18" charset="0"/>
              </a:rPr>
              <a:t>--------------------------</a:t>
            </a:r>
            <a:endParaRPr lang="en-US" altLang="it-IT" sz="1800" dirty="0">
              <a:latin typeface="Times New Roman" panose="02020603050405020304" pitchFamily="18" charset="0"/>
            </a:endParaRPr>
          </a:p>
          <a:p>
            <a:pPr algn="ctr">
              <a:lnSpc>
                <a:spcPct val="150000"/>
              </a:lnSpc>
              <a:spcBef>
                <a:spcPct val="0"/>
              </a:spcBef>
              <a:defRPr/>
            </a:pPr>
            <a:endParaRPr lang="en-US" altLang="en-US" sz="1800" dirty="0">
              <a:latin typeface="Arial" panose="020B0604020202020204" pitchFamily="34" charset="0"/>
              <a:cs typeface="Times New Roman" panose="02020603050405020304" pitchFamily="18" charset="0"/>
            </a:endParaRPr>
          </a:p>
          <a:p>
            <a:pPr algn="ctr">
              <a:lnSpc>
                <a:spcPct val="150000"/>
              </a:lnSpc>
              <a:spcBef>
                <a:spcPct val="0"/>
              </a:spcBef>
              <a:defRPr/>
            </a:pPr>
            <a:endParaRPr lang="en-US" altLang="en-US" sz="1800" dirty="0">
              <a:latin typeface="Arial" panose="020B0604020202020204" pitchFamily="34" charset="0"/>
              <a:cs typeface="Times New Roman" panose="02020603050405020304" pitchFamily="18" charset="0"/>
            </a:endParaRPr>
          </a:p>
          <a:p>
            <a:pPr algn="ctr">
              <a:lnSpc>
                <a:spcPct val="150000"/>
              </a:lnSpc>
              <a:spcBef>
                <a:spcPct val="0"/>
              </a:spcBef>
              <a:defRPr/>
            </a:pPr>
            <a:endParaRPr lang="en-US" altLang="en-US" sz="1800" dirty="0">
              <a:latin typeface="Arial" panose="020B0604020202020204" pitchFamily="34" charset="0"/>
              <a:cs typeface="Times New Roman" panose="02020603050405020304" pitchFamily="18" charset="0"/>
            </a:endParaRPr>
          </a:p>
          <a:p>
            <a:pPr algn="ctr">
              <a:lnSpc>
                <a:spcPct val="150000"/>
              </a:lnSpc>
              <a:spcBef>
                <a:spcPct val="0"/>
              </a:spcBef>
              <a:defRPr/>
            </a:pPr>
            <a:r>
              <a:rPr lang="en-US" altLang="en-US" sz="1800" dirty="0">
                <a:latin typeface="Arial" panose="020B0604020202020204" pitchFamily="34" charset="0"/>
                <a:cs typeface="Times New Roman" panose="02020603050405020304" pitchFamily="18" charset="0"/>
              </a:rPr>
              <a:t>T. Stach,</a:t>
            </a:r>
            <a:r>
              <a:rPr lang="en-US" altLang="en-US" sz="1800" baseline="30000" dirty="0">
                <a:latin typeface="Arial" panose="020B0604020202020204" pitchFamily="34" charset="0"/>
                <a:cs typeface="Times New Roman" panose="02020603050405020304" pitchFamily="18" charset="0"/>
              </a:rPr>
              <a:t>1</a:t>
            </a:r>
            <a:r>
              <a:rPr lang="en-US" altLang="en-US" sz="1800" dirty="0">
                <a:latin typeface="Arial" panose="020B0604020202020204" pitchFamily="34" charset="0"/>
                <a:cs typeface="Times New Roman" panose="02020603050405020304" pitchFamily="18" charset="0"/>
              </a:rPr>
              <a:t> A. Seif,</a:t>
            </a:r>
            <a:r>
              <a:rPr lang="en-US" altLang="en-US" sz="1800" baseline="30000" dirty="0">
                <a:latin typeface="Arial" panose="020B0604020202020204" pitchFamily="34" charset="0"/>
                <a:cs typeface="Times New Roman" panose="02020603050405020304" pitchFamily="18" charset="0"/>
              </a:rPr>
              <a:t>2</a:t>
            </a:r>
            <a:r>
              <a:rPr lang="en-US" altLang="en-US" sz="1800" dirty="0">
                <a:latin typeface="Arial" panose="020B0604020202020204" pitchFamily="34" charset="0"/>
                <a:cs typeface="Times New Roman" panose="02020603050405020304" pitchFamily="18" charset="0"/>
              </a:rPr>
              <a:t> A. Ambrosetti,</a:t>
            </a:r>
            <a:r>
              <a:rPr lang="en-US" altLang="en-US" sz="1800" baseline="30000" dirty="0">
                <a:latin typeface="Arial" panose="020B0604020202020204" pitchFamily="34" charset="0"/>
                <a:cs typeface="Times New Roman" panose="02020603050405020304" pitchFamily="18" charset="0"/>
              </a:rPr>
              <a:t>2</a:t>
            </a:r>
            <a:r>
              <a:rPr lang="en-US" altLang="en-US" sz="1800" dirty="0">
                <a:latin typeface="Arial" panose="020B0604020202020204" pitchFamily="34" charset="0"/>
                <a:cs typeface="Times New Roman" panose="02020603050405020304" pitchFamily="18" charset="0"/>
              </a:rPr>
              <a:t> P.L. Silvestrelli,</a:t>
            </a:r>
            <a:r>
              <a:rPr lang="en-US" altLang="en-US" sz="1800" baseline="30000" dirty="0">
                <a:latin typeface="Arial" panose="020B0604020202020204" pitchFamily="34" charset="0"/>
                <a:cs typeface="Times New Roman" panose="02020603050405020304" pitchFamily="18" charset="0"/>
              </a:rPr>
              <a:t>2</a:t>
            </a:r>
            <a:r>
              <a:rPr lang="en-US" altLang="en-US" sz="1800" dirty="0">
                <a:latin typeface="Arial" panose="020B0604020202020204" pitchFamily="34" charset="0"/>
                <a:cs typeface="Times New Roman" panose="02020603050405020304" pitchFamily="18" charset="0"/>
              </a:rPr>
              <a:t> U. Burghaus,</a:t>
            </a:r>
            <a:r>
              <a:rPr lang="en-US" altLang="en-US" sz="1800" baseline="30000" dirty="0">
                <a:latin typeface="Arial" panose="020B0604020202020204" pitchFamily="34" charset="0"/>
                <a:cs typeface="Times New Roman" panose="02020603050405020304" pitchFamily="18" charset="0"/>
              </a:rPr>
              <a:t>1a</a:t>
            </a:r>
            <a:endParaRPr lang="en-US" altLang="en-US" sz="1800" dirty="0">
              <a:cs typeface="Times New Roman" panose="02020603050405020304" pitchFamily="18" charset="0"/>
            </a:endParaRPr>
          </a:p>
          <a:p>
            <a:pPr algn="ctr">
              <a:spcBef>
                <a:spcPct val="0"/>
              </a:spcBef>
              <a:spcAft>
                <a:spcPts val="600"/>
              </a:spcAft>
              <a:defRPr/>
            </a:pPr>
            <a:r>
              <a:rPr lang="en-US" altLang="en-US" sz="1800" baseline="30000" dirty="0">
                <a:latin typeface="Arial" panose="020B0604020202020204" pitchFamily="34" charset="0"/>
                <a:cs typeface="Times New Roman" panose="02020603050405020304" pitchFamily="18" charset="0"/>
              </a:rPr>
              <a:t> </a:t>
            </a:r>
            <a:endParaRPr lang="en-US" altLang="en-US" sz="1800" dirty="0">
              <a:latin typeface="Arial" panose="020B0604020202020204" pitchFamily="34" charset="0"/>
              <a:cs typeface="Times New Roman" panose="02020603050405020304" pitchFamily="18" charset="0"/>
            </a:endParaRPr>
          </a:p>
          <a:p>
            <a:pPr algn="just">
              <a:lnSpc>
                <a:spcPts val="1200"/>
              </a:lnSpc>
              <a:spcBef>
                <a:spcPct val="0"/>
              </a:spcBef>
              <a:defRPr/>
            </a:pPr>
            <a:r>
              <a:rPr lang="en-US" altLang="en-US" sz="1800" baseline="30000" dirty="0">
                <a:ea typeface="Calibri" panose="020F0502020204030204" pitchFamily="34" charset="0"/>
                <a:cs typeface="Times New Roman" panose="02020603050405020304" pitchFamily="18" charset="0"/>
              </a:rPr>
              <a:t>1.</a:t>
            </a:r>
            <a:r>
              <a:rPr lang="en-US" altLang="en-US" sz="1800" dirty="0">
                <a:ea typeface="Calibri" panose="020F0502020204030204" pitchFamily="34" charset="0"/>
                <a:cs typeface="Times New Roman" panose="02020603050405020304" pitchFamily="18" charset="0"/>
              </a:rPr>
              <a:t> North Dakota State University, Dept. of Chem. and </a:t>
            </a:r>
            <a:r>
              <a:rPr lang="en-US" altLang="en-US" sz="1800" dirty="0" err="1">
                <a:ea typeface="Calibri" panose="020F0502020204030204" pitchFamily="34" charset="0"/>
                <a:cs typeface="Times New Roman" panose="02020603050405020304" pitchFamily="18" charset="0"/>
              </a:rPr>
              <a:t>Biochem</a:t>
            </a:r>
            <a:r>
              <a:rPr lang="en-US" altLang="en-US" sz="1800" dirty="0">
                <a:ea typeface="Calibri" panose="020F0502020204030204" pitchFamily="34" charset="0"/>
                <a:cs typeface="Times New Roman" panose="02020603050405020304" pitchFamily="18" charset="0"/>
              </a:rPr>
              <a:t>, Sugihara Hall, 1311 Albrecht Blvd N, Fargo, ND 58102, USA</a:t>
            </a:r>
            <a:endParaRPr lang="en-US" altLang="en-US" sz="1800" b="1" dirty="0">
              <a:ea typeface="Calibri" panose="020F0502020204030204" pitchFamily="34" charset="0"/>
              <a:cs typeface="Times New Roman" panose="02020603050405020304" pitchFamily="18" charset="0"/>
            </a:endParaRPr>
          </a:p>
          <a:p>
            <a:pPr algn="just">
              <a:lnSpc>
                <a:spcPts val="1200"/>
              </a:lnSpc>
              <a:spcBef>
                <a:spcPct val="0"/>
              </a:spcBef>
              <a:defRPr/>
            </a:pPr>
            <a:r>
              <a:rPr lang="en-US" altLang="en-US" sz="1800" baseline="30000" dirty="0">
                <a:ea typeface="Calibri" panose="020F0502020204030204" pitchFamily="34" charset="0"/>
                <a:cs typeface="Times New Roman" panose="02020603050405020304" pitchFamily="18" charset="0"/>
              </a:rPr>
              <a:t>2</a:t>
            </a:r>
            <a:r>
              <a:rPr lang="en-US" altLang="en-US" sz="1800" dirty="0">
                <a:ea typeface="Calibri" panose="020F0502020204030204" pitchFamily="34" charset="0"/>
                <a:cs typeface="Times New Roman" panose="02020603050405020304" pitchFamily="18" charset="0"/>
              </a:rPr>
              <a:t> </a:t>
            </a:r>
            <a:r>
              <a:rPr lang="en-US" altLang="en-US" sz="1800" dirty="0" err="1">
                <a:ea typeface="Calibri" panose="020F0502020204030204" pitchFamily="34" charset="0"/>
                <a:cs typeface="Times New Roman" panose="02020603050405020304" pitchFamily="18" charset="0"/>
              </a:rPr>
              <a:t>Dipartimento</a:t>
            </a:r>
            <a:r>
              <a:rPr lang="en-US" altLang="en-US" sz="1800" dirty="0">
                <a:ea typeface="Calibri" panose="020F0502020204030204" pitchFamily="34" charset="0"/>
                <a:cs typeface="Times New Roman" panose="02020603050405020304" pitchFamily="18" charset="0"/>
              </a:rPr>
              <a:t> di </a:t>
            </a:r>
            <a:r>
              <a:rPr lang="en-US" altLang="en-US" sz="1800" dirty="0" err="1">
                <a:ea typeface="Calibri" panose="020F0502020204030204" pitchFamily="34" charset="0"/>
                <a:cs typeface="Times New Roman" panose="02020603050405020304" pitchFamily="18" charset="0"/>
              </a:rPr>
              <a:t>Fisica</a:t>
            </a:r>
            <a:r>
              <a:rPr lang="en-US" altLang="en-US" sz="1800" dirty="0">
                <a:ea typeface="Calibri" panose="020F0502020204030204" pitchFamily="34" charset="0"/>
                <a:cs typeface="Times New Roman" panose="02020603050405020304" pitchFamily="18" charset="0"/>
              </a:rPr>
              <a:t> e </a:t>
            </a:r>
            <a:r>
              <a:rPr lang="en-US" altLang="en-US" sz="1800" dirty="0" err="1">
                <a:ea typeface="Calibri" panose="020F0502020204030204" pitchFamily="34" charset="0"/>
                <a:cs typeface="Times New Roman" panose="02020603050405020304" pitchFamily="18" charset="0"/>
              </a:rPr>
              <a:t>Astronomia</a:t>
            </a:r>
            <a:r>
              <a:rPr lang="en-US" altLang="en-US" sz="1800" dirty="0">
                <a:ea typeface="Calibri" panose="020F0502020204030204" pitchFamily="34" charset="0"/>
                <a:cs typeface="Times New Roman" panose="02020603050405020304" pitchFamily="18" charset="0"/>
              </a:rPr>
              <a:t>, </a:t>
            </a:r>
            <a:r>
              <a:rPr lang="en-US" altLang="en-US" sz="1800" dirty="0" err="1">
                <a:ea typeface="Calibri" panose="020F0502020204030204" pitchFamily="34" charset="0"/>
                <a:cs typeface="Times New Roman" panose="02020603050405020304" pitchFamily="18" charset="0"/>
              </a:rPr>
              <a:t>Università</a:t>
            </a:r>
            <a:r>
              <a:rPr lang="en-US" altLang="en-US" sz="1800" dirty="0">
                <a:ea typeface="Calibri" panose="020F0502020204030204" pitchFamily="34" charset="0"/>
                <a:cs typeface="Times New Roman" panose="02020603050405020304" pitchFamily="18" charset="0"/>
              </a:rPr>
              <a:t> di Padova, Via </a:t>
            </a:r>
            <a:r>
              <a:rPr lang="en-US" altLang="en-US" sz="1800" dirty="0" err="1">
                <a:ea typeface="Calibri" panose="020F0502020204030204" pitchFamily="34" charset="0"/>
                <a:cs typeface="Times New Roman" panose="02020603050405020304" pitchFamily="18" charset="0"/>
              </a:rPr>
              <a:t>Marzolo</a:t>
            </a:r>
            <a:r>
              <a:rPr lang="en-US" altLang="en-US" sz="1800" dirty="0">
                <a:ea typeface="Calibri" panose="020F0502020204030204" pitchFamily="34" charset="0"/>
                <a:cs typeface="Times New Roman" panose="02020603050405020304" pitchFamily="18" charset="0"/>
              </a:rPr>
              <a:t> 8, </a:t>
            </a:r>
            <a:r>
              <a:rPr lang="en-US" altLang="en-US" sz="1800" dirty="0">
                <a:cs typeface="Times New Roman" panose="02020603050405020304" pitchFamily="18" charset="0"/>
              </a:rPr>
              <a:t>35131, Padova, Italy</a:t>
            </a:r>
          </a:p>
          <a:p>
            <a:pPr algn="just">
              <a:lnSpc>
                <a:spcPts val="1200"/>
              </a:lnSpc>
              <a:spcBef>
                <a:spcPct val="0"/>
              </a:spcBef>
              <a:defRPr/>
            </a:pPr>
            <a:endParaRPr lang="en-US" altLang="en-US" sz="1800" dirty="0">
              <a:cs typeface="Times New Roman" panose="02020603050405020304" pitchFamily="18" charset="0"/>
            </a:endParaRPr>
          </a:p>
          <a:p>
            <a:pPr algn="just">
              <a:lnSpc>
                <a:spcPts val="1200"/>
              </a:lnSpc>
              <a:spcBef>
                <a:spcPct val="0"/>
              </a:spcBef>
              <a:defRPr/>
            </a:pPr>
            <a:r>
              <a:rPr lang="en-US" sz="1800" dirty="0">
                <a:highlight>
                  <a:srgbClr val="FFFF00"/>
                </a:highlight>
                <a:ea typeface="Times New Roman" panose="02020603050405020304" pitchFamily="18" charset="0"/>
              </a:rPr>
              <a:t>Experimental and theoretical evidence is presented that a sulfur compound dissociates on clean, defect-free epitaxial graphene (Gr) in ultra-high vacuum (UHV). Together with density functional theory calculations (DFT), experimental kinetics and spectroscopic data suggest an auto-(/self)catalytic process. The results could open a pathway to a </a:t>
            </a:r>
            <a:r>
              <a:rPr lang="en-US" sz="1800" dirty="0" err="1">
                <a:highlight>
                  <a:srgbClr val="FFFF00"/>
                </a:highlight>
                <a:ea typeface="Times New Roman" panose="02020603050405020304" pitchFamily="18" charset="0"/>
              </a:rPr>
              <a:t>carbocatalyst</a:t>
            </a:r>
            <a:r>
              <a:rPr lang="en-US" sz="1800" dirty="0">
                <a:highlight>
                  <a:srgbClr val="FFFF00"/>
                </a:highlight>
                <a:ea typeface="Times New Roman" panose="02020603050405020304" pitchFamily="18" charset="0"/>
              </a:rPr>
              <a:t>. While adsorbing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S in UHV at low temperatures on single layer graphene/ruthenium (Gr/Ru),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 desorbs and sulfur remains on the surface. Vacancy and grain boundary defects, respectively, can be excluded as active sites. DFT results indicate the importance of the Ru(0001) support in facilitating a reaction pathway with small activation energy for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S dissociation. Gr becomes reactive due to a complex interplay of structural and electronic effects, including the corrugation of the graphene layer and the hybridization of ruthenium’s d orbital with antibonding states of H</a:t>
            </a:r>
            <a:r>
              <a:rPr lang="en-US" sz="1800" baseline="-25000" dirty="0">
                <a:highlight>
                  <a:srgbClr val="FFFF00"/>
                </a:highlight>
                <a:ea typeface="Times New Roman" panose="02020603050405020304" pitchFamily="18" charset="0"/>
              </a:rPr>
              <a:t>2</a:t>
            </a:r>
            <a:r>
              <a:rPr lang="en-US" sz="1800" dirty="0">
                <a:highlight>
                  <a:srgbClr val="FFFF00"/>
                </a:highlight>
                <a:ea typeface="Times New Roman" panose="02020603050405020304" pitchFamily="18" charset="0"/>
              </a:rPr>
              <a:t>S.</a:t>
            </a:r>
            <a:r>
              <a:rPr lang="en-US" sz="1800" dirty="0">
                <a:ea typeface="Times New Roman" panose="02020603050405020304" pitchFamily="18" charset="0"/>
              </a:rPr>
              <a:t>     </a:t>
            </a:r>
          </a:p>
          <a:p>
            <a:pPr algn="just">
              <a:lnSpc>
                <a:spcPts val="1200"/>
              </a:lnSpc>
              <a:spcBef>
                <a:spcPct val="0"/>
              </a:spcBef>
              <a:defRPr/>
            </a:pPr>
            <a:endParaRPr lang="en-US" altLang="en-US" sz="1800" dirty="0">
              <a:cs typeface="Times New Roman" panose="02020603050405020304" pitchFamily="18" charset="0"/>
            </a:endParaRPr>
          </a:p>
          <a:p>
            <a:pPr algn="just">
              <a:lnSpc>
                <a:spcPts val="1200"/>
              </a:lnSpc>
              <a:spcBef>
                <a:spcPct val="0"/>
              </a:spcBef>
              <a:defRPr/>
            </a:pPr>
            <a:r>
              <a:rPr lang="en-US" altLang="en-US" sz="1800" dirty="0">
                <a:cs typeface="Times New Roman" panose="02020603050405020304" pitchFamily="18" charset="0"/>
              </a:rPr>
              <a:t>-------------------</a:t>
            </a:r>
          </a:p>
          <a:p>
            <a:pPr algn="just">
              <a:lnSpc>
                <a:spcPts val="1200"/>
              </a:lnSpc>
              <a:spcBef>
                <a:spcPct val="0"/>
              </a:spcBef>
              <a:defRPr/>
            </a:pPr>
            <a:r>
              <a:rPr lang="en-US" sz="1800" dirty="0">
                <a:solidFill>
                  <a:srgbClr val="000000"/>
                </a:solidFill>
                <a:latin typeface="Times New Roman" panose="02020603050405020304" pitchFamily="18" charset="0"/>
                <a:ea typeface="Times New Roman" panose="02020603050405020304" pitchFamily="18" charset="0"/>
              </a:rPr>
              <a:t>Interestingly, DFT calculations clearly show that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dissociation is not favored on defect-free, unsupported (free-standing) Gr. In that case, in fact, the dissociated S(a)+H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(g) configuration is higher in energy (by 138 kJ/mol) than the undissociated one. In addition, the activation energy would be large (466 kJ/mol), see Fig.4. </a:t>
            </a:r>
          </a:p>
          <a:p>
            <a:pPr algn="just">
              <a:lnSpc>
                <a:spcPts val="1200"/>
              </a:lnSpc>
              <a:spcBef>
                <a:spcPct val="0"/>
              </a:spcBef>
              <a:defRPr/>
            </a:pPr>
            <a:r>
              <a:rPr lang="en-US" sz="1800" dirty="0">
                <a:solidFill>
                  <a:srgbClr val="000000"/>
                </a:solidFill>
                <a:latin typeface="Times New Roman" panose="02020603050405020304" pitchFamily="18" charset="0"/>
                <a:ea typeface="Times New Roman" panose="02020603050405020304" pitchFamily="18" charset="0"/>
              </a:rPr>
              <a:t>--------------------</a:t>
            </a:r>
          </a:p>
          <a:p>
            <a:pPr algn="just">
              <a:lnSpc>
                <a:spcPts val="1200"/>
              </a:lnSpc>
              <a:spcBef>
                <a:spcPct val="0"/>
              </a:spcBef>
              <a:defRPr/>
            </a:pPr>
            <a:r>
              <a:rPr lang="en-US" sz="1800" dirty="0">
                <a:solidFill>
                  <a:srgbClr val="000000"/>
                </a:solidFill>
                <a:latin typeface="Times New Roman" panose="02020603050405020304" pitchFamily="18" charset="0"/>
                <a:ea typeface="Times New Roman" panose="02020603050405020304" pitchFamily="18" charset="0"/>
              </a:rPr>
              <a:t>This scenario changes dramatically in the presence of the Ru substrate: the dissociated configuration is now lower in energy than the undissociated one (by 18 kJ/mol) and the activation energy is reduced to only 38 kJ/mol (see Fig. 4). </a:t>
            </a:r>
          </a:p>
          <a:p>
            <a:pPr algn="just">
              <a:lnSpc>
                <a:spcPts val="1200"/>
              </a:lnSpc>
              <a:spcBef>
                <a:spcPct val="0"/>
              </a:spcBef>
              <a:defRPr/>
            </a:pPr>
            <a:r>
              <a:rPr lang="en-US" sz="1800" dirty="0">
                <a:solidFill>
                  <a:srgbClr val="000000"/>
                </a:solidFill>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algn="just">
              <a:lnSpc>
                <a:spcPts val="1200"/>
              </a:lnSpc>
              <a:spcBef>
                <a:spcPct val="0"/>
              </a:spcBef>
              <a:defRPr/>
            </a:pPr>
            <a:r>
              <a:rPr lang="en-US" sz="1800" dirty="0">
                <a:solidFill>
                  <a:srgbClr val="000000"/>
                </a:solidFill>
                <a:latin typeface="Times New Roman" panose="02020603050405020304" pitchFamily="18" charset="0"/>
                <a:ea typeface="Times New Roman" panose="02020603050405020304" pitchFamily="18" charset="0"/>
              </a:rPr>
              <a:t>The Partial Density of States (PDOS) in Fig. 5A, shows that, upon adsorption, because of charge transfer, the sharp peak at about +6 eV (related to empty antibonding orbitals of the isolated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molecule) shifts below the Fermi energy, see Fig. 5C. The charge transfer weakens the covalent binding between the H and S to facilitate the dissociation of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into S(a)+2H(a). </a:t>
            </a:r>
            <a:endParaRPr lang="en-US" sz="1800" dirty="0">
              <a:latin typeface="Times New Roman" panose="02020603050405020304" pitchFamily="18" charset="0"/>
              <a:ea typeface="Times New Roman" panose="02020603050405020304" pitchFamily="18" charset="0"/>
            </a:endParaRPr>
          </a:p>
          <a:p>
            <a:pPr algn="just">
              <a:lnSpc>
                <a:spcPts val="1200"/>
              </a:lnSpc>
              <a:spcBef>
                <a:spcPct val="0"/>
              </a:spcBef>
              <a:defRPr/>
            </a:pPr>
            <a:r>
              <a:rPr lang="en-US" altLang="en-US" sz="1800" dirty="0">
                <a:cs typeface="Times New Roman" panose="02020603050405020304" pitchFamily="18" charset="0"/>
              </a:rPr>
              <a:t>------------------</a:t>
            </a:r>
          </a:p>
          <a:p>
            <a:pPr>
              <a:defRPr/>
            </a:pPr>
            <a:r>
              <a:rPr lang="en-US" altLang="en-US" sz="1800" dirty="0">
                <a:cs typeface="Times New Roman" panose="02020603050405020304" pitchFamily="18" charset="0"/>
              </a:rPr>
              <a:t>Why?</a:t>
            </a:r>
          </a:p>
          <a:p>
            <a:pPr>
              <a:defRPr/>
            </a:pPr>
            <a:r>
              <a:rPr lang="en-US" sz="1800" dirty="0">
                <a:solidFill>
                  <a:srgbClr val="000000"/>
                </a:solidFill>
                <a:latin typeface="Times New Roman" panose="02020603050405020304" pitchFamily="18" charset="0"/>
                <a:ea typeface="Times New Roman" panose="02020603050405020304" pitchFamily="18" charset="0"/>
              </a:rPr>
              <a:t>charge transfer shifts the empty antibonding orbitals of the isolated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molecule below Fermi level</a:t>
            </a:r>
          </a:p>
          <a:p>
            <a:pPr>
              <a:defRPr/>
            </a:pPr>
            <a:r>
              <a:rPr lang="en-US" altLang="en-US" sz="1800" dirty="0">
                <a:solidFill>
                  <a:srgbClr val="000000"/>
                </a:solidFill>
                <a:latin typeface="Times New Roman" panose="02020603050405020304" pitchFamily="18" charset="0"/>
                <a:cs typeface="Times New Roman" panose="02020603050405020304" pitchFamily="18" charset="0"/>
              </a:rPr>
              <a:t>H2S </a:t>
            </a:r>
            <a:r>
              <a:rPr lang="en-US" sz="1800" dirty="0">
                <a:solidFill>
                  <a:srgbClr val="000000"/>
                </a:solidFill>
                <a:latin typeface="Times New Roman" panose="02020603050405020304" pitchFamily="18" charset="0"/>
                <a:ea typeface="Times New Roman" panose="02020603050405020304" pitchFamily="18" charset="0"/>
              </a:rPr>
              <a:t>antibonding S(3d)-empty orbitals hybridize efficiently with the Ru(4d)-filled orbitals of Ru </a:t>
            </a:r>
          </a:p>
          <a:p>
            <a:pPr>
              <a:defRPr/>
            </a:pPr>
            <a:endParaRPr lang="en-US" sz="1800" dirty="0">
              <a:solidFill>
                <a:srgbClr val="000000"/>
              </a:solidFill>
              <a:latin typeface="Times New Roman" panose="02020603050405020304" pitchFamily="18" charset="0"/>
              <a:ea typeface="Times New Roman" panose="02020603050405020304" pitchFamily="18" charset="0"/>
            </a:endParaRPr>
          </a:p>
          <a:p>
            <a:pPr>
              <a:defRPr/>
            </a:pPr>
            <a:r>
              <a:rPr lang="en-US" altLang="it-IT" sz="1800" b="1" dirty="0">
                <a:latin typeface="Times New Roman" panose="02020603050405020304" pitchFamily="18" charset="0"/>
              </a:rPr>
              <a:t>Orbital hybridization </a:t>
            </a:r>
            <a:r>
              <a:rPr lang="en-US" altLang="it-IT" sz="1800" dirty="0">
                <a:latin typeface="Times New Roman" panose="02020603050405020304" pitchFamily="18" charset="0"/>
              </a:rPr>
              <a:t>and </a:t>
            </a:r>
            <a:r>
              <a:rPr lang="en-US" altLang="it-IT" sz="1800" b="1" dirty="0">
                <a:latin typeface="Times New Roman" panose="02020603050405020304" pitchFamily="18" charset="0"/>
              </a:rPr>
              <a:t>charge transfer </a:t>
            </a:r>
            <a:r>
              <a:rPr lang="en-US" altLang="it-IT" sz="1800" dirty="0">
                <a:latin typeface="Times New Roman" panose="02020603050405020304" pitchFamily="18" charset="0"/>
              </a:rPr>
              <a:t>(from </a:t>
            </a:r>
            <a:r>
              <a:rPr lang="en-US" altLang="it-IT" sz="1800" dirty="0">
                <a:solidFill>
                  <a:srgbClr val="3AB09F"/>
                </a:solidFill>
                <a:latin typeface="Times New Roman" panose="02020603050405020304" pitchFamily="18" charset="0"/>
              </a:rPr>
              <a:t>Ru</a:t>
            </a:r>
            <a:r>
              <a:rPr lang="en-US" altLang="it-IT" sz="1800" dirty="0">
                <a:latin typeface="Times New Roman" panose="02020603050405020304" pitchFamily="18" charset="0"/>
              </a:rPr>
              <a:t> to Gr) induces a </a:t>
            </a:r>
            <a:r>
              <a:rPr lang="en-US" altLang="it-IT" sz="1800" b="1" i="1" dirty="0">
                <a:latin typeface="Times New Roman" panose="02020603050405020304" pitchFamily="18" charset="0"/>
              </a:rPr>
              <a:t>surface dipole moment </a:t>
            </a:r>
            <a:r>
              <a:rPr lang="en-US" altLang="it-IT" sz="1800" dirty="0">
                <a:latin typeface="Times New Roman" panose="02020603050405020304" pitchFamily="18" charset="0"/>
              </a:rPr>
              <a:t>in the corrugated Gr, while </a:t>
            </a:r>
            <a:r>
              <a:rPr lang="en-US" altLang="it-IT" sz="1800" dirty="0" err="1">
                <a:latin typeface="Times New Roman" panose="02020603050405020304" pitchFamily="18" charset="0"/>
              </a:rPr>
              <a:t>vdW</a:t>
            </a:r>
            <a:r>
              <a:rPr lang="en-US" altLang="it-IT" sz="1800" dirty="0">
                <a:latin typeface="Times New Roman" panose="02020603050405020304" pitchFamily="18" charset="0"/>
              </a:rPr>
              <a:t> interactions increase due to the </a:t>
            </a:r>
            <a:r>
              <a:rPr lang="en-US" altLang="it-IT" sz="1800" dirty="0">
                <a:solidFill>
                  <a:srgbClr val="3AB09F"/>
                </a:solidFill>
                <a:latin typeface="Times New Roman" panose="02020603050405020304" pitchFamily="18" charset="0"/>
              </a:rPr>
              <a:t>Ru</a:t>
            </a:r>
            <a:r>
              <a:rPr lang="en-US" altLang="it-IT" sz="1800" dirty="0">
                <a:latin typeface="Times New Roman" panose="02020603050405020304" pitchFamily="18" charset="0"/>
              </a:rPr>
              <a:t> </a:t>
            </a:r>
            <a:r>
              <a:rPr lang="en-US" altLang="it-IT" sz="1800" b="1" dirty="0">
                <a:latin typeface="Times New Roman" panose="02020603050405020304" pitchFamily="18" charset="0"/>
              </a:rPr>
              <a:t>substrate</a:t>
            </a:r>
            <a:r>
              <a:rPr lang="en-US" altLang="it-IT" sz="1800" dirty="0">
                <a:latin typeface="Times New Roman" panose="02020603050405020304" pitchFamily="18" charset="0"/>
              </a:rPr>
              <a:t> and the </a:t>
            </a:r>
            <a:r>
              <a:rPr lang="en-US" altLang="it-IT" sz="1800" b="1" dirty="0">
                <a:latin typeface="Times New Roman" panose="02020603050405020304" pitchFamily="18" charset="0"/>
              </a:rPr>
              <a:t>corrugation</a:t>
            </a:r>
            <a:r>
              <a:rPr lang="en-US" altLang="it-IT" sz="1800" dirty="0">
                <a:latin typeface="Times New Roman" panose="02020603050405020304" pitchFamily="18" charset="0"/>
              </a:rPr>
              <a:t> of Gr. </a:t>
            </a:r>
          </a:p>
          <a:p>
            <a:pPr>
              <a:defRPr/>
            </a:pPr>
            <a:endParaRPr lang="en-US" altLang="it-IT" sz="1800" dirty="0">
              <a:latin typeface="Times New Roman" panose="02020603050405020304" pitchFamily="18" charset="0"/>
            </a:endParaRPr>
          </a:p>
          <a:p>
            <a:pPr>
              <a:defRPr/>
            </a:pPr>
            <a:r>
              <a:rPr lang="en-US" altLang="it-IT" sz="1800" dirty="0">
                <a:latin typeface="Times New Roman" panose="02020603050405020304" pitchFamily="18" charset="0"/>
              </a:rPr>
              <a:t>“</a:t>
            </a:r>
            <a:r>
              <a:rPr lang="en-US" sz="2800" dirty="0">
                <a:solidFill>
                  <a:srgbClr val="000000"/>
                </a:solidFill>
                <a:latin typeface="Segoe UI Web (West European)"/>
              </a:rPr>
              <a:t>As we write the dissociation process seems to be due to a complex</a:t>
            </a:r>
            <a:br>
              <a:rPr lang="en-US" sz="2800" dirty="0"/>
            </a:br>
            <a:r>
              <a:rPr lang="en-US" sz="2800" dirty="0">
                <a:solidFill>
                  <a:srgbClr val="000000"/>
                </a:solidFill>
                <a:latin typeface="Segoe UI Web (West European)"/>
              </a:rPr>
              <a:t>interplay of different effects. Charge transfer from Ru to H2S should</a:t>
            </a:r>
            <a:br>
              <a:rPr lang="en-US" sz="2800" dirty="0"/>
            </a:br>
            <a:r>
              <a:rPr lang="en-US" sz="2800" dirty="0">
                <a:solidFill>
                  <a:srgbClr val="000000"/>
                </a:solidFill>
                <a:latin typeface="Segoe UI Web (West European)"/>
              </a:rPr>
              <a:t>be understood as a NET charge-transfer effect which actually involves</a:t>
            </a:r>
            <a:br>
              <a:rPr lang="en-US" sz="2800" dirty="0"/>
            </a:br>
            <a:r>
              <a:rPr lang="en-US" sz="2800" dirty="0">
                <a:solidFill>
                  <a:srgbClr val="000000"/>
                </a:solidFill>
                <a:latin typeface="Segoe UI Web (West European)"/>
              </a:rPr>
              <a:t>also the electron distribution of the corrugated graphene layer.</a:t>
            </a:r>
            <a:br>
              <a:rPr lang="en-US" sz="2800" dirty="0"/>
            </a:br>
            <a:r>
              <a:rPr lang="en-US" sz="2800" dirty="0">
                <a:solidFill>
                  <a:srgbClr val="000000"/>
                </a:solidFill>
                <a:latin typeface="Segoe UI Web (West European)"/>
              </a:rPr>
              <a:t>Clearly both graphene and the Ru substrate play an important role.</a:t>
            </a:r>
            <a:r>
              <a:rPr lang="en-US" altLang="it-IT" sz="1800" dirty="0">
                <a:latin typeface="Times New Roman" panose="02020603050405020304" pitchFamily="18" charset="0"/>
              </a:rPr>
              <a:t>”</a:t>
            </a:r>
            <a:endParaRPr lang="it-IT" altLang="it-IT" sz="1800" dirty="0">
              <a:latin typeface="Times New Roman" panose="02020603050405020304" pitchFamily="18" charset="0"/>
            </a:endParaRPr>
          </a:p>
          <a:p>
            <a:pPr>
              <a:defRPr/>
            </a:pPr>
            <a:endParaRPr lang="en-US" altLang="en-US" sz="1800" dirty="0">
              <a:latin typeface="Times New Roman" panose="02020603050405020304" pitchFamily="18" charset="0"/>
              <a:cs typeface="Times New Roman" panose="02020603050405020304" pitchFamily="18" charset="0"/>
            </a:endParaRPr>
          </a:p>
          <a:p>
            <a:pPr>
              <a:defRPr/>
            </a:pPr>
            <a:r>
              <a:rPr lang="en-US" altLang="en-US" sz="1800" dirty="0">
                <a:latin typeface="Times New Roman" panose="02020603050405020304" pitchFamily="18" charset="0"/>
                <a:cs typeface="Times New Roman" panose="02020603050405020304" pitchFamily="18" charset="0"/>
              </a:rPr>
              <a:t>============================</a:t>
            </a:r>
          </a:p>
          <a:p>
            <a:pPr indent="457200" algn="just">
              <a:lnSpc>
                <a:spcPct val="200000"/>
              </a:lnSpc>
              <a:spcBef>
                <a:spcPts val="0"/>
              </a:spcBef>
              <a:spcAft>
                <a:spcPts val="0"/>
              </a:spcAft>
              <a:defRPr/>
            </a:pPr>
            <a:r>
              <a:rPr lang="en-US" sz="1800" dirty="0">
                <a:solidFill>
                  <a:srgbClr val="000000"/>
                </a:solidFill>
                <a:latin typeface="Times New Roman" panose="02020603050405020304" pitchFamily="18" charset="0"/>
                <a:ea typeface="Times New Roman" panose="02020603050405020304" pitchFamily="18" charset="0"/>
              </a:rPr>
              <a:t>Unexpectedly, experimental evidence shows that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dissociates on Gr/Ru, since adsorbed sulfur is seen in AES (Fig. 2) as well as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 desorbs (Fig. 3). Interestingly, DFT calculations clearly show that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dissociation is not favored on defect-free, unsupported (free-standing) Gr. In that case, in fact, the dissociated S(a)+H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(g) configuration is higher in energy (by 138 kJ/mol) than the undissociated one. In addition, the activation energy would be large (466 kJ/mol), see Fig.4. </a:t>
            </a:r>
            <a:endParaRPr lang="en-US" sz="1800" dirty="0">
              <a:latin typeface="Times New Roman" panose="02020603050405020304" pitchFamily="18" charset="0"/>
              <a:ea typeface="Times New Roman" panose="02020603050405020304" pitchFamily="18" charset="0"/>
            </a:endParaRPr>
          </a:p>
          <a:p>
            <a:pPr indent="457200" algn="just">
              <a:lnSpc>
                <a:spcPct val="200000"/>
              </a:lnSpc>
              <a:spcBef>
                <a:spcPts val="0"/>
              </a:spcBef>
              <a:spcAft>
                <a:spcPts val="0"/>
              </a:spcAft>
              <a:defRPr/>
            </a:pPr>
            <a:r>
              <a:rPr lang="en-US" sz="1800" dirty="0">
                <a:solidFill>
                  <a:srgbClr val="000000"/>
                </a:solidFill>
                <a:latin typeface="Times New Roman" panose="02020603050405020304" pitchFamily="18" charset="0"/>
                <a:ea typeface="Times New Roman" panose="02020603050405020304" pitchFamily="18" charset="0"/>
              </a:rPr>
              <a:t>This scenario changes dramatically in the presence of the Ru substrate: the dissociated configuration is now lower in energy than the undissociated one (by 18 kJ/mol) and the activation energy is reduced to only 38 kJ/mol (see Fig. 4). Thus, clearly the Ru substrate makes the dissociation of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favorable. The DFT calculated activation energy is in good agreement with the experimental estimate (about 30 kJ/mol), confirming that the simulations describe well the dissociation process observed experimentally. </a:t>
            </a:r>
            <a:endParaRPr lang="en-US" sz="1800" dirty="0">
              <a:latin typeface="Times New Roman" panose="02020603050405020304" pitchFamily="18" charset="0"/>
              <a:ea typeface="Times New Roman" panose="02020603050405020304" pitchFamily="18" charset="0"/>
            </a:endParaRPr>
          </a:p>
          <a:p>
            <a:pPr indent="457200" algn="just">
              <a:lnSpc>
                <a:spcPct val="200000"/>
              </a:lnSpc>
              <a:spcBef>
                <a:spcPts val="0"/>
              </a:spcBef>
              <a:spcAft>
                <a:spcPts val="0"/>
              </a:spcAft>
              <a:defRPr/>
            </a:pPr>
            <a:r>
              <a:rPr lang="en-US" sz="1800" dirty="0">
                <a:solidFill>
                  <a:srgbClr val="242424"/>
                </a:solidFill>
                <a:latin typeface="Times New Roman" panose="02020603050405020304" pitchFamily="18" charset="0"/>
                <a:ea typeface="Times New Roman" panose="02020603050405020304" pitchFamily="18" charset="0"/>
              </a:rPr>
              <a:t>We have verified that the dissociation process of H</a:t>
            </a:r>
            <a:r>
              <a:rPr lang="en-US" sz="1800" baseline="-25000" dirty="0">
                <a:solidFill>
                  <a:srgbClr val="242424"/>
                </a:solidFill>
                <a:latin typeface="Times New Roman" panose="02020603050405020304" pitchFamily="18" charset="0"/>
                <a:ea typeface="Times New Roman" panose="02020603050405020304" pitchFamily="18" charset="0"/>
              </a:rPr>
              <a:t>2</a:t>
            </a:r>
            <a:r>
              <a:rPr lang="en-US" sz="1800" dirty="0">
                <a:solidFill>
                  <a:srgbClr val="242424"/>
                </a:solidFill>
                <a:latin typeface="Times New Roman" panose="02020603050405020304" pitchFamily="18" charset="0"/>
                <a:ea typeface="Times New Roman" panose="02020603050405020304" pitchFamily="18" charset="0"/>
              </a:rPr>
              <a:t>S on corrugated graphene, without the Ru(0001) substrate, is also characterized by a significant </a:t>
            </a:r>
            <a:r>
              <a:rPr lang="en-US" sz="1800" dirty="0">
                <a:solidFill>
                  <a:srgbClr val="000000"/>
                </a:solidFill>
                <a:latin typeface="Times New Roman" panose="02020603050405020304" pitchFamily="18" charset="0"/>
                <a:ea typeface="Times New Roman" panose="02020603050405020304" pitchFamily="18" charset="0"/>
              </a:rPr>
              <a:t>(about 320 kJ/mol) activation energy. Thus, indicating that the electronic factor, related to the presence of </a:t>
            </a:r>
            <a:r>
              <a:rPr lang="en-US" sz="1800" dirty="0">
                <a:solidFill>
                  <a:srgbClr val="242424"/>
                </a:solidFill>
                <a:latin typeface="Times New Roman" panose="02020603050405020304" pitchFamily="18" charset="0"/>
                <a:ea typeface="Times New Roman" panose="02020603050405020304" pitchFamily="18" charset="0"/>
              </a:rPr>
              <a:t>Ru(0001), is more effective in favoring the H</a:t>
            </a:r>
            <a:r>
              <a:rPr lang="en-US" sz="1800" baseline="-25000" dirty="0">
                <a:solidFill>
                  <a:srgbClr val="242424"/>
                </a:solidFill>
                <a:latin typeface="Times New Roman" panose="02020603050405020304" pitchFamily="18" charset="0"/>
                <a:ea typeface="Times New Roman" panose="02020603050405020304" pitchFamily="18" charset="0"/>
              </a:rPr>
              <a:t>2</a:t>
            </a:r>
            <a:r>
              <a:rPr lang="en-US" sz="1800" dirty="0">
                <a:solidFill>
                  <a:srgbClr val="242424"/>
                </a:solidFill>
                <a:latin typeface="Times New Roman" panose="02020603050405020304" pitchFamily="18" charset="0"/>
                <a:ea typeface="Times New Roman" panose="02020603050405020304" pitchFamily="18" charset="0"/>
              </a:rPr>
              <a:t>S dissociation than the geometric one.</a:t>
            </a:r>
            <a:endParaRPr lang="en-US" sz="1800" dirty="0">
              <a:latin typeface="Times New Roman" panose="02020603050405020304" pitchFamily="18" charset="0"/>
              <a:ea typeface="Times New Roman" panose="02020603050405020304" pitchFamily="18" charset="0"/>
            </a:endParaRPr>
          </a:p>
          <a:p>
            <a:pPr indent="457200" algn="just">
              <a:lnSpc>
                <a:spcPct val="200000"/>
              </a:lnSpc>
              <a:spcBef>
                <a:spcPts val="0"/>
              </a:spcBef>
              <a:spcAft>
                <a:spcPts val="0"/>
              </a:spcAft>
              <a:defRPr/>
            </a:pPr>
            <a:r>
              <a:rPr lang="en-US" sz="1800" dirty="0">
                <a:solidFill>
                  <a:srgbClr val="000000"/>
                </a:solidFill>
                <a:latin typeface="Times New Roman" panose="02020603050405020304" pitchFamily="18" charset="0"/>
                <a:ea typeface="Times New Roman" panose="02020603050405020304" pitchFamily="18" charset="0"/>
              </a:rPr>
              <a:t>To better elucidate the dissociation mechanism of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on Gr/Ru, a detailed electronic-structure analysis has been carried out. The Partial Density of States (PDOS) in Fig. 5A, shows that, upon adsorption, because of charge transfer, the sharp peak at about +6 eV (related to empty antibonding orbitals of the isolated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molecule) shifts below the Fermi energy, see Fig. 5C. The charge transfer weakens the covalent binding between the H and S to facilitate the dissociation of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into S(a)+2H(a). </a:t>
            </a:r>
            <a:endParaRPr lang="en-US" sz="1800" dirty="0">
              <a:latin typeface="Times New Roman" panose="02020603050405020304" pitchFamily="18" charset="0"/>
              <a:ea typeface="Times New Roman" panose="02020603050405020304" pitchFamily="18" charset="0"/>
            </a:endParaRPr>
          </a:p>
          <a:p>
            <a:pPr indent="457200" algn="just">
              <a:lnSpc>
                <a:spcPct val="200000"/>
              </a:lnSpc>
              <a:spcBef>
                <a:spcPts val="0"/>
              </a:spcBef>
              <a:spcAft>
                <a:spcPts val="0"/>
              </a:spcAft>
              <a:defRPr/>
            </a:pPr>
            <a:r>
              <a:rPr lang="en-US" sz="1800" dirty="0">
                <a:solidFill>
                  <a:srgbClr val="000000"/>
                </a:solidFill>
                <a:latin typeface="Times New Roman" panose="02020603050405020304" pitchFamily="18" charset="0"/>
                <a:ea typeface="Times New Roman" panose="02020603050405020304" pitchFamily="18" charset="0"/>
              </a:rPr>
              <a:t>Moreover, when the molecule is adsorbed on the surface, its originally antibonding orbitals hybridize more efficiently with the 4d orbitals of Ru (Fig. 5B-D). This effect is clearly absent if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adsorbs on free-standing Gr, since in this case, some antibonding states remain above the Fermi level, implying that the S-H bonds are not easily broken (see the tail in Fig. 5B above E</a:t>
            </a:r>
            <a:r>
              <a:rPr lang="en-US" sz="1800" baseline="-25000" dirty="0">
                <a:solidFill>
                  <a:srgbClr val="000000"/>
                </a:solidFill>
                <a:latin typeface="Times New Roman" panose="02020603050405020304" pitchFamily="18" charset="0"/>
                <a:ea typeface="Times New Roman" panose="02020603050405020304" pitchFamily="18" charset="0"/>
              </a:rPr>
              <a:t>F</a:t>
            </a:r>
            <a:r>
              <a:rPr lang="en-US" sz="1800" dirty="0">
                <a:solidFill>
                  <a:srgbClr val="000000"/>
                </a:solidFill>
                <a:latin typeface="Times New Roman" panose="02020603050405020304" pitchFamily="18" charset="0"/>
                <a:ea typeface="Times New Roman" panose="02020603050405020304" pitchFamily="18" charset="0"/>
              </a:rPr>
              <a:t>). The same conclusion can also be drawn by plotting the electron density deformation characterizing the adsorption of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on Gr and Gr/Ru (Fig. S10). Evidently, the electron transfer to the antibonding orbitals of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adsorbed on Gr/Ru is more pronounced than on free-standing Gr. The presence of empty, low lying 3d orbitals of the S atom leads to an effective interaction with the Ru atoms of the substrate, characterized by occupied 4d states, thus making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much more reactive than other molecules like alkanes, CO</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 CO, and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 The crucial role of 3d orbitals of S has been observed in many different systems, including </a:t>
            </a:r>
            <a:r>
              <a:rPr lang="en-US" sz="1800" dirty="0">
                <a:latin typeface="Times New Roman" panose="02020603050405020304" pitchFamily="18" charset="0"/>
                <a:ea typeface="Times New Roman" panose="02020603050405020304" pitchFamily="18" charset="0"/>
              </a:rPr>
              <a:t>transition metal dichalcogenides like TiS</a:t>
            </a:r>
            <a:r>
              <a:rPr lang="en-US" sz="1800" baseline="-25000" dirty="0">
                <a:latin typeface="Times New Roman" panose="02020603050405020304" pitchFamily="18" charset="0"/>
                <a:ea typeface="Times New Roman" panose="02020603050405020304" pitchFamily="18" charset="0"/>
              </a:rPr>
              <a:t>2 </a:t>
            </a:r>
            <a:r>
              <a:rPr lang="en-US" sz="1800" dirty="0">
                <a:latin typeface="Times New Roman" panose="02020603050405020304" pitchFamily="18" charset="0"/>
                <a:ea typeface="Times New Roman" panose="02020603050405020304" pitchFamily="18" charset="0"/>
              </a:rPr>
              <a:t>(see ref.</a:t>
            </a:r>
            <a:r>
              <a:rPr lang="en-US" sz="1800" baseline="30000" dirty="0">
                <a:latin typeface="Times New Roman" panose="02020603050405020304" pitchFamily="18" charset="0"/>
                <a:ea typeface="Times New Roman" panose="02020603050405020304" pitchFamily="18" charset="0"/>
              </a:rPr>
              <a:t>42</a:t>
            </a:r>
            <a:r>
              <a:rPr lang="en-US" sz="1800" dirty="0">
                <a:latin typeface="Times New Roman" panose="02020603050405020304" pitchFamily="18" charset="0"/>
                <a:ea typeface="Times New Roman" panose="02020603050405020304" pitchFamily="18" charset="0"/>
              </a:rPr>
              <a:t> and further references therein).</a:t>
            </a:r>
          </a:p>
          <a:p>
            <a:pPr indent="457200" algn="just">
              <a:lnSpc>
                <a:spcPct val="200000"/>
              </a:lnSpc>
              <a:spcBef>
                <a:spcPts val="0"/>
              </a:spcBef>
              <a:spcAft>
                <a:spcPts val="0"/>
              </a:spcAft>
              <a:defRPr/>
            </a:pPr>
            <a:r>
              <a:rPr lang="en-US" sz="1800" dirty="0">
                <a:solidFill>
                  <a:srgbClr val="000000"/>
                </a:solidFill>
                <a:latin typeface="Times New Roman" panose="02020603050405020304" pitchFamily="18" charset="0"/>
                <a:ea typeface="Times New Roman" panose="02020603050405020304" pitchFamily="18" charset="0"/>
              </a:rPr>
              <a:t>Fig. S10 also shows that the “valley” sites of corrugated Gr can represent electron donor centers which efficiently trap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and favor its dissociation by interfacial charge transfer.</a:t>
            </a:r>
            <a:r>
              <a:rPr lang="en-US" sz="1800" baseline="30000" dirty="0">
                <a:solidFill>
                  <a:srgbClr val="000000"/>
                </a:solidFill>
                <a:latin typeface="Times New Roman" panose="02020603050405020304" pitchFamily="18" charset="0"/>
                <a:ea typeface="Times New Roman" panose="02020603050405020304" pitchFamily="18" charset="0"/>
              </a:rPr>
              <a:t>41</a:t>
            </a:r>
            <a:r>
              <a:rPr lang="en-US" sz="1800" dirty="0">
                <a:solidFill>
                  <a:srgbClr val="000000"/>
                </a:solidFill>
                <a:latin typeface="Times New Roman" panose="02020603050405020304" pitchFamily="18"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indent="457200" algn="just">
              <a:lnSpc>
                <a:spcPct val="200000"/>
              </a:lnSpc>
              <a:spcBef>
                <a:spcPts val="0"/>
              </a:spcBef>
              <a:spcAft>
                <a:spcPts val="0"/>
              </a:spcAft>
              <a:defRPr/>
            </a:pPr>
            <a:r>
              <a:rPr lang="en-US" sz="1800" dirty="0">
                <a:solidFill>
                  <a:srgbClr val="000000"/>
                </a:solidFill>
                <a:latin typeface="Times New Roman" panose="02020603050405020304" pitchFamily="18" charset="0"/>
                <a:ea typeface="Times New Roman" panose="02020603050405020304" pitchFamily="18" charset="0"/>
              </a:rPr>
              <a:t>Our computational results (Fig. S8) also indicate that, after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dissociation, the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 molecule can desorb from the Gr/Ru substrate much easier than the S atom, since the adsorption energy of S is four times that of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 consistent with experimental findings. Therefore, after dissociation, S atoms remain on the surface (as observed, Fig. 2) and can aggregate to sulfur clusters, in agreement with the sequence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S(g) </a:t>
            </a:r>
            <a:r>
              <a:rPr lang="en-US" sz="1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1800" dirty="0">
                <a:solidFill>
                  <a:srgbClr val="000000"/>
                </a:solidFill>
                <a:latin typeface="Times New Roman" panose="02020603050405020304" pitchFamily="18" charset="0"/>
                <a:ea typeface="Times New Roman" panose="02020603050405020304" pitchFamily="18" charset="0"/>
              </a:rPr>
              <a:t> … </a:t>
            </a:r>
            <a:r>
              <a:rPr lang="en-US" sz="1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1800" dirty="0">
                <a:solidFill>
                  <a:srgbClr val="000000"/>
                </a:solidFill>
                <a:latin typeface="Times New Roman" panose="02020603050405020304" pitchFamily="18" charset="0"/>
                <a:ea typeface="Times New Roman" panose="02020603050405020304" pitchFamily="18" charset="0"/>
              </a:rPr>
              <a:t> S(a)+H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(g) already suggested experimentally. </a:t>
            </a:r>
            <a:endParaRPr lang="en-US" sz="1800" dirty="0">
              <a:latin typeface="Times New Roman" panose="02020603050405020304" pitchFamily="18" charset="0"/>
              <a:ea typeface="Times New Roman" panose="02020603050405020304" pitchFamily="18" charset="0"/>
            </a:endParaRPr>
          </a:p>
          <a:p>
            <a:pPr indent="457200" algn="just">
              <a:lnSpc>
                <a:spcPct val="200000"/>
              </a:lnSpc>
              <a:spcBef>
                <a:spcPts val="0"/>
              </a:spcBef>
              <a:spcAft>
                <a:spcPts val="0"/>
              </a:spcAft>
              <a:defRPr/>
            </a:pPr>
            <a:r>
              <a:rPr lang="en-US" sz="1800" dirty="0">
                <a:solidFill>
                  <a:srgbClr val="000000"/>
                </a:solidFill>
                <a:latin typeface="Times New Roman" panose="02020603050405020304" pitchFamily="18" charset="0"/>
                <a:ea typeface="Times New Roman" panose="02020603050405020304" pitchFamily="18" charset="0"/>
              </a:rPr>
              <a:t>Interestingly, the simulations indicate that the dissociation of another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molecule is even more favored in the presence of an adsorbed sulfur atom. In fact, besides decreasing the energy barrier (to 8 kJ/mol), the configuration obtained by the 2</a:t>
            </a:r>
            <a:r>
              <a:rPr lang="en-US" sz="1800" baseline="30000" dirty="0">
                <a:solidFill>
                  <a:srgbClr val="000000"/>
                </a:solidFill>
                <a:latin typeface="Times New Roman" panose="02020603050405020304" pitchFamily="18" charset="0"/>
                <a:ea typeface="Times New Roman" panose="02020603050405020304" pitchFamily="18" charset="0"/>
              </a:rPr>
              <a:t>nd</a:t>
            </a:r>
            <a:r>
              <a:rPr lang="en-US" sz="1800" dirty="0">
                <a:solidFill>
                  <a:srgbClr val="000000"/>
                </a:solidFill>
                <a:latin typeface="Times New Roman" panose="02020603050405020304" pitchFamily="18" charset="0"/>
                <a:ea typeface="Times New Roman" panose="02020603050405020304" pitchFamily="18" charset="0"/>
              </a:rPr>
              <a:t> dissociation reaction is made more stable than the undissociated one by 28 kJ/mol. Thus, S atoms act as a promoter for H</a:t>
            </a:r>
            <a:r>
              <a:rPr lang="en-US" sz="1800" baseline="-25000" dirty="0">
                <a:solidFill>
                  <a:srgbClr val="000000"/>
                </a:solidFill>
                <a:latin typeface="Times New Roman" panose="02020603050405020304" pitchFamily="18" charset="0"/>
                <a:ea typeface="Times New Roman" panose="02020603050405020304" pitchFamily="18" charset="0"/>
              </a:rPr>
              <a:t>2</a:t>
            </a:r>
            <a:r>
              <a:rPr lang="en-US" sz="1800" dirty="0">
                <a:solidFill>
                  <a:srgbClr val="000000"/>
                </a:solidFill>
                <a:latin typeface="Times New Roman" panose="02020603050405020304" pitchFamily="18" charset="0"/>
                <a:ea typeface="Times New Roman" panose="02020603050405020304" pitchFamily="18" charset="0"/>
              </a:rPr>
              <a:t>S dissociation, consistent with the experimental observation that a sulfur covered surface is still reactive (Fig. 3). It has been observed before,</a:t>
            </a:r>
            <a:r>
              <a:rPr lang="en-US" sz="1800" baseline="30000" dirty="0">
                <a:solidFill>
                  <a:srgbClr val="000000"/>
                </a:solidFill>
                <a:latin typeface="Times New Roman" panose="02020603050405020304" pitchFamily="18" charset="0"/>
                <a:ea typeface="Times New Roman" panose="02020603050405020304" pitchFamily="18" charset="0"/>
              </a:rPr>
              <a:t>42</a:t>
            </a:r>
            <a:r>
              <a:rPr lang="en-US" sz="1800" dirty="0">
                <a:solidFill>
                  <a:srgbClr val="000000"/>
                </a:solidFill>
                <a:latin typeface="Times New Roman" panose="02020603050405020304" pitchFamily="18" charset="0"/>
                <a:ea typeface="Times New Roman" panose="02020603050405020304" pitchFamily="18" charset="0"/>
              </a:rPr>
              <a:t> that the byproduct sulfur plays a catalytic role in its own reaction.</a:t>
            </a:r>
            <a:endParaRPr lang="en-US" sz="1800" dirty="0">
              <a:latin typeface="Times New Roman" panose="02020603050405020304" pitchFamily="18" charset="0"/>
              <a:ea typeface="Times New Roman" panose="02020603050405020304" pitchFamily="18" charset="0"/>
            </a:endParaRPr>
          </a:p>
          <a:p>
            <a:pPr>
              <a:defRPr/>
            </a:pPr>
            <a:endParaRPr lang="en-US" altLang="en-US" sz="1800" dirty="0">
              <a:latin typeface="Times New Roman" panose="02020603050405020304" pitchFamily="18" charset="0"/>
              <a:cs typeface="Times New Roman" panose="02020603050405020304" pitchFamily="18" charset="0"/>
            </a:endParaRPr>
          </a:p>
        </p:txBody>
      </p:sp>
      <p:sp>
        <p:nvSpPr>
          <p:cNvPr id="66564" name="Slide Number Placeholder 3">
            <a:extLst>
              <a:ext uri="{FF2B5EF4-FFF2-40B4-BE49-F238E27FC236}">
                <a16:creationId xmlns:a16="http://schemas.microsoft.com/office/drawing/2014/main" id="{736BEE5E-1201-271B-A2CB-6CE790A12B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D1B0391-7C99-45E4-BACB-687873094458}" type="slidenum">
              <a:rPr lang="en-US" altLang="en-US" smtClean="0"/>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F814DE25-0D9E-51E2-75EF-D08FEAF1CE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023EE2F0-4F64-5BE0-CCF3-A1D5EFBBE1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800">
              <a:latin typeface="Times New Roman" panose="02020603050405020304" pitchFamily="18" charset="0"/>
              <a:cs typeface="Times New Roman" panose="02020603050405020304" pitchFamily="18" charset="0"/>
            </a:endParaRPr>
          </a:p>
        </p:txBody>
      </p:sp>
      <p:sp>
        <p:nvSpPr>
          <p:cNvPr id="68612" name="Slide Number Placeholder 3">
            <a:extLst>
              <a:ext uri="{FF2B5EF4-FFF2-40B4-BE49-F238E27FC236}">
                <a16:creationId xmlns:a16="http://schemas.microsoft.com/office/drawing/2014/main" id="{FCB82A32-D81F-3972-334D-F3A6DC9181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8670ABB-5E25-4728-A555-B2ACD751BEF5}" type="slidenum">
              <a:rPr lang="en-US" altLang="en-US" smtClean="0"/>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35353916-6FEE-5E98-070E-49EE4B58FC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23D1D31-9745-EC33-959F-C4510711FB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800">
              <a:latin typeface="Times New Roman" panose="02020603050405020304" pitchFamily="18" charset="0"/>
              <a:cs typeface="Times New Roman" panose="02020603050405020304" pitchFamily="18" charset="0"/>
            </a:endParaRPr>
          </a:p>
        </p:txBody>
      </p:sp>
      <p:sp>
        <p:nvSpPr>
          <p:cNvPr id="70660" name="Slide Number Placeholder 3">
            <a:extLst>
              <a:ext uri="{FF2B5EF4-FFF2-40B4-BE49-F238E27FC236}">
                <a16:creationId xmlns:a16="http://schemas.microsoft.com/office/drawing/2014/main" id="{EBD70F4C-2349-72B1-DEB9-2C07B9DC5C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EA89C83-81DD-411F-96AC-00FDA7767EBE}" type="slidenum">
              <a:rPr lang="en-US" altLang="en-US" smtClean="0"/>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B8ABA8A-E1BF-20D0-07EE-32499919B8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FD99ADA-4CC6-6897-CD48-7DB280FDEA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solidFill>
                  <a:srgbClr val="202122"/>
                </a:solidFill>
                <a:latin typeface="Arial" panose="020B0604020202020204" pitchFamily="34" charset="0"/>
              </a:rPr>
              <a:t>Noble metals </a:t>
            </a:r>
          </a:p>
          <a:p>
            <a:r>
              <a:rPr lang="en-US" altLang="en-US" sz="1800">
                <a:solidFill>
                  <a:srgbClr val="0645AD"/>
                </a:solidFill>
                <a:latin typeface="Arial" panose="020B0604020202020204" pitchFamily="34" charset="0"/>
              </a:rPr>
              <a:t>ruthenium</a:t>
            </a:r>
            <a:r>
              <a:rPr lang="en-US" altLang="en-US" sz="1800">
                <a:solidFill>
                  <a:srgbClr val="202122"/>
                </a:solidFill>
                <a:latin typeface="Arial" panose="020B0604020202020204" pitchFamily="34" charset="0"/>
              </a:rPr>
              <a:t> (Ru), </a:t>
            </a:r>
          </a:p>
          <a:p>
            <a:r>
              <a:rPr lang="en-US" altLang="en-US" sz="1800">
                <a:solidFill>
                  <a:srgbClr val="0645AD"/>
                </a:solidFill>
                <a:latin typeface="Arial" panose="020B0604020202020204" pitchFamily="34" charset="0"/>
              </a:rPr>
              <a:t>rhodium</a:t>
            </a:r>
            <a:r>
              <a:rPr lang="en-US" altLang="en-US" sz="1800">
                <a:solidFill>
                  <a:srgbClr val="202122"/>
                </a:solidFill>
                <a:latin typeface="Arial" panose="020B0604020202020204" pitchFamily="34" charset="0"/>
              </a:rPr>
              <a:t> (Rh), </a:t>
            </a:r>
          </a:p>
          <a:p>
            <a:r>
              <a:rPr lang="en-US" altLang="en-US" sz="1800">
                <a:solidFill>
                  <a:srgbClr val="0645AD"/>
                </a:solidFill>
                <a:latin typeface="Arial" panose="020B0604020202020204" pitchFamily="34" charset="0"/>
              </a:rPr>
              <a:t>palladium</a:t>
            </a:r>
            <a:r>
              <a:rPr lang="en-US" altLang="en-US" sz="1800">
                <a:solidFill>
                  <a:srgbClr val="202122"/>
                </a:solidFill>
                <a:latin typeface="Arial" panose="020B0604020202020204" pitchFamily="34" charset="0"/>
              </a:rPr>
              <a:t> (Pd), </a:t>
            </a:r>
          </a:p>
          <a:p>
            <a:r>
              <a:rPr lang="en-US" altLang="en-US" sz="1800">
                <a:solidFill>
                  <a:srgbClr val="0645AD"/>
                </a:solidFill>
                <a:latin typeface="Arial" panose="020B0604020202020204" pitchFamily="34" charset="0"/>
              </a:rPr>
              <a:t>osmium</a:t>
            </a:r>
            <a:r>
              <a:rPr lang="en-US" altLang="en-US" sz="1800">
                <a:solidFill>
                  <a:srgbClr val="202122"/>
                </a:solidFill>
                <a:latin typeface="Arial" panose="020B0604020202020204" pitchFamily="34" charset="0"/>
              </a:rPr>
              <a:t> (Os), </a:t>
            </a:r>
          </a:p>
          <a:p>
            <a:r>
              <a:rPr lang="en-US" altLang="en-US" sz="1800">
                <a:solidFill>
                  <a:srgbClr val="0645AD"/>
                </a:solidFill>
                <a:latin typeface="Arial" panose="020B0604020202020204" pitchFamily="34" charset="0"/>
              </a:rPr>
              <a:t>iridium</a:t>
            </a:r>
            <a:r>
              <a:rPr lang="en-US" altLang="en-US" sz="1800">
                <a:solidFill>
                  <a:srgbClr val="202122"/>
                </a:solidFill>
                <a:latin typeface="Arial" panose="020B0604020202020204" pitchFamily="34" charset="0"/>
              </a:rPr>
              <a:t> (Ir), </a:t>
            </a:r>
          </a:p>
          <a:p>
            <a:r>
              <a:rPr lang="en-US" altLang="en-US" sz="1800">
                <a:solidFill>
                  <a:srgbClr val="0645AD"/>
                </a:solidFill>
                <a:latin typeface="Arial" panose="020B0604020202020204" pitchFamily="34" charset="0"/>
              </a:rPr>
              <a:t>platinum</a:t>
            </a:r>
            <a:r>
              <a:rPr lang="en-US" altLang="en-US" sz="1800">
                <a:solidFill>
                  <a:srgbClr val="202122"/>
                </a:solidFill>
                <a:latin typeface="Arial" panose="020B0604020202020204" pitchFamily="34" charset="0"/>
              </a:rPr>
              <a:t> (Pt), </a:t>
            </a:r>
          </a:p>
          <a:p>
            <a:r>
              <a:rPr lang="en-US" altLang="en-US" sz="1800">
                <a:solidFill>
                  <a:srgbClr val="0645AD"/>
                </a:solidFill>
                <a:latin typeface="Arial" panose="020B0604020202020204" pitchFamily="34" charset="0"/>
              </a:rPr>
              <a:t>gold</a:t>
            </a:r>
            <a:r>
              <a:rPr lang="en-US" altLang="en-US" sz="1800">
                <a:solidFill>
                  <a:srgbClr val="202122"/>
                </a:solidFill>
                <a:latin typeface="Arial" panose="020B0604020202020204" pitchFamily="34" charset="0"/>
              </a:rPr>
              <a:t> (Au), </a:t>
            </a:r>
          </a:p>
          <a:p>
            <a:r>
              <a:rPr lang="en-US" altLang="en-US" sz="1800">
                <a:solidFill>
                  <a:srgbClr val="0645AD"/>
                </a:solidFill>
                <a:latin typeface="Arial" panose="020B0604020202020204" pitchFamily="34" charset="0"/>
              </a:rPr>
              <a:t>silver</a:t>
            </a:r>
            <a:r>
              <a:rPr lang="en-US" altLang="en-US" sz="1800">
                <a:solidFill>
                  <a:srgbClr val="202122"/>
                </a:solidFill>
                <a:latin typeface="Arial" panose="020B0604020202020204" pitchFamily="34" charset="0"/>
              </a:rPr>
              <a:t> (Ag).</a:t>
            </a:r>
          </a:p>
          <a:p>
            <a:endParaRPr lang="en-US" altLang="en-US" sz="1800">
              <a:solidFill>
                <a:srgbClr val="202122"/>
              </a:solidFill>
              <a:latin typeface="Arial" panose="020B0604020202020204" pitchFamily="34" charset="0"/>
            </a:endParaRPr>
          </a:p>
          <a:p>
            <a:r>
              <a:rPr lang="en-US" altLang="en-US" sz="1800">
                <a:solidFill>
                  <a:srgbClr val="202122"/>
                </a:solidFill>
                <a:latin typeface="Arial" panose="020B0604020202020204" pitchFamily="34" charset="0"/>
              </a:rPr>
              <a:t>Def.: In </a:t>
            </a:r>
            <a:r>
              <a:rPr lang="en-US" altLang="en-US" sz="1800">
                <a:solidFill>
                  <a:srgbClr val="0645AD"/>
                </a:solidFill>
                <a:latin typeface="Arial" panose="020B0604020202020204" pitchFamily="34" charset="0"/>
              </a:rPr>
              <a:t>chemistry</a:t>
            </a:r>
            <a:r>
              <a:rPr lang="en-US" altLang="en-US" sz="1800">
                <a:solidFill>
                  <a:srgbClr val="202122"/>
                </a:solidFill>
                <a:latin typeface="Arial" panose="020B0604020202020204" pitchFamily="34" charset="0"/>
              </a:rPr>
              <a:t>, </a:t>
            </a:r>
            <a:r>
              <a:rPr lang="en-US" altLang="en-US" sz="1800" b="1">
                <a:solidFill>
                  <a:srgbClr val="202122"/>
                </a:solidFill>
                <a:latin typeface="Arial" panose="020B0604020202020204" pitchFamily="34" charset="0"/>
              </a:rPr>
              <a:t>noble metals</a:t>
            </a:r>
            <a:r>
              <a:rPr lang="en-US" altLang="en-US" sz="1800">
                <a:solidFill>
                  <a:srgbClr val="202122"/>
                </a:solidFill>
                <a:latin typeface="Arial" panose="020B0604020202020204" pitchFamily="34" charset="0"/>
              </a:rPr>
              <a:t> are metallic elements that show outstanding resistance to chemical attack even at high temperatures.</a:t>
            </a:r>
          </a:p>
          <a:p>
            <a:r>
              <a:rPr lang="en-US" altLang="en-US" sz="1800"/>
              <a:t>https://en.wikipedia.org/wiki/Noble_metal</a:t>
            </a: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 Burghaus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 Surface Chemistry | Het. Catalysis | Nanoscience | Materials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North Dakota State University, Dept. Chemistry &amp; Biochemistry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uwe.burghaus@ndsu.edu</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www.uweburghaus.us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https://www.ndsu.edu/chemistry/people/faculty/burghaus.html</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Is there any evidence that graphene and functionalized graphene can act as a catalyst?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Given the literature there is no doubt that noble metal free catalysis does work. Examples of noble metal free carbon catalysts are outlined in many published works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1-21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Many studies concern synthetic organic chemistry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example, phenol oxidation by graphene oxide was reported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the Friedel–Crafts reaction of benzene using mesoporous carbon nitrides is described.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graphene oxide was used to catalyze the oxidation of alcohols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19</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(See e.g. Tabs. 1-2 in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further examples and references.) Importantly, adsorption and reaction processes of sulfur compounds with GO have been studied extensively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11, 13, 14, 24-27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as well as theoretically.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Photocatalytic processes in the gas-phase on graphitic system were reported too such as 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to methanol conversion,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just to mention one study here. For noble metal free electrocatalysis see e.g.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29</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Ambient pressure gas phase reactions are also known. For example, mesoporous carbon acts as a metal-free catalyst for the low-temperature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oxidation by doping the carbon catalyst with nitrogen atoms.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16</a:t>
            </a:r>
            <a:r>
              <a:rPr lang="en-US" altLang="en-US" sz="1800">
                <a:latin typeface="Times New Roman" panose="02020603050405020304" pitchFamily="18" charset="0"/>
                <a:ea typeface="Calibri" panose="020F0502020204030204" pitchFamily="34" charset="0"/>
                <a:cs typeface="Times New Roman" panose="02020603050405020304" pitchFamily="18" charset="0"/>
              </a:rPr>
              <a:t>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describes a high pressure study on an apparently thick layer of supported commercial GO flakes. On that system, CO oxidation (as a gas-surface reaction) was seen successfully at high pressure conditions.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On N and S doped graphene flakes NO dissociation was seen using a fixed-bed reactor.</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20</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In addition, many theoretical studies suggest that graphene and graphene oxide can work as a catalyst. For example,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oxidation by graphene oxide was considered by density functional theory (DFT).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another DFT study an enhancement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N</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hydroxyl and carbonyl covered GO, compared with graphene, was theoretically predicted. Here hydrogen bond formation and even weak covalent bonds (by hybridization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GO bonds) were invoked.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Similar theoretical results were reported about ammonia (NH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GO.</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32</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Non carbon but noble metal free catalysts are also known.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33</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Molecular adsorption was studied also experimentally on (functionalized) graphene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34-43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but, experimental UHV surface science work characterizing surface reactions has apparently not been conducted, except our own works.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 concern often voiced is whether graphene can really act as a catalyst in these processes. In some of the literature examples just discussed, the reactions may be stoichiometric, but also examples are known where graphene clearly acts as a catalyst. Citing directly the review about graphene in organic liquid phase reactions: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GO was recovered and reused for nine catalytic cycles...” (see page 11474, right column,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That exactly is the definition of a catalyst. That citation concerns Michael addition reactions, similar results were obtained for C–H bond activation of aryl halides (see page 11475, left column in the same review). For other examples,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(defects in graphene acting as active sites), ref. </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34, 35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(enhanced CO adsorption, graphene was not altered, i.e., the process is catalytic),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 doped graphene catalyzing CO oxidation), etc.</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References </a:t>
            </a:r>
            <a:endParaRPr lang="en-US" altLang="en-US" sz="1800">
              <a:ea typeface="Calibri" panose="020F0502020204030204" pitchFamily="34" charset="0"/>
              <a:cs typeface="Times New Roman" panose="02020603050405020304" pitchFamily="18" charset="0"/>
            </a:endParaRPr>
          </a:p>
          <a:p>
            <a:pPr>
              <a:spcBef>
                <a:spcPct val="0"/>
              </a:spcBef>
            </a:pPr>
            <a:r>
              <a:rPr lang="en-US" altLang="en-US" sz="1800">
                <a:cs typeface="Calibri" panose="020F0502020204030204" pitchFamily="34" charset="0"/>
              </a:rPr>
              <a:t>1	Su, D. S., Zhang, J., Frank, B., Thomas, A., Wang, X., Paraknowitsch, J. Schloegel, R., "Metal-Free Heterogeneous Catalysis for Sustainable Chemistry (review)" ChemSusChem </a:t>
            </a:r>
            <a:r>
              <a:rPr lang="en-US" altLang="en-US" sz="1800" b="1">
                <a:cs typeface="Calibri" panose="020F0502020204030204" pitchFamily="34" charset="0"/>
              </a:rPr>
              <a:t>3</a:t>
            </a:r>
            <a:r>
              <a:rPr lang="en-US" altLang="en-US" sz="1800">
                <a:cs typeface="Calibri" panose="020F0502020204030204" pitchFamily="34" charset="0"/>
              </a:rPr>
              <a:t>, 169–180, (2010).</a:t>
            </a:r>
          </a:p>
          <a:p>
            <a:pPr>
              <a:spcBef>
                <a:spcPct val="0"/>
              </a:spcBef>
            </a:pPr>
            <a:r>
              <a:rPr lang="en-US" altLang="en-US" sz="1800">
                <a:cs typeface="Calibri" panose="020F0502020204030204" pitchFamily="34" charset="0"/>
              </a:rPr>
              <a:t>2	Schreiner, P. R., "Metal-free organocatalysis through explicit hydrogen bonding interactions" Chem. Soc. Rev. </a:t>
            </a:r>
            <a:r>
              <a:rPr lang="en-US" altLang="en-US" sz="1800" b="1">
                <a:cs typeface="Calibri" panose="020F0502020204030204" pitchFamily="34" charset="0"/>
              </a:rPr>
              <a:t>32</a:t>
            </a:r>
            <a:r>
              <a:rPr lang="en-US" altLang="en-US" sz="1800">
                <a:cs typeface="Calibri" panose="020F0502020204030204" pitchFamily="34" charset="0"/>
              </a:rPr>
              <a:t>, 289–296., (2003).</a:t>
            </a:r>
          </a:p>
          <a:p>
            <a:pPr>
              <a:spcBef>
                <a:spcPct val="0"/>
              </a:spcBef>
            </a:pPr>
            <a:r>
              <a:rPr lang="en-US" altLang="en-US" sz="1800">
                <a:cs typeface="Calibri" panose="020F0502020204030204" pitchFamily="34" charset="0"/>
              </a:rPr>
              <a:t>3	Zhang, J., Su, D., Zhang, A., Wang, D., Schloegel, R. Hbert, C., "Nanocarbon as Robust Catalyst: Mechanistic Insight into Carbon-Mediated Catalysis" Angew. Chem. Int. Ed. </a:t>
            </a:r>
            <a:r>
              <a:rPr lang="en-US" altLang="en-US" sz="1800" b="1">
                <a:cs typeface="Calibri" panose="020F0502020204030204" pitchFamily="34" charset="0"/>
              </a:rPr>
              <a:t>46</a:t>
            </a:r>
            <a:r>
              <a:rPr lang="en-US" altLang="en-US" sz="1800">
                <a:cs typeface="Calibri" panose="020F0502020204030204" pitchFamily="34" charset="0"/>
              </a:rPr>
              <a:t>, 7319 –7323, (2007).</a:t>
            </a:r>
          </a:p>
          <a:p>
            <a:pPr>
              <a:spcBef>
                <a:spcPct val="0"/>
              </a:spcBef>
            </a:pPr>
            <a:r>
              <a:rPr lang="en-US" altLang="en-US" sz="1800">
                <a:cs typeface="Calibri" panose="020F0502020204030204" pitchFamily="34" charset="0"/>
              </a:rPr>
              <a:t>4	Wang, Y., Li, H., Yao, J., Wanga, X. Antoniettia, M., "Synthesis of boron doped polymeric carbon nitride solids and their use as metal-free catalysts for aliphatic C–H bond oxidation" Chem. Sci. </a:t>
            </a:r>
            <a:r>
              <a:rPr lang="en-US" altLang="en-US" sz="1800" b="1">
                <a:cs typeface="Calibri" panose="020F0502020204030204" pitchFamily="34" charset="0"/>
              </a:rPr>
              <a:t>2</a:t>
            </a:r>
            <a:r>
              <a:rPr lang="en-US" altLang="en-US" sz="1800">
                <a:cs typeface="Calibri" panose="020F0502020204030204" pitchFamily="34" charset="0"/>
              </a:rPr>
              <a:t>, 446–450, (2011).</a:t>
            </a:r>
          </a:p>
          <a:p>
            <a:pPr>
              <a:spcBef>
                <a:spcPct val="0"/>
              </a:spcBef>
            </a:pPr>
            <a:r>
              <a:rPr lang="en-US" altLang="en-US" sz="1800">
                <a:cs typeface="Calibri" panose="020F0502020204030204" pitchFamily="34" charset="0"/>
              </a:rPr>
              <a:t>5	Xiaoyan, S., Rui, W. Dangsheng, S., "Research progress in metal-free carbon-based catalysts" Chinese Journal of Catalysis </a:t>
            </a:r>
            <a:r>
              <a:rPr lang="en-US" altLang="en-US" sz="1800" b="1">
                <a:cs typeface="Calibri" panose="020F0502020204030204" pitchFamily="34" charset="0"/>
              </a:rPr>
              <a:t>34</a:t>
            </a:r>
            <a:r>
              <a:rPr lang="en-US" altLang="en-US" sz="1800">
                <a:cs typeface="Calibri" panose="020F0502020204030204" pitchFamily="34" charset="0"/>
              </a:rPr>
              <a:t>, 508–523, (2013).</a:t>
            </a:r>
          </a:p>
          <a:p>
            <a:pPr>
              <a:spcBef>
                <a:spcPct val="0"/>
              </a:spcBef>
            </a:pPr>
            <a:r>
              <a:rPr lang="en-US" altLang="en-US" sz="1800">
                <a:cs typeface="Calibri" panose="020F0502020204030204" pitchFamily="34" charset="0"/>
              </a:rPr>
              <a:t>6	Qi, W. Su, D., "Metal-Free Carbon Catalysts for Oxidative Dehydrogenation Reactions" ACS Catal. </a:t>
            </a:r>
            <a:r>
              <a:rPr lang="en-US" altLang="en-US" sz="1800" b="1">
                <a:cs typeface="Calibri" panose="020F0502020204030204" pitchFamily="34" charset="0"/>
              </a:rPr>
              <a:t>4</a:t>
            </a:r>
            <a:r>
              <a:rPr lang="en-US" altLang="en-US" sz="1800">
                <a:cs typeface="Calibri" panose="020F0502020204030204" pitchFamily="34" charset="0"/>
              </a:rPr>
              <a:t>, 3212−3218, (2014).</a:t>
            </a:r>
          </a:p>
          <a:p>
            <a:pPr>
              <a:spcBef>
                <a:spcPct val="0"/>
              </a:spcBef>
            </a:pPr>
            <a:r>
              <a:rPr lang="en-US" altLang="en-US" sz="1800">
                <a:cs typeface="Calibri" panose="020F0502020204030204" pitchFamily="34" charset="0"/>
              </a:rPr>
              <a:t>7	Sun, H., Wang, Y., Liu, S., Ge, L., Wang, L., Zhub, Z. Wang, S., "Facile synthesis of nitrogen doped reduced graphene oxide as a superior metal-free catalyst for oxidation" Chem. Commun. </a:t>
            </a:r>
            <a:r>
              <a:rPr lang="en-US" altLang="en-US" sz="1800" b="1">
                <a:cs typeface="Calibri" panose="020F0502020204030204" pitchFamily="34" charset="0"/>
              </a:rPr>
              <a:t>49</a:t>
            </a:r>
            <a:r>
              <a:rPr lang="en-US" altLang="en-US" sz="1800">
                <a:cs typeface="Calibri" panose="020F0502020204030204" pitchFamily="34" charset="0"/>
              </a:rPr>
              <a:t>, 9914-9916, (2013).</a:t>
            </a:r>
          </a:p>
          <a:p>
            <a:pPr>
              <a:spcBef>
                <a:spcPct val="0"/>
              </a:spcBef>
            </a:pPr>
            <a:r>
              <a:rPr lang="en-US" altLang="en-US" sz="1800">
                <a:cs typeface="Calibri" panose="020F0502020204030204" pitchFamily="34" charset="0"/>
              </a:rPr>
              <a:t>8	Sakaushi, K., Fellinger, T. P. Antonietti, M., "Bifunctional Metal-Free Catalysis of Mesoporous Noble Carbons for Oxygen Reduction and Evolution Reactions" ChemSusChem </a:t>
            </a:r>
            <a:r>
              <a:rPr lang="en-US" altLang="en-US" sz="1800" b="1">
                <a:cs typeface="Calibri" panose="020F0502020204030204" pitchFamily="34" charset="0"/>
              </a:rPr>
              <a:t>8</a:t>
            </a:r>
            <a:r>
              <a:rPr lang="en-US" altLang="en-US" sz="1800">
                <a:cs typeface="Calibri" panose="020F0502020204030204" pitchFamily="34" charset="0"/>
              </a:rPr>
              <a:t>, 1156 – 1160, (2015).</a:t>
            </a:r>
          </a:p>
          <a:p>
            <a:pPr>
              <a:spcBef>
                <a:spcPct val="0"/>
              </a:spcBef>
            </a:pPr>
            <a:r>
              <a:rPr lang="en-US" altLang="en-US" sz="1800">
                <a:cs typeface="Calibri" panose="020F0502020204030204" pitchFamily="34" charset="0"/>
              </a:rPr>
              <a:t>9	Zhang, M. Dain, L., "Carbon nanomaterials as metal-free catalysts in next generation fuel cells" Nano Energy </a:t>
            </a:r>
            <a:r>
              <a:rPr lang="en-US" altLang="en-US" sz="1800" b="1">
                <a:cs typeface="Calibri" panose="020F0502020204030204" pitchFamily="34" charset="0"/>
              </a:rPr>
              <a:t>1</a:t>
            </a:r>
            <a:r>
              <a:rPr lang="en-US" altLang="en-US" sz="1800">
                <a:cs typeface="Calibri" panose="020F0502020204030204" pitchFamily="34" charset="0"/>
              </a:rPr>
              <a:t>, 514–517, (2012).</a:t>
            </a:r>
          </a:p>
          <a:p>
            <a:pPr>
              <a:spcBef>
                <a:spcPct val="0"/>
              </a:spcBef>
            </a:pPr>
            <a:r>
              <a:rPr lang="en-US" altLang="en-US" sz="1800">
                <a:cs typeface="Calibri" panose="020F0502020204030204" pitchFamily="34" charset="0"/>
              </a:rPr>
              <a:t>10	Dai, L., Xue, Y., Qu, L., Choi, H. Baek, J., "Metal-Free Catalysts for Oxygen Reduction Reaction" Chem. Rev. </a:t>
            </a:r>
            <a:r>
              <a:rPr lang="en-US" altLang="en-US" sz="1800" b="1">
                <a:cs typeface="Calibri" panose="020F0502020204030204" pitchFamily="34" charset="0"/>
              </a:rPr>
              <a:t>115</a:t>
            </a:r>
            <a:r>
              <a:rPr lang="en-US" altLang="en-US" sz="1800">
                <a:cs typeface="Calibri" panose="020F0502020204030204" pitchFamily="34" charset="0"/>
              </a:rPr>
              <a:t>, 4823−4892, (2015).</a:t>
            </a:r>
          </a:p>
          <a:p>
            <a:pPr>
              <a:spcBef>
                <a:spcPct val="0"/>
              </a:spcBef>
            </a:pPr>
            <a:r>
              <a:rPr lang="en-US" altLang="en-US" sz="1800">
                <a:cs typeface="Calibri" panose="020F0502020204030204" pitchFamily="34" charset="0"/>
              </a:rPr>
              <a:t>11	Zhai, C., Sun, M., Zhua, M., Song, S. Jiang, S., "A new method to synthesize sulfur-doped graphene as effectivemetal-free electrocatalyst for oxygen reduction reaction" Applied Surface Science </a:t>
            </a:r>
            <a:r>
              <a:rPr lang="en-US" altLang="en-US" sz="1800" b="1">
                <a:cs typeface="Calibri" panose="020F0502020204030204" pitchFamily="34" charset="0"/>
              </a:rPr>
              <a:t>407</a:t>
            </a:r>
            <a:r>
              <a:rPr lang="en-US" altLang="en-US" sz="1800">
                <a:cs typeface="Calibri" panose="020F0502020204030204" pitchFamily="34" charset="0"/>
              </a:rPr>
              <a:t>, 503–508, (2017).</a:t>
            </a:r>
          </a:p>
          <a:p>
            <a:pPr>
              <a:spcBef>
                <a:spcPct val="0"/>
              </a:spcBef>
            </a:pPr>
            <a:r>
              <a:rPr lang="en-US" altLang="en-US" sz="1800">
                <a:cs typeface="Calibri" panose="020F0502020204030204" pitchFamily="34" charset="0"/>
              </a:rPr>
              <a:t>12	Tang, Y., Chen, W., Shen, Z., Chang, S., Zhao, M. Dai, X., "Nitrogen coordinated silicon-doped graphene as a potential alternative metal-free catalyst for CO oxidation" Carbon </a:t>
            </a:r>
            <a:r>
              <a:rPr lang="en-US" altLang="en-US" sz="1800" b="1">
                <a:cs typeface="Calibri" panose="020F0502020204030204" pitchFamily="34" charset="0"/>
              </a:rPr>
              <a:t>111</a:t>
            </a:r>
            <a:r>
              <a:rPr lang="en-US" altLang="en-US" sz="1800">
                <a:cs typeface="Calibri" panose="020F0502020204030204" pitchFamily="34" charset="0"/>
              </a:rPr>
              <a:t>, 448-458, (2017).</a:t>
            </a:r>
          </a:p>
          <a:p>
            <a:pPr>
              <a:spcBef>
                <a:spcPct val="0"/>
              </a:spcBef>
            </a:pPr>
            <a:r>
              <a:rPr lang="en-US" altLang="en-US" sz="1800">
                <a:cs typeface="Calibri" panose="020F0502020204030204" pitchFamily="34" charset="0"/>
              </a:rPr>
              <a:t>13	Zhao, Q., Mao, Q., Zhou, Y., Wei, J., Liu, X., Yang, J., Luo, L., Zhang, J., Chen, H., Chen, H. Tang, L., "Review: Metal-free carbon materials-catalyzed sulfate radical-based advanced oxidation processes: A review on heterogeneous catalysts and applications" Chemosphere </a:t>
            </a:r>
            <a:r>
              <a:rPr lang="en-US" altLang="en-US" sz="1800" b="1">
                <a:cs typeface="Calibri" panose="020F0502020204030204" pitchFamily="34" charset="0"/>
              </a:rPr>
              <a:t>189</a:t>
            </a:r>
            <a:r>
              <a:rPr lang="en-US" altLang="en-US" sz="1800">
                <a:cs typeface="Calibri" panose="020F0502020204030204" pitchFamily="34" charset="0"/>
              </a:rPr>
              <a:t>, 224-238, (2017).</a:t>
            </a:r>
          </a:p>
          <a:p>
            <a:pPr>
              <a:spcBef>
                <a:spcPct val="0"/>
              </a:spcBef>
            </a:pPr>
            <a:r>
              <a:rPr lang="en-US" altLang="en-US" sz="1800">
                <a:cs typeface="Calibri" panose="020F0502020204030204" pitchFamily="34" charset="0"/>
              </a:rPr>
              <a:t>14	Esrafili, M. D., Saeidi, N. Nematollahi, P., "Si-doped graphene: A promising metal-free catalystfor oxidation of SO</a:t>
            </a:r>
            <a:r>
              <a:rPr lang="en-US" altLang="en-US" sz="1800" baseline="-25000">
                <a:cs typeface="Calibri" panose="020F0502020204030204" pitchFamily="34" charset="0"/>
              </a:rPr>
              <a:t>2</a:t>
            </a:r>
            <a:r>
              <a:rPr lang="en-US" altLang="en-US" sz="1800">
                <a:cs typeface="Calibri" panose="020F0502020204030204" pitchFamily="34" charset="0"/>
              </a:rPr>
              <a:t>" Chemical Physics Letters </a:t>
            </a:r>
            <a:r>
              <a:rPr lang="en-US" altLang="en-US" sz="1800" b="1">
                <a:cs typeface="Calibri" panose="020F0502020204030204" pitchFamily="34" charset="0"/>
              </a:rPr>
              <a:t>649</a:t>
            </a:r>
            <a:r>
              <a:rPr lang="en-US" altLang="en-US" sz="1800">
                <a:cs typeface="Calibri" panose="020F0502020204030204" pitchFamily="34" charset="0"/>
              </a:rPr>
              <a:t>, 37–43, (2016).</a:t>
            </a:r>
          </a:p>
          <a:p>
            <a:pPr>
              <a:spcBef>
                <a:spcPct val="0"/>
              </a:spcBef>
            </a:pPr>
            <a:r>
              <a:rPr lang="en-US" altLang="en-US" sz="1800">
                <a:cs typeface="Calibri" panose="020F0502020204030204" pitchFamily="34" charset="0"/>
              </a:rPr>
              <a:t>15	Tang, Y., Liu, Z., Dai, X., Yang, Z., Chen, W., Ma, D. Lu, Z., "Theoretical study on the Si-doped graphene as an efficient metal-freecatalyst for CO oxidation" Applied Surface Science </a:t>
            </a:r>
            <a:r>
              <a:rPr lang="en-US" altLang="en-US" sz="1800" b="1">
                <a:cs typeface="Calibri" panose="020F0502020204030204" pitchFamily="34" charset="0"/>
              </a:rPr>
              <a:t>308</a:t>
            </a:r>
            <a:r>
              <a:rPr lang="en-US" altLang="en-US" sz="1800">
                <a:cs typeface="Calibri" panose="020F0502020204030204" pitchFamily="34" charset="0"/>
              </a:rPr>
              <a:t>, 402–407, (2014).</a:t>
            </a:r>
          </a:p>
          <a:p>
            <a:pPr>
              <a:spcBef>
                <a:spcPct val="0"/>
              </a:spcBef>
            </a:pPr>
            <a:r>
              <a:rPr lang="en-US" altLang="en-US" sz="1800">
                <a:cs typeface="Calibri" panose="020F0502020204030204" pitchFamily="34" charset="0"/>
              </a:rPr>
              <a:t>16	Sun, F., Liu, J., Chen, H., Zhang, Z., Qiao, W., Long, D. Ling, L., "Nitrogen-Rich Mesoporous Carbons: Highly Efficient, Regenerable Metal-Free Catalysts for Low-Temperature Oxidation of H</a:t>
            </a:r>
            <a:r>
              <a:rPr lang="en-US" altLang="en-US" sz="1800" baseline="-25000">
                <a:cs typeface="Calibri" panose="020F0502020204030204" pitchFamily="34" charset="0"/>
              </a:rPr>
              <a:t>2</a:t>
            </a:r>
            <a:r>
              <a:rPr lang="en-US" altLang="en-US" sz="1800">
                <a:cs typeface="Calibri" panose="020F0502020204030204" pitchFamily="34" charset="0"/>
              </a:rPr>
              <a:t>S" ACS Catal. </a:t>
            </a:r>
            <a:r>
              <a:rPr lang="en-US" altLang="en-US" sz="1800" b="1">
                <a:cs typeface="Calibri" panose="020F0502020204030204" pitchFamily="34" charset="0"/>
              </a:rPr>
              <a:t>3</a:t>
            </a:r>
            <a:r>
              <a:rPr lang="en-US" altLang="en-US" sz="1800">
                <a:cs typeface="Calibri" panose="020F0502020204030204" pitchFamily="34" charset="0"/>
              </a:rPr>
              <a:t>, 862−870, (2013).</a:t>
            </a:r>
          </a:p>
          <a:p>
            <a:pPr>
              <a:spcBef>
                <a:spcPct val="0"/>
              </a:spcBef>
            </a:pPr>
            <a:r>
              <a:rPr lang="en-US" altLang="en-US" sz="1800">
                <a:cs typeface="Calibri" panose="020F0502020204030204" pitchFamily="34" charset="0"/>
              </a:rPr>
              <a:t>17	Komeily-Nia, Z., Chen, J. Y., Nasri-Nasrabadi, B., Lei, W. W., Yuan, B., Zhang, J., Qu, L. T., Gupta, A. Li, J. L., "The key structural features governing the free radicals and catalytic activity of graphite/graphene oxide" Phys.Chem.Chem.Phys. </a:t>
            </a:r>
            <a:r>
              <a:rPr lang="en-US" altLang="en-US" sz="1800" b="1">
                <a:cs typeface="Calibri" panose="020F0502020204030204" pitchFamily="34" charset="0"/>
              </a:rPr>
              <a:t>22</a:t>
            </a:r>
            <a:r>
              <a:rPr lang="en-US" altLang="en-US" sz="1800">
                <a:cs typeface="Calibri" panose="020F0502020204030204" pitchFamily="34" charset="0"/>
              </a:rPr>
              <a:t>, 3112, (2020).</a:t>
            </a:r>
          </a:p>
          <a:p>
            <a:pPr>
              <a:spcBef>
                <a:spcPct val="0"/>
              </a:spcBef>
            </a:pPr>
            <a:r>
              <a:rPr lang="en-US" altLang="en-US" sz="1800">
                <a:cs typeface="Calibri" panose="020F0502020204030204" pitchFamily="34" charset="0"/>
              </a:rPr>
              <a:t>18	Goettmann, F., Fischer, A., Antonietti, M. Thomas, A., "Chemical Synthesis of Mesoporous Carbon Nitrides Using Hard Templates and Their Use as a Metal-Free Catalyst for Friedel–Crafts Reaction of Benzene" Angew. Chem. Int. Ed. </a:t>
            </a:r>
            <a:r>
              <a:rPr lang="en-US" altLang="en-US" sz="1800" b="1">
                <a:cs typeface="Calibri" panose="020F0502020204030204" pitchFamily="34" charset="0"/>
              </a:rPr>
              <a:t>45</a:t>
            </a:r>
            <a:r>
              <a:rPr lang="en-US" altLang="en-US" sz="1800">
                <a:cs typeface="Calibri" panose="020F0502020204030204" pitchFamily="34" charset="0"/>
              </a:rPr>
              <a:t>, 4467–4471, (2006).</a:t>
            </a:r>
          </a:p>
          <a:p>
            <a:pPr>
              <a:spcBef>
                <a:spcPct val="0"/>
              </a:spcBef>
            </a:pPr>
            <a:r>
              <a:rPr lang="en-US" altLang="en-US" sz="1800">
                <a:cs typeface="Calibri" panose="020F0502020204030204" pitchFamily="34" charset="0"/>
              </a:rPr>
              <a:t>19	Dreyer, D. R., Jia, H. P. Bielawski, C. W., "Graphene Oxide: A Convenient Carbocatalyst for Facilitating Oxidation and Hydration Reactions" Angew. Chem. </a:t>
            </a:r>
            <a:r>
              <a:rPr lang="en-US" altLang="en-US" sz="1800" b="1">
                <a:cs typeface="Calibri" panose="020F0502020204030204" pitchFamily="34" charset="0"/>
              </a:rPr>
              <a:t>122</a:t>
            </a:r>
            <a:r>
              <a:rPr lang="en-US" altLang="en-US" sz="1800">
                <a:cs typeface="Calibri" panose="020F0502020204030204" pitchFamily="34" charset="0"/>
              </a:rPr>
              <a:t>, 6965 –6968, (2010).</a:t>
            </a:r>
          </a:p>
          <a:p>
            <a:pPr>
              <a:spcBef>
                <a:spcPct val="0"/>
              </a:spcBef>
            </a:pPr>
            <a:r>
              <a:rPr lang="en-US" altLang="en-US" sz="1800">
                <a:cs typeface="Calibri" panose="020F0502020204030204" pitchFamily="34" charset="0"/>
              </a:rPr>
              <a:t>20	Wang, Y., Shen, Y., Zhou, Y., Xue, Z., Xi, Z. Zhu, S., "Heteroatom-Doped Graphene for Efficient NO Decomposition by Metal-Free Catalysis" ACS Appl. Mater. Interfaces </a:t>
            </a:r>
            <a:r>
              <a:rPr lang="en-US" altLang="en-US" sz="1800" b="1">
                <a:cs typeface="Calibri" panose="020F0502020204030204" pitchFamily="34" charset="0"/>
              </a:rPr>
              <a:t>10</a:t>
            </a:r>
            <a:r>
              <a:rPr lang="en-US" altLang="en-US" sz="1800">
                <a:cs typeface="Calibri" panose="020F0502020204030204" pitchFamily="34" charset="0"/>
              </a:rPr>
              <a:t>, 36202−36210, (2018).</a:t>
            </a:r>
          </a:p>
          <a:p>
            <a:pPr>
              <a:spcBef>
                <a:spcPct val="0"/>
              </a:spcBef>
            </a:pPr>
            <a:r>
              <a:rPr lang="en-US" altLang="en-US" sz="1800">
                <a:cs typeface="Calibri" panose="020F0502020204030204" pitchFamily="34" charset="0"/>
              </a:rPr>
              <a:t>21	Wu, S., Yu, L., Wen, G., Xie, Z. Lin, Y., "Recent progress of carbon-based metal-free materials in thermal-driven catalysis" Journal of Energy Chemistry </a:t>
            </a:r>
            <a:r>
              <a:rPr lang="en-US" altLang="en-US" sz="1800" b="1">
                <a:cs typeface="Calibri" panose="020F0502020204030204" pitchFamily="34" charset="0"/>
              </a:rPr>
              <a:t>58</a:t>
            </a:r>
            <a:r>
              <a:rPr lang="en-US" altLang="en-US" sz="1800">
                <a:cs typeface="Calibri" panose="020F0502020204030204" pitchFamily="34" charset="0"/>
              </a:rPr>
              <a:t>, 318–335, (2021).</a:t>
            </a:r>
          </a:p>
          <a:p>
            <a:pPr>
              <a:spcBef>
                <a:spcPct val="0"/>
              </a:spcBef>
            </a:pPr>
            <a:r>
              <a:rPr lang="en-US" altLang="en-US" sz="1800">
                <a:cs typeface="Calibri" panose="020F0502020204030204" pitchFamily="34" charset="0"/>
              </a:rPr>
              <a:t>22	Mohammadi, O., Golestanzadeh, M. Abdouss, M., "Recent advances in organic reactions catalyzed by graphene oxide and sulfonated graphene as heterogeneous nanocatalysts: a review" New J. Chem. </a:t>
            </a:r>
            <a:r>
              <a:rPr lang="en-US" altLang="en-US" sz="1800" b="1">
                <a:cs typeface="Calibri" panose="020F0502020204030204" pitchFamily="34" charset="0"/>
              </a:rPr>
              <a:t>41</a:t>
            </a:r>
            <a:r>
              <a:rPr lang="en-US" altLang="en-US" sz="1800">
                <a:cs typeface="Calibri" panose="020F0502020204030204" pitchFamily="34" charset="0"/>
              </a:rPr>
              <a:t>, 11471--11497, (2017).</a:t>
            </a:r>
          </a:p>
          <a:p>
            <a:pPr>
              <a:spcBef>
                <a:spcPct val="0"/>
              </a:spcBef>
            </a:pPr>
            <a:r>
              <a:rPr lang="en-US" altLang="en-US" sz="1800">
                <a:cs typeface="Calibri" panose="020F0502020204030204" pitchFamily="34" charset="0"/>
              </a:rPr>
              <a:t>23	Su, C. Loh, K. P., "Carbocatalysts: Graphene Oxide and Its Derivatives" Acc. Chem. Res. </a:t>
            </a:r>
            <a:r>
              <a:rPr lang="en-US" altLang="en-US" sz="1800" b="1">
                <a:cs typeface="Calibri" panose="020F0502020204030204" pitchFamily="34" charset="0"/>
              </a:rPr>
              <a:t>46</a:t>
            </a:r>
            <a:r>
              <a:rPr lang="en-US" altLang="en-US" sz="1800">
                <a:cs typeface="Calibri" panose="020F0502020204030204" pitchFamily="34" charset="0"/>
              </a:rPr>
              <a:t>, 2275–2285, (2013).</a:t>
            </a:r>
          </a:p>
          <a:p>
            <a:pPr>
              <a:spcBef>
                <a:spcPct val="0"/>
              </a:spcBef>
            </a:pPr>
            <a:r>
              <a:rPr lang="en-US" altLang="en-US" sz="1800">
                <a:cs typeface="Calibri" panose="020F0502020204030204" pitchFamily="34" charset="0"/>
              </a:rPr>
              <a:t>24	Long, Y., Zhang, C., Wang, X., Gao, J., Wang, W. Liu, Y., "Oxidation of SO</a:t>
            </a:r>
            <a:r>
              <a:rPr lang="en-US" altLang="en-US" sz="1800" baseline="-25000">
                <a:cs typeface="Calibri" panose="020F0502020204030204" pitchFamily="34" charset="0"/>
              </a:rPr>
              <a:t>2</a:t>
            </a:r>
            <a:r>
              <a:rPr lang="en-US" altLang="en-US" sz="1800">
                <a:cs typeface="Calibri" panose="020F0502020204030204" pitchFamily="34" charset="0"/>
              </a:rPr>
              <a:t> to SO</a:t>
            </a:r>
            <a:r>
              <a:rPr lang="en-US" altLang="en-US" sz="1800" baseline="-25000">
                <a:cs typeface="Calibri" panose="020F0502020204030204" pitchFamily="34" charset="0"/>
              </a:rPr>
              <a:t>3</a:t>
            </a:r>
            <a:r>
              <a:rPr lang="en-US" altLang="en-US" sz="1800">
                <a:cs typeface="Calibri" panose="020F0502020204030204" pitchFamily="34" charset="0"/>
              </a:rPr>
              <a:t> catalyzed by graphene oxide foams" J. Mater. Chem. </a:t>
            </a:r>
            <a:r>
              <a:rPr lang="en-US" altLang="en-US" sz="1800" b="1">
                <a:cs typeface="Calibri" panose="020F0502020204030204" pitchFamily="34" charset="0"/>
              </a:rPr>
              <a:t>21</a:t>
            </a:r>
            <a:r>
              <a:rPr lang="en-US" altLang="en-US" sz="1800">
                <a:cs typeface="Calibri" panose="020F0502020204030204" pitchFamily="34" charset="0"/>
              </a:rPr>
              <a:t>, 13934, (2011).</a:t>
            </a:r>
          </a:p>
          <a:p>
            <a:pPr>
              <a:spcBef>
                <a:spcPct val="0"/>
              </a:spcBef>
            </a:pPr>
            <a:r>
              <a:rPr lang="en-US" altLang="en-US" sz="1800">
                <a:cs typeface="Calibri" panose="020F0502020204030204" pitchFamily="34" charset="0"/>
              </a:rPr>
              <a:t>25	He, G. He, H., "DFT studies on the heterogeneous oxidation of SO</a:t>
            </a:r>
            <a:r>
              <a:rPr lang="en-US" altLang="en-US" sz="1800" baseline="-25000">
                <a:cs typeface="Calibri" panose="020F0502020204030204" pitchFamily="34" charset="0"/>
              </a:rPr>
              <a:t>2</a:t>
            </a:r>
            <a:r>
              <a:rPr lang="en-US" altLang="en-US" sz="1800">
                <a:cs typeface="Calibri" panose="020F0502020204030204" pitchFamily="34" charset="0"/>
              </a:rPr>
              <a:t> by oxygen functional groups on graphene" Phys. Chem. Chem. Phys. </a:t>
            </a:r>
            <a:r>
              <a:rPr lang="en-US" altLang="en-US" sz="1800" b="1">
                <a:cs typeface="Calibri" panose="020F0502020204030204" pitchFamily="34" charset="0"/>
              </a:rPr>
              <a:t>18</a:t>
            </a:r>
            <a:r>
              <a:rPr lang="en-US" altLang="en-US" sz="1800">
                <a:cs typeface="Calibri" panose="020F0502020204030204" pitchFamily="34" charset="0"/>
              </a:rPr>
              <a:t>, 31691--31697 (2016).</a:t>
            </a:r>
          </a:p>
          <a:p>
            <a:pPr>
              <a:spcBef>
                <a:spcPct val="0"/>
              </a:spcBef>
            </a:pPr>
            <a:r>
              <a:rPr lang="en-US" altLang="en-US" sz="1800">
                <a:cs typeface="Calibri" panose="020F0502020204030204" pitchFamily="34" charset="0"/>
              </a:rPr>
              <a:t>26	Gotterbarm, K., Spath, F., Bauer, U., Steinruck, H. P. Papp, C., "Adsorption and Reaction of SO</a:t>
            </a:r>
            <a:r>
              <a:rPr lang="en-US" altLang="en-US" sz="1800" baseline="-25000">
                <a:cs typeface="Calibri" panose="020F0502020204030204" pitchFamily="34" charset="0"/>
              </a:rPr>
              <a:t>2</a:t>
            </a:r>
            <a:r>
              <a:rPr lang="en-US" altLang="en-US" sz="1800">
                <a:cs typeface="Calibri" panose="020F0502020204030204" pitchFamily="34" charset="0"/>
              </a:rPr>
              <a:t> on Graphene-Supported Pt Nanoclusters" Top Catal </a:t>
            </a:r>
            <a:r>
              <a:rPr lang="en-US" altLang="en-US" sz="1800" b="1">
                <a:cs typeface="Calibri" panose="020F0502020204030204" pitchFamily="34" charset="0"/>
              </a:rPr>
              <a:t>58</a:t>
            </a:r>
            <a:r>
              <a:rPr lang="en-US" altLang="en-US" sz="1800">
                <a:cs typeface="Calibri" panose="020F0502020204030204" pitchFamily="34" charset="0"/>
              </a:rPr>
              <a:t>, 573–579, (2015).</a:t>
            </a:r>
          </a:p>
          <a:p>
            <a:pPr>
              <a:spcBef>
                <a:spcPct val="0"/>
              </a:spcBef>
            </a:pPr>
            <a:r>
              <a:rPr lang="en-US" altLang="en-US" sz="1800">
                <a:cs typeface="Calibri" panose="020F0502020204030204" pitchFamily="34" charset="0"/>
              </a:rPr>
              <a:t>27	Rad, A. S. Zareyee, D., "Adsorption properties of SO</a:t>
            </a:r>
            <a:r>
              <a:rPr lang="en-US" altLang="en-US" sz="1800" baseline="-25000">
                <a:cs typeface="Calibri" panose="020F0502020204030204" pitchFamily="34" charset="0"/>
              </a:rPr>
              <a:t>2</a:t>
            </a:r>
            <a:r>
              <a:rPr lang="en-US" altLang="en-US" sz="1800">
                <a:cs typeface="Calibri" panose="020F0502020204030204" pitchFamily="34" charset="0"/>
              </a:rPr>
              <a:t> and O</a:t>
            </a:r>
            <a:r>
              <a:rPr lang="en-US" altLang="en-US" sz="1800" baseline="-25000">
                <a:cs typeface="Calibri" panose="020F0502020204030204" pitchFamily="34" charset="0"/>
              </a:rPr>
              <a:t>3</a:t>
            </a:r>
            <a:r>
              <a:rPr lang="en-US" altLang="en-US" sz="1800">
                <a:cs typeface="Calibri" panose="020F0502020204030204" pitchFamily="34" charset="0"/>
              </a:rPr>
              <a:t> molecules on Pt-decorated graphene: A theoretical study" Vacuum </a:t>
            </a:r>
            <a:r>
              <a:rPr lang="en-US" altLang="en-US" sz="1800" b="1">
                <a:cs typeface="Calibri" panose="020F0502020204030204" pitchFamily="34" charset="0"/>
              </a:rPr>
              <a:t>130</a:t>
            </a:r>
            <a:r>
              <a:rPr lang="en-US" altLang="en-US" sz="1800">
                <a:cs typeface="Calibri" panose="020F0502020204030204" pitchFamily="34" charset="0"/>
              </a:rPr>
              <a:t>, 113-118, (2016).</a:t>
            </a:r>
          </a:p>
          <a:p>
            <a:pPr>
              <a:spcBef>
                <a:spcPct val="0"/>
              </a:spcBef>
            </a:pPr>
            <a:r>
              <a:rPr lang="en-US" altLang="en-US" sz="1800">
                <a:cs typeface="Calibri" panose="020F0502020204030204" pitchFamily="34" charset="0"/>
              </a:rPr>
              <a:t>28	Hsu, H.-C., Shown, I., Wei, H.-Y., Chang, Y.-C., Du, H.-Y., Lin, Y.-G., Tseng, C.-A., Wang, C.-H., Chen, L.-C., Lind, Y.-C. Chen, K.-H., "Graphene oxide as a promising photocatalyst for CO</a:t>
            </a:r>
            <a:r>
              <a:rPr lang="en-US" altLang="en-US" sz="1800" baseline="-25000">
                <a:cs typeface="Calibri" panose="020F0502020204030204" pitchFamily="34" charset="0"/>
              </a:rPr>
              <a:t>2</a:t>
            </a:r>
            <a:r>
              <a:rPr lang="en-US" altLang="en-US" sz="1800">
                <a:cs typeface="Calibri" panose="020F0502020204030204" pitchFamily="34" charset="0"/>
              </a:rPr>
              <a:t> to methanol conversion" Nanoscale </a:t>
            </a:r>
            <a:r>
              <a:rPr lang="en-US" altLang="en-US" sz="1800" b="1">
                <a:cs typeface="Calibri" panose="020F0502020204030204" pitchFamily="34" charset="0"/>
              </a:rPr>
              <a:t>5</a:t>
            </a:r>
            <a:r>
              <a:rPr lang="en-US" altLang="en-US" sz="1800">
                <a:cs typeface="Calibri" panose="020F0502020204030204" pitchFamily="34" charset="0"/>
              </a:rPr>
              <a:t>, 262, (2013).</a:t>
            </a:r>
          </a:p>
          <a:p>
            <a:pPr>
              <a:spcBef>
                <a:spcPct val="0"/>
              </a:spcBef>
            </a:pPr>
            <a:r>
              <a:rPr lang="en-US" altLang="en-US" sz="1800">
                <a:cs typeface="Calibri" panose="020F0502020204030204" pitchFamily="34" charset="0"/>
              </a:rPr>
              <a:t>29	Wang, J., Wang, P., Wang, S. Li, J., "A metal-free catalyst: sulfur-doped and sulfur nanoparticle-modified CMK-3 as an electrocatalyst for enhanced N</a:t>
            </a:r>
            <a:r>
              <a:rPr lang="en-US" altLang="en-US" sz="1800" baseline="-25000">
                <a:cs typeface="Calibri" panose="020F0502020204030204" pitchFamily="34" charset="0"/>
              </a:rPr>
              <a:t>2</a:t>
            </a:r>
            <a:r>
              <a:rPr lang="en-US" altLang="en-US" sz="1800">
                <a:cs typeface="Calibri" panose="020F0502020204030204" pitchFamily="34" charset="0"/>
              </a:rPr>
              <a:t>-fixation" New J. Chem. </a:t>
            </a:r>
            <a:r>
              <a:rPr lang="en-US" altLang="en-US" sz="1800" b="1">
                <a:cs typeface="Calibri" panose="020F0502020204030204" pitchFamily="34" charset="0"/>
              </a:rPr>
              <a:t>44</a:t>
            </a:r>
            <a:r>
              <a:rPr lang="en-US" altLang="en-US" sz="1800">
                <a:cs typeface="Calibri" panose="020F0502020204030204" pitchFamily="34" charset="0"/>
              </a:rPr>
              <a:t>, 20935, (2020).</a:t>
            </a:r>
          </a:p>
          <a:p>
            <a:pPr>
              <a:spcBef>
                <a:spcPct val="0"/>
              </a:spcBef>
            </a:pPr>
            <a:r>
              <a:rPr lang="en-US" altLang="en-US" sz="1800">
                <a:cs typeface="Calibri" panose="020F0502020204030204" pitchFamily="34" charset="0"/>
              </a:rPr>
              <a:t>30	Narayanan, B., Weeksa, S. L., Jariwala, B. N., Macco, B., Weber, J. W., Rathi, S. J., Sanden, M. C. M., Sutter, P., Agarwal, S. Ciobanu, C. V., "Carbon monoxide-induced reduction and healing of graphene oxide" Journal of Vacuum Science &amp; Technology </a:t>
            </a:r>
            <a:r>
              <a:rPr lang="en-US" altLang="en-US" sz="1800" b="1">
                <a:cs typeface="Calibri" panose="020F0502020204030204" pitchFamily="34" charset="0"/>
              </a:rPr>
              <a:t>A31</a:t>
            </a:r>
            <a:r>
              <a:rPr lang="en-US" altLang="en-US" sz="1800">
                <a:cs typeface="Calibri" panose="020F0502020204030204" pitchFamily="34" charset="0"/>
              </a:rPr>
              <a:t>, 040601 (2013).</a:t>
            </a:r>
          </a:p>
          <a:p>
            <a:pPr>
              <a:spcBef>
                <a:spcPct val="0"/>
              </a:spcBef>
            </a:pPr>
            <a:r>
              <a:rPr lang="en-US" altLang="en-US" sz="1800">
                <a:cs typeface="Calibri" panose="020F0502020204030204" pitchFamily="34" charset="0"/>
              </a:rPr>
              <a:t>31	Tang, S. Cao, Z., "Adsorption of nitrogen oxides on graphene and graphene oxides: Insights from density functional calculations" THE JOURNAL OF CHEMICAL PHYSICS </a:t>
            </a:r>
            <a:r>
              <a:rPr lang="en-US" altLang="en-US" sz="1800" b="1">
                <a:cs typeface="Calibri" panose="020F0502020204030204" pitchFamily="34" charset="0"/>
              </a:rPr>
              <a:t>134</a:t>
            </a:r>
            <a:r>
              <a:rPr lang="en-US" altLang="en-US" sz="1800">
                <a:cs typeface="Calibri" panose="020F0502020204030204" pitchFamily="34" charset="0"/>
              </a:rPr>
              <a:t>, 044710, (2011).</a:t>
            </a:r>
          </a:p>
          <a:p>
            <a:pPr>
              <a:spcBef>
                <a:spcPct val="0"/>
              </a:spcBef>
            </a:pPr>
            <a:r>
              <a:rPr lang="en-US" altLang="en-US" sz="1800">
                <a:cs typeface="Calibri" panose="020F0502020204030204" pitchFamily="34" charset="0"/>
              </a:rPr>
              <a:t>32	Tang, S. Cao, Z., "Adsorption and Dissociation of Ammonia on Graphene Oxides: A First-Principles Study" J. Phys. Chem. C </a:t>
            </a:r>
            <a:r>
              <a:rPr lang="en-US" altLang="en-US" sz="1800" b="1">
                <a:cs typeface="Calibri" panose="020F0502020204030204" pitchFamily="34" charset="0"/>
              </a:rPr>
              <a:t>116</a:t>
            </a:r>
            <a:r>
              <a:rPr lang="en-US" altLang="en-US" sz="1800">
                <a:cs typeface="Calibri" panose="020F0502020204030204" pitchFamily="34" charset="0"/>
              </a:rPr>
              <a:t>, 8778−8791, (2012).</a:t>
            </a:r>
          </a:p>
          <a:p>
            <a:pPr>
              <a:spcBef>
                <a:spcPct val="0"/>
              </a:spcBef>
            </a:pPr>
            <a:r>
              <a:rPr lang="en-US" altLang="en-US" sz="1800">
                <a:cs typeface="Calibri" panose="020F0502020204030204" pitchFamily="34" charset="0"/>
              </a:rPr>
              <a:t>33	Royer, S., Duprez, D., Can, F., Courtois, X., Batiot-Dupeyrat, C., Laassiri, S. Alamdari, H., "Perovskites as Substitutes of Noble Metals for Heterogeneous Catalysis: Dream or Reality" Chem. Rev. </a:t>
            </a:r>
            <a:r>
              <a:rPr lang="en-US" altLang="en-US" sz="1800" b="1">
                <a:cs typeface="Calibri" panose="020F0502020204030204" pitchFamily="34" charset="0"/>
              </a:rPr>
              <a:t>114</a:t>
            </a:r>
            <a:r>
              <a:rPr lang="en-US" altLang="en-US" sz="1800">
                <a:cs typeface="Calibri" panose="020F0502020204030204" pitchFamily="34" charset="0"/>
              </a:rPr>
              <a:t>, 10292−10368, (2014).</a:t>
            </a:r>
          </a:p>
          <a:p>
            <a:pPr>
              <a:spcBef>
                <a:spcPct val="0"/>
              </a:spcBef>
            </a:pPr>
            <a:r>
              <a:rPr lang="en-US" altLang="en-US" sz="1800">
                <a:cs typeface="Calibri" panose="020F0502020204030204" pitchFamily="34" charset="0"/>
              </a:rPr>
              <a:t>34	Elias, D. C., Nair, R. R., Mohiuddin, T. Morozov, S. V., "Control of graphene's properties by reversible hydrogenation: evidence for graphane" Science </a:t>
            </a:r>
            <a:r>
              <a:rPr lang="en-US" altLang="en-US" sz="1800" b="1">
                <a:cs typeface="Calibri" panose="020F0502020204030204" pitchFamily="34" charset="0"/>
              </a:rPr>
              <a:t>323</a:t>
            </a:r>
            <a:r>
              <a:rPr lang="en-US" altLang="en-US" sz="1800">
                <a:cs typeface="Calibri" panose="020F0502020204030204" pitchFamily="34" charset="0"/>
              </a:rPr>
              <a:t>, 610-613, (2009).</a:t>
            </a:r>
          </a:p>
          <a:p>
            <a:pPr>
              <a:spcBef>
                <a:spcPct val="0"/>
              </a:spcBef>
            </a:pPr>
            <a:r>
              <a:rPr lang="en-US" altLang="en-US" sz="1800">
                <a:cs typeface="Calibri" panose="020F0502020204030204" pitchFamily="34" charset="0"/>
              </a:rPr>
              <a:t>35	Balog, R., Jørgensen, B., Wells, J., Lægsgaard, E., Hofmann, P., Besenbacher, F. Hornekær, L., "Atomic Hydrogen Adsorbate Structures on Graphene" J. AM. CHEM. SOC. </a:t>
            </a:r>
            <a:r>
              <a:rPr lang="en-US" altLang="en-US" sz="1800" b="1">
                <a:cs typeface="Calibri" panose="020F0502020204030204" pitchFamily="34" charset="0"/>
              </a:rPr>
              <a:t>131</a:t>
            </a:r>
            <a:r>
              <a:rPr lang="en-US" altLang="en-US" sz="1800">
                <a:cs typeface="Calibri" panose="020F0502020204030204" pitchFamily="34" charset="0"/>
              </a:rPr>
              <a:t>, 8744–8745, (2009).</a:t>
            </a:r>
          </a:p>
          <a:p>
            <a:pPr>
              <a:spcBef>
                <a:spcPct val="0"/>
              </a:spcBef>
            </a:pPr>
            <a:r>
              <a:rPr lang="en-US" altLang="en-US" sz="1800">
                <a:cs typeface="Calibri" panose="020F0502020204030204" pitchFamily="34" charset="0"/>
              </a:rPr>
              <a:t>36	Sivapragasam, N., Nayakasinghe, M. T. Burghaus, U., "Adsorption Kinetics and Dynamics of CO</a:t>
            </a:r>
            <a:r>
              <a:rPr lang="en-US" altLang="en-US" sz="1800" baseline="-25000">
                <a:cs typeface="Calibri" panose="020F0502020204030204" pitchFamily="34" charset="0"/>
              </a:rPr>
              <a:t>2</a:t>
            </a:r>
            <a:r>
              <a:rPr lang="en-US" altLang="en-US" sz="1800">
                <a:cs typeface="Calibri" panose="020F0502020204030204" pitchFamily="34" charset="0"/>
              </a:rPr>
              <a:t> on Ru(0001) Supported Graphene Oxide" Journal of Physical Chemistry C </a:t>
            </a:r>
            <a:r>
              <a:rPr lang="en-US" altLang="en-US" sz="1800" b="1">
                <a:cs typeface="Calibri" panose="020F0502020204030204" pitchFamily="34" charset="0"/>
              </a:rPr>
              <a:t>120</a:t>
            </a:r>
            <a:r>
              <a:rPr lang="en-US" altLang="en-US" sz="1800">
                <a:cs typeface="Calibri" panose="020F0502020204030204" pitchFamily="34" charset="0"/>
              </a:rPr>
              <a:t>, 28049–28056, (2016).</a:t>
            </a:r>
          </a:p>
          <a:p>
            <a:pPr>
              <a:spcBef>
                <a:spcPct val="0"/>
              </a:spcBef>
            </a:pPr>
            <a:r>
              <a:rPr lang="en-US" altLang="en-US" sz="1800">
                <a:cs typeface="Calibri" panose="020F0502020204030204" pitchFamily="34" charset="0"/>
              </a:rPr>
              <a:t>37	Chakradhar, A., Sivapragasam, N., Nayakasinghe, M. T. Burghaus, U., "Adsorption Kinetics of Benzene on Graphene: an Ultra-high Vacuum Study" Journal of Vacuum Science &amp; Technology A </a:t>
            </a:r>
            <a:r>
              <a:rPr lang="en-US" altLang="en-US" sz="1800" b="1">
                <a:cs typeface="Calibri" panose="020F0502020204030204" pitchFamily="34" charset="0"/>
              </a:rPr>
              <a:t>34</a:t>
            </a:r>
            <a:r>
              <a:rPr lang="en-US" altLang="en-US" sz="1800">
                <a:cs typeface="Calibri" panose="020F0502020204030204" pitchFamily="34" charset="0"/>
              </a:rPr>
              <a:t>, 021402, (2016).</a:t>
            </a:r>
          </a:p>
          <a:p>
            <a:pPr>
              <a:spcBef>
                <a:spcPct val="0"/>
              </a:spcBef>
            </a:pPr>
            <a:r>
              <a:rPr lang="en-US" altLang="en-US" sz="1800">
                <a:cs typeface="Calibri" panose="020F0502020204030204" pitchFamily="34" charset="0"/>
              </a:rPr>
              <a:t>38	Sivapragasam, N., Nayakasinghe, M. T. Burghaus, U., "Adsorption of n-butane on graphene/Ru(0001)—A molecular beam scattering study" J. Vac. Sci. Technol. </a:t>
            </a:r>
            <a:r>
              <a:rPr lang="en-US" altLang="en-US" sz="1800" b="1">
                <a:cs typeface="Calibri" panose="020F0502020204030204" pitchFamily="34" charset="0"/>
              </a:rPr>
              <a:t>34</a:t>
            </a:r>
            <a:r>
              <a:rPr lang="en-US" altLang="en-US" sz="1800">
                <a:cs typeface="Calibri" panose="020F0502020204030204" pitchFamily="34" charset="0"/>
              </a:rPr>
              <a:t>, 041404, (2016).</a:t>
            </a:r>
          </a:p>
          <a:p>
            <a:pPr>
              <a:spcBef>
                <a:spcPct val="0"/>
              </a:spcBef>
            </a:pPr>
            <a:r>
              <a:rPr lang="en-US" altLang="en-US" sz="1800">
                <a:cs typeface="Calibri" panose="020F0502020204030204" pitchFamily="34" charset="0"/>
              </a:rPr>
              <a:t>39	Chakradhar, A. Burghaus, U., "Adsorption of water on graphene/Ru(0001)—an experimental ultra-high vacuum study" Chemical Communications </a:t>
            </a:r>
            <a:r>
              <a:rPr lang="en-US" altLang="en-US" sz="1800" b="1">
                <a:cs typeface="Calibri" panose="020F0502020204030204" pitchFamily="34" charset="0"/>
              </a:rPr>
              <a:t>50</a:t>
            </a:r>
            <a:r>
              <a:rPr lang="en-US" altLang="en-US" sz="1800">
                <a:cs typeface="Calibri" panose="020F0502020204030204" pitchFamily="34" charset="0"/>
              </a:rPr>
              <a:t>, 7698 - 7701, (2014).</a:t>
            </a:r>
          </a:p>
          <a:p>
            <a:pPr>
              <a:spcBef>
                <a:spcPct val="0"/>
              </a:spcBef>
            </a:pPr>
            <a:r>
              <a:rPr lang="en-US" altLang="en-US" sz="1800">
                <a:cs typeface="Calibri" panose="020F0502020204030204" pitchFamily="34" charset="0"/>
              </a:rPr>
              <a:t>40	Burghaus, U., "Adsorption of water on two-dimensional crystals: water/graphene and water/silicatene (short review)" Inorganics </a:t>
            </a:r>
            <a:r>
              <a:rPr lang="en-US" altLang="en-US" sz="1800" b="1">
                <a:cs typeface="Calibri" panose="020F0502020204030204" pitchFamily="34" charset="0"/>
              </a:rPr>
              <a:t>4</a:t>
            </a:r>
            <a:r>
              <a:rPr lang="en-US" altLang="en-US" sz="1800">
                <a:cs typeface="Calibri" panose="020F0502020204030204" pitchFamily="34" charset="0"/>
              </a:rPr>
              <a:t>, 10; </a:t>
            </a:r>
            <a:r>
              <a:rPr lang="en-US" altLang="en-US" sz="1800" u="sng">
                <a:solidFill>
                  <a:srgbClr val="0563C1"/>
                </a:solidFill>
                <a:cs typeface="Calibri" panose="020F0502020204030204" pitchFamily="34" charset="0"/>
                <a:hlinkClick r:id="rId3"/>
              </a:rPr>
              <a:t>http://www.mdpi.com/2304-6740/4/2/10/pdf</a:t>
            </a:r>
            <a:r>
              <a:rPr lang="en-US" altLang="en-US" sz="1800">
                <a:cs typeface="Calibri" panose="020F0502020204030204" pitchFamily="34" charset="0"/>
              </a:rPr>
              <a:t> (2016).</a:t>
            </a:r>
          </a:p>
          <a:p>
            <a:pPr>
              <a:spcBef>
                <a:spcPct val="0"/>
              </a:spcBef>
            </a:pPr>
            <a:r>
              <a:rPr lang="en-US" altLang="en-US" sz="1800">
                <a:cs typeface="Calibri" panose="020F0502020204030204" pitchFamily="34" charset="0"/>
              </a:rPr>
              <a:t>41	Chakradhar, A., Trettel, K. M. Burghaus, U., "Benzene adsorption on Ru(0001) and graphene/Ru(0001) — How to synthesize epitaxial graphene without STM or LEED?" Chemical Physics Letters </a:t>
            </a:r>
            <a:r>
              <a:rPr lang="en-US" altLang="en-US" sz="1800" b="1">
                <a:cs typeface="Calibri" panose="020F0502020204030204" pitchFamily="34" charset="0"/>
              </a:rPr>
              <a:t>590</a:t>
            </a:r>
            <a:r>
              <a:rPr lang="en-US" altLang="en-US" sz="1800">
                <a:cs typeface="Calibri" panose="020F0502020204030204" pitchFamily="34" charset="0"/>
              </a:rPr>
              <a:t>, 146-152, (2013).</a:t>
            </a:r>
          </a:p>
          <a:p>
            <a:pPr>
              <a:spcBef>
                <a:spcPct val="0"/>
              </a:spcBef>
            </a:pPr>
            <a:r>
              <a:rPr lang="en-US" altLang="en-US" sz="1800">
                <a:cs typeface="Calibri" panose="020F0502020204030204" pitchFamily="34" charset="0"/>
              </a:rPr>
              <a:t>42	Sivapragasam, N., Nayakasinghe, M. T., Chakradhar, A. Burghaus, U., "Effects of the support on the desorption kinetics of n-pentane from graphene: an ultra-high vacuum adsorption study" J. Vac. Sci. Technol. A </a:t>
            </a:r>
            <a:r>
              <a:rPr lang="en-US" altLang="en-US" sz="1800" b="1">
                <a:cs typeface="Calibri" panose="020F0502020204030204" pitchFamily="34" charset="0"/>
              </a:rPr>
              <a:t>35</a:t>
            </a:r>
            <a:r>
              <a:rPr lang="en-US" altLang="en-US" sz="1800">
                <a:cs typeface="Calibri" panose="020F0502020204030204" pitchFamily="34" charset="0"/>
              </a:rPr>
              <a:t>, 061404, (2017).</a:t>
            </a:r>
          </a:p>
          <a:p>
            <a:pPr>
              <a:spcBef>
                <a:spcPct val="0"/>
              </a:spcBef>
            </a:pPr>
            <a:r>
              <a:rPr lang="en-US" altLang="en-US" sz="1800">
                <a:cs typeface="Calibri" panose="020F0502020204030204" pitchFamily="34" charset="0"/>
              </a:rPr>
              <a:t>43	Chakradhar, A., Sivapragasam, N., Nayakasinghe, M. T. Burghaus, U., "Support effects in the adsorption of water on CVD graphene: an ultra-high vacuum adsorption study," Chemical Communications </a:t>
            </a:r>
            <a:r>
              <a:rPr lang="en-US" altLang="en-US" sz="1800" b="1">
                <a:cs typeface="Calibri" panose="020F0502020204030204" pitchFamily="34" charset="0"/>
              </a:rPr>
              <a:t>51</a:t>
            </a:r>
            <a:r>
              <a:rPr lang="en-US" altLang="en-US" sz="1800">
                <a:cs typeface="Calibri" panose="020F0502020204030204" pitchFamily="34" charset="0"/>
              </a:rPr>
              <a:t>, 11463 - 11466, (2015).</a:t>
            </a:r>
          </a:p>
          <a:p>
            <a:pPr>
              <a:spcBef>
                <a:spcPct val="0"/>
              </a:spcBef>
            </a:pPr>
            <a:r>
              <a:rPr lang="en-US" altLang="en-US" sz="1800">
                <a:cs typeface="Calibri" panose="020F0502020204030204" pitchFamily="34" charset="0"/>
              </a:rPr>
              <a:t>44	Stach, T., Johnson, M. C., Stevens, S. Burghaus, U., "Adsorption Kinetics of SO</a:t>
            </a:r>
            <a:r>
              <a:rPr lang="en-US" altLang="en-US" sz="1800" baseline="-25000">
                <a:cs typeface="Calibri" panose="020F0502020204030204" pitchFamily="34" charset="0"/>
              </a:rPr>
              <a:t>2 </a:t>
            </a:r>
            <a:r>
              <a:rPr lang="en-US" altLang="en-US" sz="1800">
                <a:cs typeface="Calibri" panose="020F0502020204030204" pitchFamily="34" charset="0"/>
              </a:rPr>
              <a:t>on Graphene: an Ultra-high Vacuum Surface Science Study" submitted (2021).</a:t>
            </a:r>
          </a:p>
          <a:p>
            <a:pPr>
              <a:spcBef>
                <a:spcPct val="0"/>
              </a:spcBef>
              <a:spcAft>
                <a:spcPts val="800"/>
              </a:spcAft>
            </a:pPr>
            <a:r>
              <a:rPr lang="en-US" altLang="en-US" sz="1800">
                <a:cs typeface="Calibri" panose="020F0502020204030204" pitchFamily="34" charset="0"/>
              </a:rPr>
              <a:t>45	Widjaja, H., Oluwoye, I., Altarawneh, M., Hamra, A. A. B., Lim, H. N., Huang, N. M., Yin, C. Y. Jiang, Z. T., "Phenol dissociation on pristine and defective graphene" Surface Science </a:t>
            </a:r>
            <a:r>
              <a:rPr lang="en-US" altLang="en-US" sz="1800" b="1">
                <a:cs typeface="Calibri" panose="020F0502020204030204" pitchFamily="34" charset="0"/>
              </a:rPr>
              <a:t>657</a:t>
            </a:r>
            <a:r>
              <a:rPr lang="en-US" altLang="en-US" sz="1800">
                <a:cs typeface="Calibri" panose="020F0502020204030204" pitchFamily="34" charset="0"/>
              </a:rPr>
              <a:t>, 10-14, (2017).</a:t>
            </a: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 </a:t>
            </a:r>
          </a:p>
          <a:p>
            <a:pPr>
              <a:lnSpc>
                <a:spcPct val="107000"/>
              </a:lnSpc>
              <a:spcBef>
                <a:spcPct val="0"/>
              </a:spcBef>
              <a:spcAft>
                <a:spcPts val="800"/>
              </a:spcAft>
            </a:pPr>
            <a:endParaRPr lang="en-US" altLang="en-US" sz="1800">
              <a:latin typeface="Times New Roman" panose="02020603050405020304" pitchFamily="18" charset="0"/>
              <a:cs typeface="Calibri" panose="020F0502020204030204" pitchFamily="34" charset="0"/>
            </a:endParaRP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low temperature superconductors – sulfur doped carbon</a:t>
            </a: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https://www.nature.com/articles/s41586-020-2801-z</a:t>
            </a:r>
          </a:p>
          <a:p>
            <a:pPr>
              <a:lnSpc>
                <a:spcPct val="107000"/>
              </a:lnSpc>
              <a:spcBef>
                <a:spcPct val="0"/>
              </a:spcBef>
              <a:spcAft>
                <a:spcPts val="800"/>
              </a:spcAft>
            </a:pPr>
            <a:r>
              <a:rPr lang="en-US" altLang="en-US" sz="2800">
                <a:solidFill>
                  <a:srgbClr val="222222"/>
                </a:solidFill>
                <a:latin typeface="-apple-system"/>
              </a:rPr>
              <a:t>Snider, E., Dasenbrock-Gammon, N., McBride, R. </a:t>
            </a:r>
            <a:r>
              <a:rPr lang="en-US" altLang="en-US" sz="2800" i="1">
                <a:solidFill>
                  <a:srgbClr val="222222"/>
                </a:solidFill>
                <a:latin typeface="-apple-system"/>
              </a:rPr>
              <a:t>et al.</a:t>
            </a:r>
            <a:r>
              <a:rPr lang="en-US" altLang="en-US" sz="2800">
                <a:solidFill>
                  <a:srgbClr val="222222"/>
                </a:solidFill>
                <a:latin typeface="-apple-system"/>
              </a:rPr>
              <a:t> Room-temperature superconductivity in a carbonaceous sulfur hydride. </a:t>
            </a:r>
            <a:r>
              <a:rPr lang="en-US" altLang="en-US" sz="2800" i="1">
                <a:solidFill>
                  <a:srgbClr val="222222"/>
                </a:solidFill>
                <a:latin typeface="-apple-system"/>
              </a:rPr>
              <a:t>Nature</a:t>
            </a:r>
            <a:r>
              <a:rPr lang="en-US" altLang="en-US" sz="2800">
                <a:solidFill>
                  <a:srgbClr val="222222"/>
                </a:solidFill>
                <a:latin typeface="-apple-system"/>
              </a:rPr>
              <a:t> </a:t>
            </a:r>
            <a:r>
              <a:rPr lang="en-US" altLang="en-US" sz="2800" b="1">
                <a:solidFill>
                  <a:srgbClr val="222222"/>
                </a:solidFill>
                <a:latin typeface="-apple-system"/>
              </a:rPr>
              <a:t>586, </a:t>
            </a:r>
            <a:r>
              <a:rPr lang="en-US" altLang="en-US" sz="2800">
                <a:solidFill>
                  <a:srgbClr val="222222"/>
                </a:solidFill>
                <a:latin typeface="-apple-system"/>
              </a:rPr>
              <a:t>373–377 (2020). https://doi.org/10.1038/s41586-020-2801-z</a:t>
            </a:r>
            <a:endParaRPr lang="en-US" altLang="en-US" sz="1800">
              <a:latin typeface="Times New Roman" panose="02020603050405020304" pitchFamily="18" charset="0"/>
            </a:endParaRPr>
          </a:p>
          <a:p>
            <a:pPr>
              <a:lnSpc>
                <a:spcPct val="107000"/>
              </a:lnSpc>
              <a:spcBef>
                <a:spcPct val="0"/>
              </a:spcBef>
              <a:spcAft>
                <a:spcPts val="800"/>
              </a:spcAft>
            </a:pPr>
            <a:endParaRPr lang="en-US" altLang="en-US" sz="1800">
              <a:cs typeface="Calibri" panose="020F0502020204030204" pitchFamily="34" charset="0"/>
            </a:endParaRPr>
          </a:p>
          <a:p>
            <a:endParaRPr lang="en-US" altLang="en-US"/>
          </a:p>
        </p:txBody>
      </p:sp>
      <p:sp>
        <p:nvSpPr>
          <p:cNvPr id="7172" name="Slide Number Placeholder 3">
            <a:extLst>
              <a:ext uri="{FF2B5EF4-FFF2-40B4-BE49-F238E27FC236}">
                <a16:creationId xmlns:a16="http://schemas.microsoft.com/office/drawing/2014/main" id="{A8E2D510-0A2B-76A4-B5B1-41DA2CB2A3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79C733C-68B8-47BC-A7A2-91530946A32B}"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E0C9933-4C48-E21B-D1CB-A0B7694FCA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3FC4D5-7BF6-4C09-BF30-B146839A8DC5}" type="slidenum">
              <a:rPr lang="en-US" altLang="en-US" smtClean="0">
                <a:latin typeface="Times New Roman" panose="02020603050405020304" pitchFamily="18" charset="0"/>
              </a:rPr>
              <a:pPr>
                <a:spcBef>
                  <a:spcPct val="0"/>
                </a:spcBef>
              </a:pPr>
              <a:t>22</a:t>
            </a:fld>
            <a:endParaRPr lang="en-US" altLang="en-US">
              <a:latin typeface="Times New Roman" panose="02020603050405020304" pitchFamily="18" charset="0"/>
            </a:endParaRPr>
          </a:p>
        </p:txBody>
      </p:sp>
      <p:sp>
        <p:nvSpPr>
          <p:cNvPr id="73731" name="Slide Image Placeholder 1">
            <a:extLst>
              <a:ext uri="{FF2B5EF4-FFF2-40B4-BE49-F238E27FC236}">
                <a16:creationId xmlns:a16="http://schemas.microsoft.com/office/drawing/2014/main" id="{16556B50-F6A8-B42D-B209-4B0DB81861AE}"/>
              </a:ext>
            </a:extLst>
          </p:cNvPr>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Notes Placeholder 2">
            <a:extLst>
              <a:ext uri="{FF2B5EF4-FFF2-40B4-BE49-F238E27FC236}">
                <a16:creationId xmlns:a16="http://schemas.microsoft.com/office/drawing/2014/main" id="{BD8A290E-37BA-935B-918A-8F47DAA6A6AD}"/>
              </a:ext>
            </a:extLst>
          </p:cNvPr>
          <p:cNvSpPr>
            <a:spLocks noGrp="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3" rIns="91423" bIns="45713" numCol="1" anchor="t" anchorCtr="0" compatLnSpc="1">
            <a:prstTxWarp prst="textNoShape">
              <a:avLst/>
            </a:prstTxWarp>
          </a:bodyPr>
          <a:lstStyle/>
          <a:p>
            <a:pPr eaLnBrk="1" hangingPunct="1">
              <a:spcBef>
                <a:spcPct val="0"/>
              </a:spcBef>
            </a:pPr>
            <a:r>
              <a:rPr lang="en-US" altLang="en-US" b="1" i="1">
                <a:solidFill>
                  <a:srgbClr val="3C5540"/>
                </a:solidFill>
              </a:rPr>
              <a:t>Perspective article: Can graphene act as a (noble) metal-free catalyst?</a:t>
            </a:r>
            <a:br>
              <a:rPr lang="en-US" altLang="en-US"/>
            </a:br>
            <a:r>
              <a:rPr lang="en-US" altLang="en-US" b="1" i="1">
                <a:solidFill>
                  <a:srgbClr val="3C5540"/>
                </a:solidFill>
              </a:rPr>
              <a:t>invited &amp; peer-reviewed,</a:t>
            </a:r>
            <a:br>
              <a:rPr lang="en-US" altLang="en-US"/>
            </a:br>
            <a:r>
              <a:rPr lang="en-US" altLang="en-US" b="1" i="1">
                <a:solidFill>
                  <a:srgbClr val="3C5540"/>
                </a:solidFill>
              </a:rPr>
              <a:t>Current Physical Chemistry, 2022, 12, 2-10</a:t>
            </a:r>
            <a:br>
              <a:rPr lang="en-US" altLang="en-US"/>
            </a:br>
            <a:r>
              <a:rPr lang="en-US" altLang="en-US" b="1" i="1">
                <a:solidFill>
                  <a:srgbClr val="3C5540"/>
                </a:solidFill>
              </a:rPr>
              <a:t>by Uwe Burghaus</a:t>
            </a:r>
            <a:br>
              <a:rPr lang="en-US" altLang="en-US"/>
            </a:br>
            <a:r>
              <a:rPr lang="en-US" altLang="en-US" b="1" i="1">
                <a:solidFill>
                  <a:srgbClr val="3C5540"/>
                </a:solidFill>
              </a:rPr>
              <a:t>DOI: </a:t>
            </a:r>
            <a:r>
              <a:rPr lang="en-US" altLang="en-US" b="1" i="1">
                <a:solidFill>
                  <a:srgbClr val="3C5540"/>
                </a:solidFill>
                <a:hlinkClick r:id="rId3"/>
              </a:rPr>
              <a:t>10.2174/1877946812666220210142044</a:t>
            </a:r>
            <a:br>
              <a:rPr lang="en-US" altLang="en-US"/>
            </a:br>
            <a:r>
              <a:rPr lang="en-US" altLang="en-US" b="1" i="1">
                <a:solidFill>
                  <a:srgbClr val="3C5540"/>
                </a:solidFill>
              </a:rPr>
              <a:t>https://www.eurekaselect.com/article/120800</a:t>
            </a:r>
          </a:p>
          <a:p>
            <a:pPr eaLnBrk="1" hangingPunct="1">
              <a:spcBef>
                <a:spcPct val="0"/>
              </a:spcBef>
            </a:pPr>
            <a:endParaRPr lang="en-US" altLang="en-US" b="1" i="1">
              <a:solidFill>
                <a:srgbClr val="3C5540"/>
              </a:solidFill>
            </a:endParaRPr>
          </a:p>
          <a:p>
            <a:pPr eaLnBrk="1" hangingPunct="1">
              <a:spcBef>
                <a:spcPct val="0"/>
              </a:spcBef>
            </a:pPr>
            <a:r>
              <a:rPr lang="en-US" altLang="en-US" sz="1800">
                <a:ea typeface="Calibri" panose="020F0502020204030204" pitchFamily="34" charset="0"/>
                <a:cs typeface="Times New Roman" panose="02020603050405020304" pitchFamily="18" charset="0"/>
              </a:rPr>
              <a:t>While working on characterizing graphene as a catalyst in my research group using ultra-high vacuum (UHV) surface science techniques, I encountered quite some criticism of a few colleagues such as: this cannot work there are no d-electrons; or, even when doping graphene, it cannot act as a catalyst, the reactions are just stoichiometric; or, if it works, there were likely some unidentified impurities in the graphene; or, these are just intercalation/defect related effects, etc. Well, everyone can have an opinion (/perspective), of course, but let’s have a look at the literature.</a:t>
            </a:r>
          </a:p>
          <a:p>
            <a:pPr eaLnBrk="1" hangingPunct="1">
              <a:spcBef>
                <a:spcPct val="0"/>
              </a:spcBef>
            </a:pPr>
            <a:r>
              <a:rPr lang="en-US" altLang="en-US" b="1" i="1">
                <a:solidFill>
                  <a:srgbClr val="3C5540"/>
                </a:solidFill>
              </a:rPr>
              <a:t>…</a:t>
            </a:r>
          </a:p>
          <a:p>
            <a:pPr eaLnBrk="1" hangingPunct="1">
              <a:spcBef>
                <a:spcPct val="0"/>
              </a:spcBef>
            </a:pPr>
            <a:endParaRPr lang="en-US" altLang="en-US" b="1" i="1">
              <a:solidFill>
                <a:srgbClr val="3C5540"/>
              </a:solidFill>
            </a:endParaRPr>
          </a:p>
          <a:p>
            <a:pPr eaLnBrk="1" hangingPunct="1">
              <a:spcBef>
                <a:spcPct val="0"/>
              </a:spcBef>
            </a:pPr>
            <a:r>
              <a:rPr lang="en-US" altLang="en-US" b="1" i="1">
                <a:solidFill>
                  <a:srgbClr val="3C5540"/>
                </a:solidFill>
              </a:rPr>
              <a:t>------------------------------</a:t>
            </a:r>
          </a:p>
          <a:p>
            <a:pPr eaLnBrk="1" hangingPunct="1">
              <a:spcBef>
                <a:spcPct val="0"/>
              </a:spcBef>
            </a:pPr>
            <a:r>
              <a:rPr lang="en-US" altLang="en-US" sz="1800">
                <a:cs typeface="Times New Roman" panose="02020603050405020304" pitchFamily="18" charset="0"/>
              </a:rPr>
              <a:t>The adsorption of sulfur dioxide, SO</a:t>
            </a:r>
            <a:r>
              <a:rPr lang="en-US" altLang="en-US" sz="1800" baseline="-25000">
                <a:cs typeface="Times New Roman" panose="02020603050405020304" pitchFamily="18" charset="0"/>
              </a:rPr>
              <a:t>2</a:t>
            </a:r>
            <a:r>
              <a:rPr lang="en-US" altLang="en-US" sz="1800">
                <a:cs typeface="Times New Roman" panose="02020603050405020304" pitchFamily="18" charset="0"/>
              </a:rPr>
              <a:t>, on graphene, epitaxially grown on Ru(0001) (short Gr/Ru), was studied at ultra-high vacuum, UHV, conditions, by thermal desorption spectroscopy, TDS, and Auger electron spectroscopy, AES. TDS detected the parent mass, i.e., a molecular adsorption/desorption pathway is present. However, deviations of the gas-phase fragmentation pattern and multi-mass TDS were observed. In addition, AES revealed adsorbed sulfur after TDS experiments. Thus, SO</a:t>
            </a:r>
            <a:r>
              <a:rPr lang="en-US" altLang="en-US" sz="1800" baseline="-25000">
                <a:cs typeface="Times New Roman" panose="02020603050405020304" pitchFamily="18" charset="0"/>
              </a:rPr>
              <a:t>2</a:t>
            </a:r>
            <a:r>
              <a:rPr lang="en-US" altLang="en-US" sz="1800">
                <a:cs typeface="Times New Roman" panose="02020603050405020304" pitchFamily="18" charset="0"/>
              </a:rPr>
              <a:t> partially decomposed on Gr/Ru.</a:t>
            </a:r>
            <a:endParaRPr lang="en-US" altLang="en-US" sz="1800" b="1">
              <a:cs typeface="Times New Roman" panose="02020603050405020304" pitchFamily="18" charset="0"/>
            </a:endParaRPr>
          </a:p>
          <a:p>
            <a:pPr eaLnBrk="1" hangingPunct="1">
              <a:spcBef>
                <a:spcPct val="0"/>
              </a:spcBef>
            </a:pPr>
            <a:endParaRPr lang="en-US" altLang="en-US"/>
          </a:p>
        </p:txBody>
      </p:sp>
      <p:sp>
        <p:nvSpPr>
          <p:cNvPr id="73733" name="Slide Number Placeholder 3">
            <a:extLst>
              <a:ext uri="{FF2B5EF4-FFF2-40B4-BE49-F238E27FC236}">
                <a16:creationId xmlns:a16="http://schemas.microsoft.com/office/drawing/2014/main" id="{314B7281-09E5-745A-2590-F97183702B9B}"/>
              </a:ext>
            </a:extLst>
          </p:cNvPr>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3" rIns="91423" bIns="45713" anchor="b"/>
          <a:lstStyle>
            <a:lvl1pPr defTabSz="865188">
              <a:spcBef>
                <a:spcPct val="30000"/>
              </a:spcBef>
              <a:defRPr sz="1200">
                <a:solidFill>
                  <a:schemeClr val="tx1"/>
                </a:solidFill>
                <a:latin typeface="Calibri" panose="020F0502020204030204" pitchFamily="34" charset="0"/>
              </a:defRPr>
            </a:lvl1pPr>
            <a:lvl2pPr marL="742950" indent="-285750" defTabSz="865188">
              <a:spcBef>
                <a:spcPct val="30000"/>
              </a:spcBef>
              <a:defRPr sz="1200">
                <a:solidFill>
                  <a:schemeClr val="tx1"/>
                </a:solidFill>
                <a:latin typeface="Calibri" panose="020F0502020204030204" pitchFamily="34" charset="0"/>
              </a:defRPr>
            </a:lvl2pPr>
            <a:lvl3pPr marL="1143000" indent="-228600" defTabSz="865188">
              <a:spcBef>
                <a:spcPct val="30000"/>
              </a:spcBef>
              <a:defRPr sz="1200">
                <a:solidFill>
                  <a:schemeClr val="tx1"/>
                </a:solidFill>
                <a:latin typeface="Calibri" panose="020F0502020204030204" pitchFamily="34" charset="0"/>
              </a:defRPr>
            </a:lvl3pPr>
            <a:lvl4pPr marL="1600200" indent="-228600" defTabSz="865188">
              <a:spcBef>
                <a:spcPct val="30000"/>
              </a:spcBef>
              <a:defRPr sz="1200">
                <a:solidFill>
                  <a:schemeClr val="tx1"/>
                </a:solidFill>
                <a:latin typeface="Calibri" panose="020F0502020204030204" pitchFamily="34" charset="0"/>
              </a:defRPr>
            </a:lvl4pPr>
            <a:lvl5pPr marL="2057400" indent="-228600" defTabSz="865188">
              <a:spcBef>
                <a:spcPct val="30000"/>
              </a:spcBef>
              <a:defRPr sz="1200">
                <a:solidFill>
                  <a:schemeClr val="tx1"/>
                </a:solidFill>
                <a:latin typeface="Calibri" panose="020F0502020204030204" pitchFamily="34" charset="0"/>
              </a:defRPr>
            </a:lvl5pPr>
            <a:lvl6pPr marL="2514600" indent="-228600" defTabSz="8651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651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651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651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EBD87F-0A5C-4B9A-B546-3FC96A8EA789}" type="slidenum">
              <a:rPr lang="en-US" altLang="en-US" sz="1100">
                <a:latin typeface="Times New Roman" panose="02020603050405020304" pitchFamily="18" charset="0"/>
              </a:rPr>
              <a:pPr algn="r" eaLnBrk="1" hangingPunct="1">
                <a:spcBef>
                  <a:spcPct val="0"/>
                </a:spcBef>
              </a:pPr>
              <a:t>22</a:t>
            </a:fld>
            <a:endParaRPr lang="en-US" altLang="en-US" sz="11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027036B1-B13B-EDE6-CC2A-23C00C79C2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DC8AE9-3AD0-45B1-8801-A833F36EE6A2}" type="slidenum">
              <a:rPr lang="en-US" altLang="en-US" smtClean="0">
                <a:latin typeface="Times New Roman" panose="02020603050405020304" pitchFamily="18" charset="0"/>
              </a:rPr>
              <a:pPr>
                <a:spcBef>
                  <a:spcPct val="0"/>
                </a:spcBef>
              </a:pPr>
              <a:t>23</a:t>
            </a:fld>
            <a:endParaRPr lang="en-US" altLang="en-US">
              <a:latin typeface="Times New Roman" panose="02020603050405020304" pitchFamily="18" charset="0"/>
            </a:endParaRPr>
          </a:p>
        </p:txBody>
      </p:sp>
      <p:sp>
        <p:nvSpPr>
          <p:cNvPr id="75779" name="Slide Image Placeholder 1">
            <a:extLst>
              <a:ext uri="{FF2B5EF4-FFF2-40B4-BE49-F238E27FC236}">
                <a16:creationId xmlns:a16="http://schemas.microsoft.com/office/drawing/2014/main" id="{51100842-8434-DBD8-4050-E4A93B66B217}"/>
              </a:ext>
            </a:extLst>
          </p:cNvPr>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Notes Placeholder 2">
            <a:extLst>
              <a:ext uri="{FF2B5EF4-FFF2-40B4-BE49-F238E27FC236}">
                <a16:creationId xmlns:a16="http://schemas.microsoft.com/office/drawing/2014/main" id="{1A4E7B84-3C6A-EB0E-FD23-3030A7006C7E}"/>
              </a:ext>
            </a:extLst>
          </p:cNvPr>
          <p:cNvSpPr>
            <a:spLocks noGrp="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3" tIns="45713" rIns="91423" bIns="45713" numCol="1" anchor="t" anchorCtr="0" compatLnSpc="1">
            <a:prstTxWarp prst="textNoShape">
              <a:avLst/>
            </a:prstTxWarp>
          </a:bodyPr>
          <a:lstStyle/>
          <a:p>
            <a:pPr eaLnBrk="1" hangingPunct="1">
              <a:spcBef>
                <a:spcPct val="0"/>
              </a:spcBef>
            </a:pPr>
            <a:r>
              <a:rPr lang="en-US" altLang="en-US" b="1" i="1">
                <a:solidFill>
                  <a:srgbClr val="3C5540"/>
                </a:solidFill>
              </a:rPr>
              <a:t> </a:t>
            </a:r>
            <a:endParaRPr lang="en-US" altLang="en-US"/>
          </a:p>
        </p:txBody>
      </p:sp>
      <p:sp>
        <p:nvSpPr>
          <p:cNvPr id="75781" name="Slide Number Placeholder 3">
            <a:extLst>
              <a:ext uri="{FF2B5EF4-FFF2-40B4-BE49-F238E27FC236}">
                <a16:creationId xmlns:a16="http://schemas.microsoft.com/office/drawing/2014/main" id="{98AD6065-A5BE-35EC-2001-1E8117D050D6}"/>
              </a:ext>
            </a:extLst>
          </p:cNvPr>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3" rIns="91423" bIns="45713" anchor="b"/>
          <a:lstStyle>
            <a:lvl1pPr defTabSz="865188">
              <a:spcBef>
                <a:spcPct val="30000"/>
              </a:spcBef>
              <a:defRPr sz="1200">
                <a:solidFill>
                  <a:schemeClr val="tx1"/>
                </a:solidFill>
                <a:latin typeface="Calibri" panose="020F0502020204030204" pitchFamily="34" charset="0"/>
              </a:defRPr>
            </a:lvl1pPr>
            <a:lvl2pPr marL="742950" indent="-285750" defTabSz="865188">
              <a:spcBef>
                <a:spcPct val="30000"/>
              </a:spcBef>
              <a:defRPr sz="1200">
                <a:solidFill>
                  <a:schemeClr val="tx1"/>
                </a:solidFill>
                <a:latin typeface="Calibri" panose="020F0502020204030204" pitchFamily="34" charset="0"/>
              </a:defRPr>
            </a:lvl2pPr>
            <a:lvl3pPr marL="1143000" indent="-228600" defTabSz="865188">
              <a:spcBef>
                <a:spcPct val="30000"/>
              </a:spcBef>
              <a:defRPr sz="1200">
                <a:solidFill>
                  <a:schemeClr val="tx1"/>
                </a:solidFill>
                <a:latin typeface="Calibri" panose="020F0502020204030204" pitchFamily="34" charset="0"/>
              </a:defRPr>
            </a:lvl3pPr>
            <a:lvl4pPr marL="1600200" indent="-228600" defTabSz="865188">
              <a:spcBef>
                <a:spcPct val="30000"/>
              </a:spcBef>
              <a:defRPr sz="1200">
                <a:solidFill>
                  <a:schemeClr val="tx1"/>
                </a:solidFill>
                <a:latin typeface="Calibri" panose="020F0502020204030204" pitchFamily="34" charset="0"/>
              </a:defRPr>
            </a:lvl4pPr>
            <a:lvl5pPr marL="2057400" indent="-228600" defTabSz="865188">
              <a:spcBef>
                <a:spcPct val="30000"/>
              </a:spcBef>
              <a:defRPr sz="1200">
                <a:solidFill>
                  <a:schemeClr val="tx1"/>
                </a:solidFill>
                <a:latin typeface="Calibri" panose="020F0502020204030204" pitchFamily="34" charset="0"/>
              </a:defRPr>
            </a:lvl5pPr>
            <a:lvl6pPr marL="2514600" indent="-228600" defTabSz="8651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8651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8651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8651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BEAC56-7747-4C8C-A94E-D5DD1E1B60E8}" type="slidenum">
              <a:rPr lang="en-US" altLang="en-US" sz="1100">
                <a:latin typeface="Times New Roman" panose="02020603050405020304" pitchFamily="18" charset="0"/>
              </a:rPr>
              <a:pPr algn="r" eaLnBrk="1" hangingPunct="1">
                <a:spcBef>
                  <a:spcPct val="0"/>
                </a:spcBef>
              </a:pPr>
              <a:t>23</a:t>
            </a:fld>
            <a:endParaRPr lang="en-US" altLang="en-US" sz="11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BC84E1E-B0C4-12E2-0838-530E88AB9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DD582BD6-0294-768D-A150-6447E163D4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fund number 46200</a:t>
            </a:r>
          </a:p>
          <a:p>
            <a:r>
              <a:rPr lang="en-US" altLang="en-US"/>
              <a:t>project number FAR0033873</a:t>
            </a:r>
          </a:p>
          <a:p>
            <a:r>
              <a:rPr lang="en-US" altLang="en-US"/>
              <a:t>10/16/2020-05/31/2021</a:t>
            </a:r>
          </a:p>
          <a:p>
            <a:r>
              <a:rPr lang="en-US" altLang="en-US"/>
              <a:t>NDSU award FAR0031578</a:t>
            </a:r>
          </a:p>
          <a:p>
            <a:r>
              <a:rPr lang="en-US" altLang="en-US"/>
              <a:t>PI Uwe Burghaus</a:t>
            </a:r>
          </a:p>
          <a:p>
            <a:endParaRPr lang="en-US" altLang="en-US"/>
          </a:p>
          <a:p>
            <a:endParaRPr lang="en-US" altLang="en-US"/>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Thomas Stach, </a:t>
            </a:r>
            <a:r>
              <a:rPr lang="en-US" altLang="en-US" sz="1800">
                <a:solidFill>
                  <a:srgbClr val="000000"/>
                </a:solidFill>
                <a:ea typeface="Calibri" panose="020F0502020204030204" pitchFamily="34" charset="0"/>
                <a:cs typeface="Times New Roman" panose="02020603050405020304" pitchFamily="18" charset="0"/>
              </a:rPr>
              <a:t>Melody C. Johnson, Samuel Stevens, Uwe Burghaus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Department of Chemistry and Biochemistry, NDSU, Fargo, ND</a:t>
            </a: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 </a:t>
            </a:r>
          </a:p>
          <a:p>
            <a:pPr>
              <a:lnSpc>
                <a:spcPct val="107000"/>
              </a:lnSpc>
              <a:spcBef>
                <a:spcPct val="0"/>
              </a:spcBef>
              <a:spcAft>
                <a:spcPts val="800"/>
              </a:spcAft>
            </a:pPr>
            <a:r>
              <a:rPr lang="en-US" altLang="en-US" sz="1800" b="1">
                <a:ea typeface="Calibri" panose="020F0502020204030204" pitchFamily="34" charset="0"/>
                <a:cs typeface="Times New Roman" panose="02020603050405020304" pitchFamily="18" charset="0"/>
              </a:rPr>
              <a:t>Adsorption and reaction of SO2 and H2S on graphene/ruthenium(0001) - an ultra-high vacuum surface science study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ea typeface="Calibri" panose="020F0502020204030204" pitchFamily="34" charset="0"/>
                <a:cs typeface="Times New Roman" panose="02020603050405020304" pitchFamily="18" charset="0"/>
              </a:rPr>
              <a:t>Noble metal-free catalysis using (functionalized) carbon is an emerging alternative to traditional chemical synthesis. </a:t>
            </a:r>
            <a:r>
              <a:rPr lang="en-US" altLang="en-US" sz="1800">
                <a:ea typeface="Calibri" panose="020F0502020204030204" pitchFamily="34" charset="0"/>
                <a:cs typeface="AdvPS_TTR"/>
              </a:rPr>
              <a:t>Examples are known for liquid phase </a:t>
            </a:r>
            <a:r>
              <a:rPr lang="en-US" altLang="en-US" sz="1800">
                <a:ea typeface="Calibri" panose="020F0502020204030204" pitchFamily="34" charset="0"/>
                <a:cs typeface="Times New Roman" panose="02020603050405020304" pitchFamily="18" charset="0"/>
              </a:rPr>
              <a:t>and gas-phase reactions. In particular, reactivity towards adsorption and reaction of sulfur compounds has been demonstrated in the literature. However, gas-surface reactions are not well characterized. In this study, kinetics techniques (thermal desorption spectroscopy) and spectroscopy (Auger electron spectroscopy) indeed show that SO2 and H2S undergo chemical transformations on graphene epitaxially grown on ruthenium. In case of SO</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 SO and O</a:t>
            </a:r>
            <a:r>
              <a:rPr lang="en-US" altLang="en-US" sz="1800" baseline="-25000">
                <a:ea typeface="Calibri" panose="020F0502020204030204" pitchFamily="34" charset="0"/>
                <a:cs typeface="Times New Roman" panose="02020603050405020304" pitchFamily="18" charset="0"/>
              </a:rPr>
              <a:t>2</a:t>
            </a:r>
            <a:r>
              <a:rPr lang="en-US" altLang="en-US" sz="1800">
                <a:ea typeface="Calibri" panose="020F0502020204030204" pitchFamily="34" charset="0"/>
                <a:cs typeface="Times New Roman" panose="02020603050405020304" pitchFamily="18" charset="0"/>
              </a:rPr>
              <a:t> desorb, sulfur remains on the surface. In addition, a molecular adsorption pathway is evident.</a:t>
            </a:r>
          </a:p>
          <a:p>
            <a:endParaRPr lang="en-US" altLang="en-US"/>
          </a:p>
        </p:txBody>
      </p:sp>
      <p:sp>
        <p:nvSpPr>
          <p:cNvPr id="79876" name="Slide Number Placeholder 3">
            <a:extLst>
              <a:ext uri="{FF2B5EF4-FFF2-40B4-BE49-F238E27FC236}">
                <a16:creationId xmlns:a16="http://schemas.microsoft.com/office/drawing/2014/main" id="{40CD250D-8EF0-9584-1F54-7A140E0EB9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538FC88-E2B7-4067-9174-E8327B8BF1B5}" type="slidenum">
              <a:rPr lang="en-US" altLang="en-US" smtClean="0"/>
              <a:pPr/>
              <a:t>24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EA332F0-3DA3-78CA-F17B-93398A1A42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A6348408-2030-B599-4EA3-BB4492150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br>
              <a:rPr lang="en-US" altLang="en-US" sz="2800" b="1" i="1">
                <a:solidFill>
                  <a:srgbClr val="3C5540"/>
                </a:solidFill>
                <a:latin typeface="Times New Roman" panose="02020603050405020304" pitchFamily="18" charset="0"/>
              </a:rPr>
            </a:br>
            <a:r>
              <a:rPr lang="en-US" altLang="en-US" sz="2800" b="1" i="1">
                <a:solidFill>
                  <a:srgbClr val="3C5540"/>
                </a:solidFill>
                <a:latin typeface="Times New Roman" panose="02020603050405020304" pitchFamily="18" charset="0"/>
              </a:rPr>
              <a:t>Perspective article: Can graphene act as a (noble) metal-free catalyst?</a:t>
            </a:r>
            <a:br>
              <a:rPr lang="en-US" altLang="en-US" sz="2800" b="1" i="1">
                <a:solidFill>
                  <a:srgbClr val="3C5540"/>
                </a:solidFill>
                <a:latin typeface="Times New Roman" panose="02020603050405020304" pitchFamily="18" charset="0"/>
              </a:rPr>
            </a:br>
            <a:r>
              <a:rPr lang="en-US" altLang="en-US" sz="2800" b="1" i="1">
                <a:solidFill>
                  <a:srgbClr val="3C5540"/>
                </a:solidFill>
                <a:latin typeface="Times New Roman" panose="02020603050405020304" pitchFamily="18" charset="0"/>
              </a:rPr>
              <a:t>invited &amp; peer-reviewed,</a:t>
            </a:r>
            <a:br>
              <a:rPr lang="en-US" altLang="en-US" sz="2800" b="1" i="1">
                <a:solidFill>
                  <a:srgbClr val="3C5540"/>
                </a:solidFill>
                <a:latin typeface="Times New Roman" panose="02020603050405020304" pitchFamily="18" charset="0"/>
              </a:rPr>
            </a:br>
            <a:r>
              <a:rPr lang="en-US" altLang="en-US" sz="2800" b="1" i="1">
                <a:solidFill>
                  <a:srgbClr val="3C5540"/>
                </a:solidFill>
                <a:latin typeface="Times New Roman" panose="02020603050405020304" pitchFamily="18" charset="0"/>
              </a:rPr>
              <a:t>Current Physical Chemistry, 2022, 12, 2-10</a:t>
            </a:r>
            <a:br>
              <a:rPr lang="en-US" altLang="en-US" sz="2800" b="1" i="1">
                <a:solidFill>
                  <a:srgbClr val="3C5540"/>
                </a:solidFill>
                <a:latin typeface="Times New Roman" panose="02020603050405020304" pitchFamily="18" charset="0"/>
              </a:rPr>
            </a:br>
            <a:r>
              <a:rPr lang="en-US" altLang="en-US" sz="2800" b="1" i="1">
                <a:solidFill>
                  <a:srgbClr val="3C5540"/>
                </a:solidFill>
                <a:latin typeface="Times New Roman" panose="02020603050405020304" pitchFamily="18" charset="0"/>
              </a:rPr>
              <a:t>by Uwe Burghaus</a:t>
            </a:r>
            <a:br>
              <a:rPr lang="en-US" altLang="en-US" sz="2800" b="1" i="1">
                <a:solidFill>
                  <a:srgbClr val="3C5540"/>
                </a:solidFill>
                <a:latin typeface="Times New Roman" panose="02020603050405020304" pitchFamily="18" charset="0"/>
              </a:rPr>
            </a:br>
            <a:r>
              <a:rPr lang="en-US" altLang="en-US" sz="2800" b="1" i="1">
                <a:solidFill>
                  <a:srgbClr val="3C5540"/>
                </a:solidFill>
                <a:latin typeface="Times New Roman" panose="02020603050405020304" pitchFamily="18" charset="0"/>
              </a:rPr>
              <a:t>DOI: </a:t>
            </a:r>
            <a:r>
              <a:rPr lang="en-US" altLang="en-US" sz="2800" b="1" i="1">
                <a:solidFill>
                  <a:srgbClr val="3C5540"/>
                </a:solidFill>
                <a:latin typeface="Times New Roman" panose="02020603050405020304" pitchFamily="18" charset="0"/>
                <a:hlinkClick r:id="rId3"/>
              </a:rPr>
              <a:t>10.2174/1877946812666220210142044</a:t>
            </a:r>
            <a:br>
              <a:rPr lang="en-US" altLang="en-US" sz="2800" b="1" i="1">
                <a:solidFill>
                  <a:srgbClr val="3C5540"/>
                </a:solidFill>
                <a:latin typeface="Times New Roman" panose="02020603050405020304" pitchFamily="18" charset="0"/>
              </a:rPr>
            </a:br>
            <a:r>
              <a:rPr lang="en-US" altLang="en-US" sz="2800" b="1" i="1">
                <a:solidFill>
                  <a:srgbClr val="3C5540"/>
                </a:solidFill>
                <a:latin typeface="Times New Roman" panose="02020603050405020304" pitchFamily="18" charset="0"/>
              </a:rPr>
              <a:t>https://www.eurekaselect.com/article/120800</a:t>
            </a:r>
          </a:p>
          <a:p>
            <a:endParaRPr lang="en-US" altLang="en-US" sz="2800" b="1" i="1">
              <a:solidFill>
                <a:srgbClr val="3C5540"/>
              </a:solidFill>
              <a:latin typeface="Times New Roman" panose="02020603050405020304" pitchFamily="18" charset="0"/>
            </a:endParaRPr>
          </a:p>
          <a:p>
            <a:endParaRPr lang="en-US" altLang="en-US" sz="2800" b="1" i="1">
              <a:solidFill>
                <a:srgbClr val="3C5540"/>
              </a:solidFill>
              <a:latin typeface="Times New Roman" panose="02020603050405020304" pitchFamily="18" charset="0"/>
            </a:endParaRPr>
          </a:p>
          <a:p>
            <a:r>
              <a:rPr lang="en-US" altLang="en-US" sz="1800">
                <a:solidFill>
                  <a:srgbClr val="202122"/>
                </a:solidFill>
                <a:latin typeface="Arial" panose="020B0604020202020204" pitchFamily="34" charset="0"/>
              </a:rPr>
              <a:t>Noble metals </a:t>
            </a:r>
          </a:p>
          <a:p>
            <a:r>
              <a:rPr lang="en-US" altLang="en-US" sz="1800">
                <a:solidFill>
                  <a:srgbClr val="0645AD"/>
                </a:solidFill>
                <a:latin typeface="Arial" panose="020B0604020202020204" pitchFamily="34" charset="0"/>
              </a:rPr>
              <a:t>ruthenium</a:t>
            </a:r>
            <a:r>
              <a:rPr lang="en-US" altLang="en-US" sz="1800">
                <a:solidFill>
                  <a:srgbClr val="202122"/>
                </a:solidFill>
                <a:latin typeface="Arial" panose="020B0604020202020204" pitchFamily="34" charset="0"/>
              </a:rPr>
              <a:t> (Ru), </a:t>
            </a:r>
          </a:p>
          <a:p>
            <a:r>
              <a:rPr lang="en-US" altLang="en-US" sz="1800">
                <a:solidFill>
                  <a:srgbClr val="0645AD"/>
                </a:solidFill>
                <a:latin typeface="Arial" panose="020B0604020202020204" pitchFamily="34" charset="0"/>
              </a:rPr>
              <a:t>rhodium</a:t>
            </a:r>
            <a:r>
              <a:rPr lang="en-US" altLang="en-US" sz="1800">
                <a:solidFill>
                  <a:srgbClr val="202122"/>
                </a:solidFill>
                <a:latin typeface="Arial" panose="020B0604020202020204" pitchFamily="34" charset="0"/>
              </a:rPr>
              <a:t> (Rh), </a:t>
            </a:r>
          </a:p>
          <a:p>
            <a:r>
              <a:rPr lang="en-US" altLang="en-US" sz="1800">
                <a:solidFill>
                  <a:srgbClr val="0645AD"/>
                </a:solidFill>
                <a:latin typeface="Arial" panose="020B0604020202020204" pitchFamily="34" charset="0"/>
              </a:rPr>
              <a:t>palladium</a:t>
            </a:r>
            <a:r>
              <a:rPr lang="en-US" altLang="en-US" sz="1800">
                <a:solidFill>
                  <a:srgbClr val="202122"/>
                </a:solidFill>
                <a:latin typeface="Arial" panose="020B0604020202020204" pitchFamily="34" charset="0"/>
              </a:rPr>
              <a:t> (Pd), </a:t>
            </a:r>
          </a:p>
          <a:p>
            <a:r>
              <a:rPr lang="en-US" altLang="en-US" sz="1800">
                <a:solidFill>
                  <a:srgbClr val="0645AD"/>
                </a:solidFill>
                <a:latin typeface="Arial" panose="020B0604020202020204" pitchFamily="34" charset="0"/>
              </a:rPr>
              <a:t>osmium</a:t>
            </a:r>
            <a:r>
              <a:rPr lang="en-US" altLang="en-US" sz="1800">
                <a:solidFill>
                  <a:srgbClr val="202122"/>
                </a:solidFill>
                <a:latin typeface="Arial" panose="020B0604020202020204" pitchFamily="34" charset="0"/>
              </a:rPr>
              <a:t> (Os), </a:t>
            </a:r>
          </a:p>
          <a:p>
            <a:r>
              <a:rPr lang="en-US" altLang="en-US" sz="1800">
                <a:solidFill>
                  <a:srgbClr val="0645AD"/>
                </a:solidFill>
                <a:latin typeface="Arial" panose="020B0604020202020204" pitchFamily="34" charset="0"/>
              </a:rPr>
              <a:t>iridium</a:t>
            </a:r>
            <a:r>
              <a:rPr lang="en-US" altLang="en-US" sz="1800">
                <a:solidFill>
                  <a:srgbClr val="202122"/>
                </a:solidFill>
                <a:latin typeface="Arial" panose="020B0604020202020204" pitchFamily="34" charset="0"/>
              </a:rPr>
              <a:t> (Ir), </a:t>
            </a:r>
          </a:p>
          <a:p>
            <a:r>
              <a:rPr lang="en-US" altLang="en-US" sz="1800">
                <a:solidFill>
                  <a:srgbClr val="0645AD"/>
                </a:solidFill>
                <a:latin typeface="Arial" panose="020B0604020202020204" pitchFamily="34" charset="0"/>
              </a:rPr>
              <a:t>platinum</a:t>
            </a:r>
            <a:r>
              <a:rPr lang="en-US" altLang="en-US" sz="1800">
                <a:solidFill>
                  <a:srgbClr val="202122"/>
                </a:solidFill>
                <a:latin typeface="Arial" panose="020B0604020202020204" pitchFamily="34" charset="0"/>
              </a:rPr>
              <a:t> (Pt), </a:t>
            </a:r>
          </a:p>
          <a:p>
            <a:r>
              <a:rPr lang="en-US" altLang="en-US" sz="1800">
                <a:solidFill>
                  <a:srgbClr val="0645AD"/>
                </a:solidFill>
                <a:latin typeface="Arial" panose="020B0604020202020204" pitchFamily="34" charset="0"/>
              </a:rPr>
              <a:t>gold</a:t>
            </a:r>
            <a:r>
              <a:rPr lang="en-US" altLang="en-US" sz="1800">
                <a:solidFill>
                  <a:srgbClr val="202122"/>
                </a:solidFill>
                <a:latin typeface="Arial" panose="020B0604020202020204" pitchFamily="34" charset="0"/>
              </a:rPr>
              <a:t> (Au), </a:t>
            </a:r>
          </a:p>
          <a:p>
            <a:r>
              <a:rPr lang="en-US" altLang="en-US" sz="1800">
                <a:solidFill>
                  <a:srgbClr val="0645AD"/>
                </a:solidFill>
                <a:latin typeface="Arial" panose="020B0604020202020204" pitchFamily="34" charset="0"/>
              </a:rPr>
              <a:t>silver</a:t>
            </a:r>
            <a:r>
              <a:rPr lang="en-US" altLang="en-US" sz="1800">
                <a:solidFill>
                  <a:srgbClr val="202122"/>
                </a:solidFill>
                <a:latin typeface="Arial" panose="020B0604020202020204" pitchFamily="34" charset="0"/>
              </a:rPr>
              <a:t> (Ag).</a:t>
            </a:r>
          </a:p>
          <a:p>
            <a:endParaRPr lang="en-US" altLang="en-US" sz="1800">
              <a:solidFill>
                <a:srgbClr val="202122"/>
              </a:solidFill>
              <a:latin typeface="Arial" panose="020B0604020202020204" pitchFamily="34" charset="0"/>
            </a:endParaRPr>
          </a:p>
          <a:p>
            <a:r>
              <a:rPr lang="en-US" altLang="en-US" sz="1800">
                <a:solidFill>
                  <a:srgbClr val="202122"/>
                </a:solidFill>
                <a:latin typeface="Arial" panose="020B0604020202020204" pitchFamily="34" charset="0"/>
              </a:rPr>
              <a:t>Def.: In </a:t>
            </a:r>
            <a:r>
              <a:rPr lang="en-US" altLang="en-US" sz="1800">
                <a:solidFill>
                  <a:srgbClr val="0645AD"/>
                </a:solidFill>
                <a:latin typeface="Arial" panose="020B0604020202020204" pitchFamily="34" charset="0"/>
              </a:rPr>
              <a:t>chemistry</a:t>
            </a:r>
            <a:r>
              <a:rPr lang="en-US" altLang="en-US" sz="1800">
                <a:solidFill>
                  <a:srgbClr val="202122"/>
                </a:solidFill>
                <a:latin typeface="Arial" panose="020B0604020202020204" pitchFamily="34" charset="0"/>
              </a:rPr>
              <a:t>, </a:t>
            </a:r>
            <a:r>
              <a:rPr lang="en-US" altLang="en-US" sz="1800" b="1">
                <a:solidFill>
                  <a:srgbClr val="202122"/>
                </a:solidFill>
                <a:latin typeface="Arial" panose="020B0604020202020204" pitchFamily="34" charset="0"/>
              </a:rPr>
              <a:t>noble metals</a:t>
            </a:r>
            <a:r>
              <a:rPr lang="en-US" altLang="en-US" sz="1800">
                <a:solidFill>
                  <a:srgbClr val="202122"/>
                </a:solidFill>
                <a:latin typeface="Arial" panose="020B0604020202020204" pitchFamily="34" charset="0"/>
              </a:rPr>
              <a:t> are metallic elements that show outstanding resistance to chemical attack even at high temperatures.</a:t>
            </a:r>
          </a:p>
          <a:p>
            <a:r>
              <a:rPr lang="en-US" altLang="en-US" sz="1800"/>
              <a:t>https://en.wikipedia.org/wiki/Noble_metal</a:t>
            </a: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endPar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 Burghaus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 Surface Chemistry | Het. Catalysis | Nanoscience | Materials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North Dakota State University, Dept. Chemistry &amp; Biochemistry</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uwe.burghaus@ndsu.edu</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www.uweburghaus.us</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7F7F7F"/>
                </a:solidFill>
                <a:latin typeface="Times New Roman" panose="02020603050405020304" pitchFamily="18" charset="0"/>
                <a:ea typeface="Calibri" panose="020F0502020204030204" pitchFamily="34" charset="0"/>
                <a:cs typeface="Times New Roman" panose="02020603050405020304" pitchFamily="18" charset="0"/>
              </a:rPr>
              <a:t>https://www.ndsu.edu/chemistry/people/faculty/burghaus.html</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Is there any evidence that graphene and functionalized graphene can act as a catalyst?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Given the literature there is no doubt that noble metal free catalysis does work. Examples of noble metal free carbon catalysts are outlined in many published works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1-21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Many studies concern synthetic organic chemistry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example, phenol oxidation by graphene oxide was reported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the Friedel–Crafts reaction of benzene using mesoporous carbon nitrides is described.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Or, graphene oxide was used to catalyze the oxidation of alcohols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19</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(See, e.g., Tabs. 1-2 in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for further examples and references.) Importantly, adsorption and reaction processes of sulfur compounds with GO have been studied extensively in the liquid phase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11, 13, 14, 24-27</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as well as theoretically.</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Photocatalytic processes in the gas-phase on graphitic system were reported too such as 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to methanol conversion,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28</a:t>
            </a:r>
            <a:r>
              <a:rPr lang="en-US" altLang="en-US" sz="1800">
                <a:latin typeface="Times New Roman" panose="02020603050405020304" pitchFamily="18" charset="0"/>
                <a:ea typeface="Calibri" panose="020F0502020204030204" pitchFamily="34" charset="0"/>
                <a:cs typeface="Times New Roman" panose="02020603050405020304" pitchFamily="18" charset="0"/>
              </a:rPr>
              <a:t> just to mention one study here. For noble metal free electrocatalysis see, e.g.,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29</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Ambient pressure gas phase reactions are also known. For example, mesoporous carbon acts as a metal-free catalyst for the low-temperature 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oxidation by doping the carbon catalyst with nitrogen atoms.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16</a:t>
            </a:r>
            <a:r>
              <a:rPr lang="en-US" altLang="en-US" sz="1800">
                <a:latin typeface="Times New Roman" panose="02020603050405020304" pitchFamily="18" charset="0"/>
                <a:ea typeface="Calibri" panose="020F0502020204030204" pitchFamily="34" charset="0"/>
                <a:cs typeface="Times New Roman" panose="02020603050405020304" pitchFamily="18" charset="0"/>
              </a:rPr>
              <a:t>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describes a high-pressure study on an apparently thick layer of supported commercial GO flakes. On that system, CO oxidation (as a gas-surface reaction) was seen successfully at high pressure conditions.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30</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On N and S doped graphene flakes NO dissociation was seen using a fixed-bed reactor.</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20</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In addition, many theoretical studies suggest that graphene and graphene oxide can work as a catalyst. For example,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oxidation by graphene oxide was considered by density functional theory (DFT).</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In another DFT study an enhancement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N</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hydroxyl and carbonyl covered GO, compared with graphene, was theoretically predicted. Here hydrogen bond formation and even weak covalent bonds (by hybridization of NO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x</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and GO bonds) were invoked.</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31</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Similar theoretical results were reported about ammonia (NH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adsorption on GO.</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32</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Non carbon but noble metal free catalysts are also known.</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33</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Molecular adsorption was studied also experimentally on (functionalized) graphene</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34-43</a:t>
            </a:r>
            <a:r>
              <a:rPr lang="en-US" altLang="en-US" sz="1800">
                <a:latin typeface="Times New Roman" panose="02020603050405020304" pitchFamily="18" charset="0"/>
                <a:ea typeface="Calibri" panose="020F0502020204030204" pitchFamily="34" charset="0"/>
                <a:cs typeface="Times New Roman" panose="02020603050405020304" pitchFamily="18" charset="0"/>
              </a:rPr>
              <a:t> but, experimental UHV surface science work characterizing surface reactions has apparently not been conducted, except our own works.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44</a:t>
            </a: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pP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A concern often voiced is whether graphene can really act as a catalyst in these processes. In some of the literature examples just discussed, the reactions may be stoichiometric, but also examples are known where graphene clearly acts as a catalyst. Citing directly the review about graphene in organic liquid phase reactions: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 GO was recovered and reused for nine catalytic cycles...” (see page 11474, right column,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22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That exactly is the definition of a catalyst. That citation concerns Michael addition reactions, similar results were obtained for C–H bond activation of aryl halides (see page 11475, left column in the same review). For other examples, see e.g. refs.</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45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(defects in graphene acting as active sites), ref. </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34, 35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(enhanced CO adsorption, graphene was not altered, i.e., the process is catalytic), ref.</a:t>
            </a:r>
            <a:r>
              <a:rPr lang="en-US" altLang="en-US" sz="1800" baseline="30000">
                <a:latin typeface="Times New Roman" panose="02020603050405020304" pitchFamily="18" charset="0"/>
                <a:ea typeface="Calibri" panose="020F0502020204030204" pitchFamily="34" charset="0"/>
                <a:cs typeface="Times New Roman" panose="02020603050405020304" pitchFamily="18" charset="0"/>
              </a:rPr>
              <a:t>15</a:t>
            </a:r>
            <a:r>
              <a:rPr lang="en-US" altLang="en-US" sz="1800">
                <a:latin typeface="Times New Roman" panose="02020603050405020304" pitchFamily="18" charset="0"/>
                <a:ea typeface="Calibri" panose="020F0502020204030204" pitchFamily="34" charset="0"/>
                <a:cs typeface="Times New Roman" panose="02020603050405020304" pitchFamily="18" charset="0"/>
              </a:rPr>
              <a:t> (Si doped graphene catalyzing CO oxidation), etc.</a:t>
            </a:r>
            <a:endParaRPr lang="en-US" altLang="en-US" sz="1800">
              <a:ea typeface="Calibri" panose="020F0502020204030204" pitchFamily="34" charset="0"/>
              <a:cs typeface="Times New Roman" panose="02020603050405020304" pitchFamily="18" charset="0"/>
            </a:endParaRPr>
          </a:p>
          <a:p>
            <a:pPr>
              <a:lnSpc>
                <a:spcPct val="107000"/>
              </a:lnSpc>
              <a:spcBef>
                <a:spcPct val="0"/>
              </a:spcBef>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80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b="1">
                <a:latin typeface="Times New Roman" panose="02020603050405020304" pitchFamily="18" charset="0"/>
                <a:ea typeface="Calibri" panose="020F0502020204030204" pitchFamily="34" charset="0"/>
                <a:cs typeface="Times New Roman" panose="02020603050405020304" pitchFamily="18" charset="0"/>
              </a:rPr>
              <a:t>References </a:t>
            </a:r>
            <a:endParaRPr lang="en-US" altLang="en-US" sz="1800">
              <a:ea typeface="Calibri" panose="020F0502020204030204" pitchFamily="34" charset="0"/>
              <a:cs typeface="Times New Roman" panose="02020603050405020304" pitchFamily="18" charset="0"/>
            </a:endParaRPr>
          </a:p>
          <a:p>
            <a:pPr>
              <a:spcBef>
                <a:spcPct val="0"/>
              </a:spcBef>
            </a:pPr>
            <a:r>
              <a:rPr lang="en-US" altLang="en-US" sz="1800">
                <a:cs typeface="Calibri" panose="020F0502020204030204" pitchFamily="34" charset="0"/>
              </a:rPr>
              <a:t>1	Su, D. S., Zhang, J., Frank, B., Thomas, A., Wang, X., Paraknowitsch, J. Schloegel, R., "Metal-Free Heterogeneous Catalysis for Sustainable Chemistry (review)" ChemSusChem </a:t>
            </a:r>
            <a:r>
              <a:rPr lang="en-US" altLang="en-US" sz="1800" b="1">
                <a:cs typeface="Calibri" panose="020F0502020204030204" pitchFamily="34" charset="0"/>
              </a:rPr>
              <a:t>3</a:t>
            </a:r>
            <a:r>
              <a:rPr lang="en-US" altLang="en-US" sz="1800">
                <a:cs typeface="Calibri" panose="020F0502020204030204" pitchFamily="34" charset="0"/>
              </a:rPr>
              <a:t>, 169–180, (2010).</a:t>
            </a:r>
          </a:p>
          <a:p>
            <a:pPr>
              <a:spcBef>
                <a:spcPct val="0"/>
              </a:spcBef>
            </a:pPr>
            <a:r>
              <a:rPr lang="en-US" altLang="en-US" sz="1800">
                <a:cs typeface="Calibri" panose="020F0502020204030204" pitchFamily="34" charset="0"/>
              </a:rPr>
              <a:t>2	Schreiner, P. R., "Metal-free organocatalysis through explicit hydrogen bonding interactions" Chem. Soc. Rev. </a:t>
            </a:r>
            <a:r>
              <a:rPr lang="en-US" altLang="en-US" sz="1800" b="1">
                <a:cs typeface="Calibri" panose="020F0502020204030204" pitchFamily="34" charset="0"/>
              </a:rPr>
              <a:t>32</a:t>
            </a:r>
            <a:r>
              <a:rPr lang="en-US" altLang="en-US" sz="1800">
                <a:cs typeface="Calibri" panose="020F0502020204030204" pitchFamily="34" charset="0"/>
              </a:rPr>
              <a:t>, 289–296., (2003).</a:t>
            </a:r>
          </a:p>
          <a:p>
            <a:pPr>
              <a:spcBef>
                <a:spcPct val="0"/>
              </a:spcBef>
            </a:pPr>
            <a:r>
              <a:rPr lang="en-US" altLang="en-US" sz="1800">
                <a:cs typeface="Calibri" panose="020F0502020204030204" pitchFamily="34" charset="0"/>
              </a:rPr>
              <a:t>3	Zhang, J., Su, D., Zhang, A., Wang, D., Schloegel, R. Hbert, C., "Nanocarbon as Robust Catalyst: Mechanistic Insight into Carbon-Mediated Catalysis" Angew. Chem. Int. Ed. </a:t>
            </a:r>
            <a:r>
              <a:rPr lang="en-US" altLang="en-US" sz="1800" b="1">
                <a:cs typeface="Calibri" panose="020F0502020204030204" pitchFamily="34" charset="0"/>
              </a:rPr>
              <a:t>46</a:t>
            </a:r>
            <a:r>
              <a:rPr lang="en-US" altLang="en-US" sz="1800">
                <a:cs typeface="Calibri" panose="020F0502020204030204" pitchFamily="34" charset="0"/>
              </a:rPr>
              <a:t>, 7319 –7323, (2007).</a:t>
            </a:r>
          </a:p>
          <a:p>
            <a:pPr>
              <a:spcBef>
                <a:spcPct val="0"/>
              </a:spcBef>
            </a:pPr>
            <a:r>
              <a:rPr lang="en-US" altLang="en-US" sz="1800">
                <a:cs typeface="Calibri" panose="020F0502020204030204" pitchFamily="34" charset="0"/>
              </a:rPr>
              <a:t>4	Wang, Y., Li, H., Yao, J., Wanga, X. Antoniettia, M., "Synthesis of boron doped polymeric carbon nitride solids and their use as metal-free catalysts for aliphatic C–H bond oxidation" Chem. Sci. </a:t>
            </a:r>
            <a:r>
              <a:rPr lang="en-US" altLang="en-US" sz="1800" b="1">
                <a:cs typeface="Calibri" panose="020F0502020204030204" pitchFamily="34" charset="0"/>
              </a:rPr>
              <a:t>2</a:t>
            </a:r>
            <a:r>
              <a:rPr lang="en-US" altLang="en-US" sz="1800">
                <a:cs typeface="Calibri" panose="020F0502020204030204" pitchFamily="34" charset="0"/>
              </a:rPr>
              <a:t>, 446–450, (2011).</a:t>
            </a:r>
          </a:p>
          <a:p>
            <a:pPr>
              <a:spcBef>
                <a:spcPct val="0"/>
              </a:spcBef>
            </a:pPr>
            <a:r>
              <a:rPr lang="en-US" altLang="en-US" sz="1800">
                <a:cs typeface="Calibri" panose="020F0502020204030204" pitchFamily="34" charset="0"/>
              </a:rPr>
              <a:t>5	Xiaoyan, S., Rui, W. Dangsheng, S., "Research progress in metal-free carbon-based catalysts" Chinese Journal of Catalysis </a:t>
            </a:r>
            <a:r>
              <a:rPr lang="en-US" altLang="en-US" sz="1800" b="1">
                <a:cs typeface="Calibri" panose="020F0502020204030204" pitchFamily="34" charset="0"/>
              </a:rPr>
              <a:t>34</a:t>
            </a:r>
            <a:r>
              <a:rPr lang="en-US" altLang="en-US" sz="1800">
                <a:cs typeface="Calibri" panose="020F0502020204030204" pitchFamily="34" charset="0"/>
              </a:rPr>
              <a:t>, 508–523, (2013).</a:t>
            </a:r>
          </a:p>
          <a:p>
            <a:pPr>
              <a:spcBef>
                <a:spcPct val="0"/>
              </a:spcBef>
            </a:pPr>
            <a:r>
              <a:rPr lang="en-US" altLang="en-US" sz="1800">
                <a:cs typeface="Calibri" panose="020F0502020204030204" pitchFamily="34" charset="0"/>
              </a:rPr>
              <a:t>6	Qi, W. Su, D., "Metal-Free Carbon Catalysts for Oxidative Dehydrogenation Reactions" ACS Catal. </a:t>
            </a:r>
            <a:r>
              <a:rPr lang="en-US" altLang="en-US" sz="1800" b="1">
                <a:cs typeface="Calibri" panose="020F0502020204030204" pitchFamily="34" charset="0"/>
              </a:rPr>
              <a:t>4</a:t>
            </a:r>
            <a:r>
              <a:rPr lang="en-US" altLang="en-US" sz="1800">
                <a:cs typeface="Calibri" panose="020F0502020204030204" pitchFamily="34" charset="0"/>
              </a:rPr>
              <a:t>, 3212−3218, (2014).</a:t>
            </a:r>
          </a:p>
          <a:p>
            <a:pPr>
              <a:spcBef>
                <a:spcPct val="0"/>
              </a:spcBef>
            </a:pPr>
            <a:r>
              <a:rPr lang="en-US" altLang="en-US" sz="1800">
                <a:cs typeface="Calibri" panose="020F0502020204030204" pitchFamily="34" charset="0"/>
              </a:rPr>
              <a:t>7	Sun, H., Wang, Y., Liu, S., Ge, L., Wang, L., Zhub, Z. Wang, S., "Facile synthesis of nitrogen doped reduced graphene oxide as a superior metal-free catalyst for oxidation" Chem. Commun. </a:t>
            </a:r>
            <a:r>
              <a:rPr lang="en-US" altLang="en-US" sz="1800" b="1">
                <a:cs typeface="Calibri" panose="020F0502020204030204" pitchFamily="34" charset="0"/>
              </a:rPr>
              <a:t>49</a:t>
            </a:r>
            <a:r>
              <a:rPr lang="en-US" altLang="en-US" sz="1800">
                <a:cs typeface="Calibri" panose="020F0502020204030204" pitchFamily="34" charset="0"/>
              </a:rPr>
              <a:t>, 9914-9916, (2013).</a:t>
            </a:r>
          </a:p>
          <a:p>
            <a:pPr>
              <a:spcBef>
                <a:spcPct val="0"/>
              </a:spcBef>
            </a:pPr>
            <a:r>
              <a:rPr lang="en-US" altLang="en-US" sz="1800">
                <a:cs typeface="Calibri" panose="020F0502020204030204" pitchFamily="34" charset="0"/>
              </a:rPr>
              <a:t>8	Sakaushi, K., Fellinger, T. P. Antonietti, M., "Bifunctional Metal-Free Catalysis of Mesoporous Noble Carbons for Oxygen Reduction and Evolution Reactions" ChemSusChem </a:t>
            </a:r>
            <a:r>
              <a:rPr lang="en-US" altLang="en-US" sz="1800" b="1">
                <a:cs typeface="Calibri" panose="020F0502020204030204" pitchFamily="34" charset="0"/>
              </a:rPr>
              <a:t>8</a:t>
            </a:r>
            <a:r>
              <a:rPr lang="en-US" altLang="en-US" sz="1800">
                <a:cs typeface="Calibri" panose="020F0502020204030204" pitchFamily="34" charset="0"/>
              </a:rPr>
              <a:t>, 1156 – 1160, (2015).</a:t>
            </a:r>
          </a:p>
          <a:p>
            <a:pPr>
              <a:spcBef>
                <a:spcPct val="0"/>
              </a:spcBef>
            </a:pPr>
            <a:r>
              <a:rPr lang="en-US" altLang="en-US" sz="1800">
                <a:cs typeface="Calibri" panose="020F0502020204030204" pitchFamily="34" charset="0"/>
              </a:rPr>
              <a:t>9	Zhang, M. Dain, L., "Carbon nanomaterials as metal-free catalysts in next generation fuel cells" Nano Energy </a:t>
            </a:r>
            <a:r>
              <a:rPr lang="en-US" altLang="en-US" sz="1800" b="1">
                <a:cs typeface="Calibri" panose="020F0502020204030204" pitchFamily="34" charset="0"/>
              </a:rPr>
              <a:t>1</a:t>
            </a:r>
            <a:r>
              <a:rPr lang="en-US" altLang="en-US" sz="1800">
                <a:cs typeface="Calibri" panose="020F0502020204030204" pitchFamily="34" charset="0"/>
              </a:rPr>
              <a:t>, 514–517, (2012).</a:t>
            </a:r>
          </a:p>
          <a:p>
            <a:pPr>
              <a:spcBef>
                <a:spcPct val="0"/>
              </a:spcBef>
            </a:pPr>
            <a:r>
              <a:rPr lang="en-US" altLang="en-US" sz="1800">
                <a:cs typeface="Calibri" panose="020F0502020204030204" pitchFamily="34" charset="0"/>
              </a:rPr>
              <a:t>10	Dai, L., Xue, Y., Qu, L., Choi, H. Baek, J., "Metal-Free Catalysts for Oxygen Reduction Reaction" Chem. Rev. </a:t>
            </a:r>
            <a:r>
              <a:rPr lang="en-US" altLang="en-US" sz="1800" b="1">
                <a:cs typeface="Calibri" panose="020F0502020204030204" pitchFamily="34" charset="0"/>
              </a:rPr>
              <a:t>115</a:t>
            </a:r>
            <a:r>
              <a:rPr lang="en-US" altLang="en-US" sz="1800">
                <a:cs typeface="Calibri" panose="020F0502020204030204" pitchFamily="34" charset="0"/>
              </a:rPr>
              <a:t>, 4823−4892, (2015).</a:t>
            </a:r>
          </a:p>
          <a:p>
            <a:pPr>
              <a:spcBef>
                <a:spcPct val="0"/>
              </a:spcBef>
            </a:pPr>
            <a:r>
              <a:rPr lang="en-US" altLang="en-US" sz="1800">
                <a:cs typeface="Calibri" panose="020F0502020204030204" pitchFamily="34" charset="0"/>
              </a:rPr>
              <a:t>11	Zhai, C., Sun, M., Zhua, M., Song, S. Jiang, S., "A new method to synthesize sulfur-doped graphene as effectivemetal-free electrocatalyst for oxygen reduction reaction" Applied Surface Science </a:t>
            </a:r>
            <a:r>
              <a:rPr lang="en-US" altLang="en-US" sz="1800" b="1">
                <a:cs typeface="Calibri" panose="020F0502020204030204" pitchFamily="34" charset="0"/>
              </a:rPr>
              <a:t>407</a:t>
            </a:r>
            <a:r>
              <a:rPr lang="en-US" altLang="en-US" sz="1800">
                <a:cs typeface="Calibri" panose="020F0502020204030204" pitchFamily="34" charset="0"/>
              </a:rPr>
              <a:t>, 503–508, (2017).</a:t>
            </a:r>
          </a:p>
          <a:p>
            <a:pPr>
              <a:spcBef>
                <a:spcPct val="0"/>
              </a:spcBef>
            </a:pPr>
            <a:r>
              <a:rPr lang="en-US" altLang="en-US" sz="1800">
                <a:cs typeface="Calibri" panose="020F0502020204030204" pitchFamily="34" charset="0"/>
              </a:rPr>
              <a:t>12	Tang, Y., Chen, W., Shen, Z., Chang, S., Zhao, M. Dai, X., "Nitrogen coordinated silicon-doped graphene as a potential alternative metal-free catalyst for CO oxidation" Carbon </a:t>
            </a:r>
            <a:r>
              <a:rPr lang="en-US" altLang="en-US" sz="1800" b="1">
                <a:cs typeface="Calibri" panose="020F0502020204030204" pitchFamily="34" charset="0"/>
              </a:rPr>
              <a:t>111</a:t>
            </a:r>
            <a:r>
              <a:rPr lang="en-US" altLang="en-US" sz="1800">
                <a:cs typeface="Calibri" panose="020F0502020204030204" pitchFamily="34" charset="0"/>
              </a:rPr>
              <a:t>, 448-458, (2017).</a:t>
            </a:r>
          </a:p>
          <a:p>
            <a:pPr>
              <a:spcBef>
                <a:spcPct val="0"/>
              </a:spcBef>
            </a:pPr>
            <a:r>
              <a:rPr lang="en-US" altLang="en-US" sz="1800">
                <a:cs typeface="Calibri" panose="020F0502020204030204" pitchFamily="34" charset="0"/>
              </a:rPr>
              <a:t>13	Zhao, Q., Mao, Q., Zhou, Y., Wei, J., Liu, X., Yang, J., Luo, L., Zhang, J., Chen, H., Chen, H. Tang, L., "Review: Metal-free carbon materials-catalyzed sulfate radical-based advanced oxidation processes: A review on heterogeneous catalysts and applications" Chemosphere </a:t>
            </a:r>
            <a:r>
              <a:rPr lang="en-US" altLang="en-US" sz="1800" b="1">
                <a:cs typeface="Calibri" panose="020F0502020204030204" pitchFamily="34" charset="0"/>
              </a:rPr>
              <a:t>189</a:t>
            </a:r>
            <a:r>
              <a:rPr lang="en-US" altLang="en-US" sz="1800">
                <a:cs typeface="Calibri" panose="020F0502020204030204" pitchFamily="34" charset="0"/>
              </a:rPr>
              <a:t>, 224-238, (2017).</a:t>
            </a:r>
          </a:p>
          <a:p>
            <a:pPr>
              <a:spcBef>
                <a:spcPct val="0"/>
              </a:spcBef>
            </a:pPr>
            <a:r>
              <a:rPr lang="en-US" altLang="en-US" sz="1800">
                <a:cs typeface="Calibri" panose="020F0502020204030204" pitchFamily="34" charset="0"/>
              </a:rPr>
              <a:t>14	Esrafili, M. D., Saeidi, N. Nematollahi, P., "Si-doped graphene: A promising metal-free catalystfor oxidation of SO</a:t>
            </a:r>
            <a:r>
              <a:rPr lang="en-US" altLang="en-US" sz="1800" baseline="-25000">
                <a:cs typeface="Calibri" panose="020F0502020204030204" pitchFamily="34" charset="0"/>
              </a:rPr>
              <a:t>2</a:t>
            </a:r>
            <a:r>
              <a:rPr lang="en-US" altLang="en-US" sz="1800">
                <a:cs typeface="Calibri" panose="020F0502020204030204" pitchFamily="34" charset="0"/>
              </a:rPr>
              <a:t>" Chemical Physics Letters </a:t>
            </a:r>
            <a:r>
              <a:rPr lang="en-US" altLang="en-US" sz="1800" b="1">
                <a:cs typeface="Calibri" panose="020F0502020204030204" pitchFamily="34" charset="0"/>
              </a:rPr>
              <a:t>649</a:t>
            </a:r>
            <a:r>
              <a:rPr lang="en-US" altLang="en-US" sz="1800">
                <a:cs typeface="Calibri" panose="020F0502020204030204" pitchFamily="34" charset="0"/>
              </a:rPr>
              <a:t>, 37–43, (2016).</a:t>
            </a:r>
          </a:p>
          <a:p>
            <a:pPr>
              <a:spcBef>
                <a:spcPct val="0"/>
              </a:spcBef>
            </a:pPr>
            <a:r>
              <a:rPr lang="en-US" altLang="en-US" sz="1800">
                <a:cs typeface="Calibri" panose="020F0502020204030204" pitchFamily="34" charset="0"/>
              </a:rPr>
              <a:t>15	Tang, Y., Liu, Z., Dai, X., Yang, Z., Chen, W., Ma, D. Lu, Z., "Theoretical study on the Si-doped graphene as an efficient metal-freecatalyst for CO oxidation" Applied Surface Science </a:t>
            </a:r>
            <a:r>
              <a:rPr lang="en-US" altLang="en-US" sz="1800" b="1">
                <a:cs typeface="Calibri" panose="020F0502020204030204" pitchFamily="34" charset="0"/>
              </a:rPr>
              <a:t>308</a:t>
            </a:r>
            <a:r>
              <a:rPr lang="en-US" altLang="en-US" sz="1800">
                <a:cs typeface="Calibri" panose="020F0502020204030204" pitchFamily="34" charset="0"/>
              </a:rPr>
              <a:t>, 402–407, (2014).</a:t>
            </a:r>
          </a:p>
          <a:p>
            <a:pPr>
              <a:spcBef>
                <a:spcPct val="0"/>
              </a:spcBef>
            </a:pPr>
            <a:r>
              <a:rPr lang="en-US" altLang="en-US" sz="1800">
                <a:cs typeface="Calibri" panose="020F0502020204030204" pitchFamily="34" charset="0"/>
              </a:rPr>
              <a:t>16	Sun, F., Liu, J., Chen, H., Zhang, Z., Qiao, W., Long, D. Ling, L., "Nitrogen-Rich Mesoporous Carbons: Highly Efficient, Regenerable Metal-Free Catalysts for Low-Temperature Oxidation of H</a:t>
            </a:r>
            <a:r>
              <a:rPr lang="en-US" altLang="en-US" sz="1800" baseline="-25000">
                <a:cs typeface="Calibri" panose="020F0502020204030204" pitchFamily="34" charset="0"/>
              </a:rPr>
              <a:t>2</a:t>
            </a:r>
            <a:r>
              <a:rPr lang="en-US" altLang="en-US" sz="1800">
                <a:cs typeface="Calibri" panose="020F0502020204030204" pitchFamily="34" charset="0"/>
              </a:rPr>
              <a:t>S" ACS Catal. </a:t>
            </a:r>
            <a:r>
              <a:rPr lang="en-US" altLang="en-US" sz="1800" b="1">
                <a:cs typeface="Calibri" panose="020F0502020204030204" pitchFamily="34" charset="0"/>
              </a:rPr>
              <a:t>3</a:t>
            </a:r>
            <a:r>
              <a:rPr lang="en-US" altLang="en-US" sz="1800">
                <a:cs typeface="Calibri" panose="020F0502020204030204" pitchFamily="34" charset="0"/>
              </a:rPr>
              <a:t>, 862−870, (2013).</a:t>
            </a:r>
          </a:p>
          <a:p>
            <a:pPr>
              <a:spcBef>
                <a:spcPct val="0"/>
              </a:spcBef>
            </a:pPr>
            <a:r>
              <a:rPr lang="en-US" altLang="en-US" sz="1800">
                <a:cs typeface="Calibri" panose="020F0502020204030204" pitchFamily="34" charset="0"/>
              </a:rPr>
              <a:t>17	Komeily-Nia, Z., Chen, J. Y., Nasri-Nasrabadi, B., Lei, W. W., Yuan, B., Zhang, J., Qu, L. T., Gupta, A. Li, J. L., "The key structural features governing the free radicals and catalytic activity of graphite/graphene oxide" Phys.Chem.Chem.Phys. </a:t>
            </a:r>
            <a:r>
              <a:rPr lang="en-US" altLang="en-US" sz="1800" b="1">
                <a:cs typeface="Calibri" panose="020F0502020204030204" pitchFamily="34" charset="0"/>
              </a:rPr>
              <a:t>22</a:t>
            </a:r>
            <a:r>
              <a:rPr lang="en-US" altLang="en-US" sz="1800">
                <a:cs typeface="Calibri" panose="020F0502020204030204" pitchFamily="34" charset="0"/>
              </a:rPr>
              <a:t>, 3112, (2020).</a:t>
            </a:r>
          </a:p>
          <a:p>
            <a:pPr>
              <a:spcBef>
                <a:spcPct val="0"/>
              </a:spcBef>
            </a:pPr>
            <a:r>
              <a:rPr lang="en-US" altLang="en-US" sz="1800">
                <a:cs typeface="Calibri" panose="020F0502020204030204" pitchFamily="34" charset="0"/>
              </a:rPr>
              <a:t>18	Goettmann, F., Fischer, A., Antonietti, M. Thomas, A., "Chemical Synthesis of Mesoporous Carbon Nitrides Using Hard Templates and Their Use as a Metal-Free Catalyst for Friedel–Crafts Reaction of Benzene" Angew. Chem. Int. Ed. </a:t>
            </a:r>
            <a:r>
              <a:rPr lang="en-US" altLang="en-US" sz="1800" b="1">
                <a:cs typeface="Calibri" panose="020F0502020204030204" pitchFamily="34" charset="0"/>
              </a:rPr>
              <a:t>45</a:t>
            </a:r>
            <a:r>
              <a:rPr lang="en-US" altLang="en-US" sz="1800">
                <a:cs typeface="Calibri" panose="020F0502020204030204" pitchFamily="34" charset="0"/>
              </a:rPr>
              <a:t>, 4467–4471, (2006).</a:t>
            </a:r>
          </a:p>
          <a:p>
            <a:pPr>
              <a:spcBef>
                <a:spcPct val="0"/>
              </a:spcBef>
            </a:pPr>
            <a:r>
              <a:rPr lang="en-US" altLang="en-US" sz="1800">
                <a:cs typeface="Calibri" panose="020F0502020204030204" pitchFamily="34" charset="0"/>
              </a:rPr>
              <a:t>19	Dreyer, D. R., Jia, H. P. Bielawski, C. W., "Graphene Oxide: A Convenient Carbocatalyst for Facilitating Oxidation and Hydration Reactions" Angew. Chem. </a:t>
            </a:r>
            <a:r>
              <a:rPr lang="en-US" altLang="en-US" sz="1800" b="1">
                <a:cs typeface="Calibri" panose="020F0502020204030204" pitchFamily="34" charset="0"/>
              </a:rPr>
              <a:t>122</a:t>
            </a:r>
            <a:r>
              <a:rPr lang="en-US" altLang="en-US" sz="1800">
                <a:cs typeface="Calibri" panose="020F0502020204030204" pitchFamily="34" charset="0"/>
              </a:rPr>
              <a:t>, 6965 –6968, (2010).</a:t>
            </a:r>
          </a:p>
          <a:p>
            <a:pPr>
              <a:spcBef>
                <a:spcPct val="0"/>
              </a:spcBef>
            </a:pPr>
            <a:r>
              <a:rPr lang="en-US" altLang="en-US" sz="1800">
                <a:cs typeface="Calibri" panose="020F0502020204030204" pitchFamily="34" charset="0"/>
              </a:rPr>
              <a:t>20	Wang, Y., Shen, Y., Zhou, Y., Xue, Z., Xi, Z. Zhu, S., "Heteroatom-Doped Graphene for Efficient NO Decomposition by Metal-Free Catalysis" ACS Appl. Mater. Interfaces </a:t>
            </a:r>
            <a:r>
              <a:rPr lang="en-US" altLang="en-US" sz="1800" b="1">
                <a:cs typeface="Calibri" panose="020F0502020204030204" pitchFamily="34" charset="0"/>
              </a:rPr>
              <a:t>10</a:t>
            </a:r>
            <a:r>
              <a:rPr lang="en-US" altLang="en-US" sz="1800">
                <a:cs typeface="Calibri" panose="020F0502020204030204" pitchFamily="34" charset="0"/>
              </a:rPr>
              <a:t>, 36202−36210, (2018).</a:t>
            </a:r>
          </a:p>
          <a:p>
            <a:pPr>
              <a:spcBef>
                <a:spcPct val="0"/>
              </a:spcBef>
            </a:pPr>
            <a:r>
              <a:rPr lang="en-US" altLang="en-US" sz="1800">
                <a:cs typeface="Calibri" panose="020F0502020204030204" pitchFamily="34" charset="0"/>
              </a:rPr>
              <a:t>21	Wu, S., Yu, L., Wen, G., Xie, Z. Lin, Y., "Recent progress of carbon-based metal-free materials in thermal-driven catalysis" Journal of Energy Chemistry </a:t>
            </a:r>
            <a:r>
              <a:rPr lang="en-US" altLang="en-US" sz="1800" b="1">
                <a:cs typeface="Calibri" panose="020F0502020204030204" pitchFamily="34" charset="0"/>
              </a:rPr>
              <a:t>58</a:t>
            </a:r>
            <a:r>
              <a:rPr lang="en-US" altLang="en-US" sz="1800">
                <a:cs typeface="Calibri" panose="020F0502020204030204" pitchFamily="34" charset="0"/>
              </a:rPr>
              <a:t>, 318–335, (2021).</a:t>
            </a:r>
          </a:p>
          <a:p>
            <a:pPr>
              <a:spcBef>
                <a:spcPct val="0"/>
              </a:spcBef>
            </a:pPr>
            <a:r>
              <a:rPr lang="en-US" altLang="en-US" sz="1800">
                <a:cs typeface="Calibri" panose="020F0502020204030204" pitchFamily="34" charset="0"/>
              </a:rPr>
              <a:t>22	Mohammadi, O., Golestanzadeh, M. Abdouss, M., "Recent advances in organic reactions catalyzed by graphene oxide and sulfonated graphene as heterogeneous nanocatalysts: a review" New J. Chem. </a:t>
            </a:r>
            <a:r>
              <a:rPr lang="en-US" altLang="en-US" sz="1800" b="1">
                <a:cs typeface="Calibri" panose="020F0502020204030204" pitchFamily="34" charset="0"/>
              </a:rPr>
              <a:t>41</a:t>
            </a:r>
            <a:r>
              <a:rPr lang="en-US" altLang="en-US" sz="1800">
                <a:cs typeface="Calibri" panose="020F0502020204030204" pitchFamily="34" charset="0"/>
              </a:rPr>
              <a:t>, 11471--11497, (2017).</a:t>
            </a:r>
          </a:p>
          <a:p>
            <a:pPr>
              <a:spcBef>
                <a:spcPct val="0"/>
              </a:spcBef>
            </a:pPr>
            <a:r>
              <a:rPr lang="en-US" altLang="en-US" sz="1800">
                <a:cs typeface="Calibri" panose="020F0502020204030204" pitchFamily="34" charset="0"/>
              </a:rPr>
              <a:t>23	Su, C. Loh, K. P., "Carbocatalysts: Graphene Oxide and Its Derivatives" Acc. Chem. Res. </a:t>
            </a:r>
            <a:r>
              <a:rPr lang="en-US" altLang="en-US" sz="1800" b="1">
                <a:cs typeface="Calibri" panose="020F0502020204030204" pitchFamily="34" charset="0"/>
              </a:rPr>
              <a:t>46</a:t>
            </a:r>
            <a:r>
              <a:rPr lang="en-US" altLang="en-US" sz="1800">
                <a:cs typeface="Calibri" panose="020F0502020204030204" pitchFamily="34" charset="0"/>
              </a:rPr>
              <a:t>, 2275–2285, (2013).</a:t>
            </a:r>
          </a:p>
          <a:p>
            <a:pPr>
              <a:spcBef>
                <a:spcPct val="0"/>
              </a:spcBef>
            </a:pPr>
            <a:r>
              <a:rPr lang="en-US" altLang="en-US" sz="1800">
                <a:cs typeface="Calibri" panose="020F0502020204030204" pitchFamily="34" charset="0"/>
              </a:rPr>
              <a:t>24	Long, Y., Zhang, C., Wang, X., Gao, J., Wang, W. Liu, Y., "Oxidation of SO</a:t>
            </a:r>
            <a:r>
              <a:rPr lang="en-US" altLang="en-US" sz="1800" baseline="-25000">
                <a:cs typeface="Calibri" panose="020F0502020204030204" pitchFamily="34" charset="0"/>
              </a:rPr>
              <a:t>2</a:t>
            </a:r>
            <a:r>
              <a:rPr lang="en-US" altLang="en-US" sz="1800">
                <a:cs typeface="Calibri" panose="020F0502020204030204" pitchFamily="34" charset="0"/>
              </a:rPr>
              <a:t> to SO</a:t>
            </a:r>
            <a:r>
              <a:rPr lang="en-US" altLang="en-US" sz="1800" baseline="-25000">
                <a:cs typeface="Calibri" panose="020F0502020204030204" pitchFamily="34" charset="0"/>
              </a:rPr>
              <a:t>3</a:t>
            </a:r>
            <a:r>
              <a:rPr lang="en-US" altLang="en-US" sz="1800">
                <a:cs typeface="Calibri" panose="020F0502020204030204" pitchFamily="34" charset="0"/>
              </a:rPr>
              <a:t> catalyzed by graphene oxide foams" J. Mater. Chem. </a:t>
            </a:r>
            <a:r>
              <a:rPr lang="en-US" altLang="en-US" sz="1800" b="1">
                <a:cs typeface="Calibri" panose="020F0502020204030204" pitchFamily="34" charset="0"/>
              </a:rPr>
              <a:t>21</a:t>
            </a:r>
            <a:r>
              <a:rPr lang="en-US" altLang="en-US" sz="1800">
                <a:cs typeface="Calibri" panose="020F0502020204030204" pitchFamily="34" charset="0"/>
              </a:rPr>
              <a:t>, 13934, (2011).</a:t>
            </a:r>
          </a:p>
          <a:p>
            <a:pPr>
              <a:spcBef>
                <a:spcPct val="0"/>
              </a:spcBef>
            </a:pPr>
            <a:r>
              <a:rPr lang="en-US" altLang="en-US" sz="1800">
                <a:cs typeface="Calibri" panose="020F0502020204030204" pitchFamily="34" charset="0"/>
              </a:rPr>
              <a:t>25	He, G. He, H., "DFT studies on the heterogeneous oxidation of SO</a:t>
            </a:r>
            <a:r>
              <a:rPr lang="en-US" altLang="en-US" sz="1800" baseline="-25000">
                <a:cs typeface="Calibri" panose="020F0502020204030204" pitchFamily="34" charset="0"/>
              </a:rPr>
              <a:t>2</a:t>
            </a:r>
            <a:r>
              <a:rPr lang="en-US" altLang="en-US" sz="1800">
                <a:cs typeface="Calibri" panose="020F0502020204030204" pitchFamily="34" charset="0"/>
              </a:rPr>
              <a:t> by oxygen functional groups on graphene" Phys. Chem. Chem. Phys. </a:t>
            </a:r>
            <a:r>
              <a:rPr lang="en-US" altLang="en-US" sz="1800" b="1">
                <a:cs typeface="Calibri" panose="020F0502020204030204" pitchFamily="34" charset="0"/>
              </a:rPr>
              <a:t>18</a:t>
            </a:r>
            <a:r>
              <a:rPr lang="en-US" altLang="en-US" sz="1800">
                <a:cs typeface="Calibri" panose="020F0502020204030204" pitchFamily="34" charset="0"/>
              </a:rPr>
              <a:t>, 31691--31697 (2016).</a:t>
            </a:r>
          </a:p>
          <a:p>
            <a:pPr>
              <a:spcBef>
                <a:spcPct val="0"/>
              </a:spcBef>
            </a:pPr>
            <a:r>
              <a:rPr lang="en-US" altLang="en-US" sz="1800">
                <a:cs typeface="Calibri" panose="020F0502020204030204" pitchFamily="34" charset="0"/>
              </a:rPr>
              <a:t>26	Gotterbarm, K., Spath, F., Bauer, U., Steinruck, H. P. Papp, C., "Adsorption and Reaction of SO</a:t>
            </a:r>
            <a:r>
              <a:rPr lang="en-US" altLang="en-US" sz="1800" baseline="-25000">
                <a:cs typeface="Calibri" panose="020F0502020204030204" pitchFamily="34" charset="0"/>
              </a:rPr>
              <a:t>2</a:t>
            </a:r>
            <a:r>
              <a:rPr lang="en-US" altLang="en-US" sz="1800">
                <a:cs typeface="Calibri" panose="020F0502020204030204" pitchFamily="34" charset="0"/>
              </a:rPr>
              <a:t> on Graphene-Supported Pt Nanoclusters" Top Catal </a:t>
            </a:r>
            <a:r>
              <a:rPr lang="en-US" altLang="en-US" sz="1800" b="1">
                <a:cs typeface="Calibri" panose="020F0502020204030204" pitchFamily="34" charset="0"/>
              </a:rPr>
              <a:t>58</a:t>
            </a:r>
            <a:r>
              <a:rPr lang="en-US" altLang="en-US" sz="1800">
                <a:cs typeface="Calibri" panose="020F0502020204030204" pitchFamily="34" charset="0"/>
              </a:rPr>
              <a:t>, 573–579, (2015).</a:t>
            </a:r>
          </a:p>
          <a:p>
            <a:pPr>
              <a:spcBef>
                <a:spcPct val="0"/>
              </a:spcBef>
            </a:pPr>
            <a:r>
              <a:rPr lang="en-US" altLang="en-US" sz="1800">
                <a:cs typeface="Calibri" panose="020F0502020204030204" pitchFamily="34" charset="0"/>
              </a:rPr>
              <a:t>27	Rad, A. S. Zareyee, D., "Adsorption properties of SO</a:t>
            </a:r>
            <a:r>
              <a:rPr lang="en-US" altLang="en-US" sz="1800" baseline="-25000">
                <a:cs typeface="Calibri" panose="020F0502020204030204" pitchFamily="34" charset="0"/>
              </a:rPr>
              <a:t>2</a:t>
            </a:r>
            <a:r>
              <a:rPr lang="en-US" altLang="en-US" sz="1800">
                <a:cs typeface="Calibri" panose="020F0502020204030204" pitchFamily="34" charset="0"/>
              </a:rPr>
              <a:t> and O</a:t>
            </a:r>
            <a:r>
              <a:rPr lang="en-US" altLang="en-US" sz="1800" baseline="-25000">
                <a:cs typeface="Calibri" panose="020F0502020204030204" pitchFamily="34" charset="0"/>
              </a:rPr>
              <a:t>3</a:t>
            </a:r>
            <a:r>
              <a:rPr lang="en-US" altLang="en-US" sz="1800">
                <a:cs typeface="Calibri" panose="020F0502020204030204" pitchFamily="34" charset="0"/>
              </a:rPr>
              <a:t> molecules on Pt-decorated graphene: A theoretical study" Vacuum </a:t>
            </a:r>
            <a:r>
              <a:rPr lang="en-US" altLang="en-US" sz="1800" b="1">
                <a:cs typeface="Calibri" panose="020F0502020204030204" pitchFamily="34" charset="0"/>
              </a:rPr>
              <a:t>130</a:t>
            </a:r>
            <a:r>
              <a:rPr lang="en-US" altLang="en-US" sz="1800">
                <a:cs typeface="Calibri" panose="020F0502020204030204" pitchFamily="34" charset="0"/>
              </a:rPr>
              <a:t>, 113-118, (2016).</a:t>
            </a:r>
          </a:p>
          <a:p>
            <a:pPr>
              <a:spcBef>
                <a:spcPct val="0"/>
              </a:spcBef>
            </a:pPr>
            <a:r>
              <a:rPr lang="en-US" altLang="en-US" sz="1800">
                <a:cs typeface="Calibri" panose="020F0502020204030204" pitchFamily="34" charset="0"/>
              </a:rPr>
              <a:t>28	Hsu, H.-C., Shown, I., Wei, H.-Y., Chang, Y.-C., Du, H.-Y., Lin, Y.-G., Tseng, C.-A., Wang, C.-H., Chen, L.-C., Lind, Y.-C. Chen, K.-H., "Graphene oxide as a promising photocatalyst for CO</a:t>
            </a:r>
            <a:r>
              <a:rPr lang="en-US" altLang="en-US" sz="1800" baseline="-25000">
                <a:cs typeface="Calibri" panose="020F0502020204030204" pitchFamily="34" charset="0"/>
              </a:rPr>
              <a:t>2</a:t>
            </a:r>
            <a:r>
              <a:rPr lang="en-US" altLang="en-US" sz="1800">
                <a:cs typeface="Calibri" panose="020F0502020204030204" pitchFamily="34" charset="0"/>
              </a:rPr>
              <a:t> to methanol conversion" Nanoscale </a:t>
            </a:r>
            <a:r>
              <a:rPr lang="en-US" altLang="en-US" sz="1800" b="1">
                <a:cs typeface="Calibri" panose="020F0502020204030204" pitchFamily="34" charset="0"/>
              </a:rPr>
              <a:t>5</a:t>
            </a:r>
            <a:r>
              <a:rPr lang="en-US" altLang="en-US" sz="1800">
                <a:cs typeface="Calibri" panose="020F0502020204030204" pitchFamily="34" charset="0"/>
              </a:rPr>
              <a:t>, 262, (2013).</a:t>
            </a:r>
          </a:p>
          <a:p>
            <a:pPr>
              <a:spcBef>
                <a:spcPct val="0"/>
              </a:spcBef>
            </a:pPr>
            <a:r>
              <a:rPr lang="en-US" altLang="en-US" sz="1800">
                <a:cs typeface="Calibri" panose="020F0502020204030204" pitchFamily="34" charset="0"/>
              </a:rPr>
              <a:t>29	Wang, J., Wang, P., Wang, S. Li, J., "A metal-free catalyst: sulfur-doped and sulfur nanoparticle-modified CMK-3 as an electrocatalyst for enhanced N</a:t>
            </a:r>
            <a:r>
              <a:rPr lang="en-US" altLang="en-US" sz="1800" baseline="-25000">
                <a:cs typeface="Calibri" panose="020F0502020204030204" pitchFamily="34" charset="0"/>
              </a:rPr>
              <a:t>2</a:t>
            </a:r>
            <a:r>
              <a:rPr lang="en-US" altLang="en-US" sz="1800">
                <a:cs typeface="Calibri" panose="020F0502020204030204" pitchFamily="34" charset="0"/>
              </a:rPr>
              <a:t>-fixation" New J. Chem. </a:t>
            </a:r>
            <a:r>
              <a:rPr lang="en-US" altLang="en-US" sz="1800" b="1">
                <a:cs typeface="Calibri" panose="020F0502020204030204" pitchFamily="34" charset="0"/>
              </a:rPr>
              <a:t>44</a:t>
            </a:r>
            <a:r>
              <a:rPr lang="en-US" altLang="en-US" sz="1800">
                <a:cs typeface="Calibri" panose="020F0502020204030204" pitchFamily="34" charset="0"/>
              </a:rPr>
              <a:t>, 20935, (2020).</a:t>
            </a:r>
          </a:p>
          <a:p>
            <a:pPr>
              <a:spcBef>
                <a:spcPct val="0"/>
              </a:spcBef>
            </a:pPr>
            <a:r>
              <a:rPr lang="en-US" altLang="en-US" sz="1800">
                <a:cs typeface="Calibri" panose="020F0502020204030204" pitchFamily="34" charset="0"/>
              </a:rPr>
              <a:t>30	Narayanan, B., Weeksa, S. L., Jariwala, B. N., Macco, B., Weber, J. W., Rathi, S. J., Sanden, M. C. M., Sutter, P., Agarwal, S. Ciobanu, C. V., "Carbon monoxide-induced reduction and healing of graphene oxide" Journal of Vacuum Science &amp; Technology </a:t>
            </a:r>
            <a:r>
              <a:rPr lang="en-US" altLang="en-US" sz="1800" b="1">
                <a:cs typeface="Calibri" panose="020F0502020204030204" pitchFamily="34" charset="0"/>
              </a:rPr>
              <a:t>A31</a:t>
            </a:r>
            <a:r>
              <a:rPr lang="en-US" altLang="en-US" sz="1800">
                <a:cs typeface="Calibri" panose="020F0502020204030204" pitchFamily="34" charset="0"/>
              </a:rPr>
              <a:t>, 040601 (2013).</a:t>
            </a:r>
          </a:p>
          <a:p>
            <a:pPr>
              <a:spcBef>
                <a:spcPct val="0"/>
              </a:spcBef>
            </a:pPr>
            <a:r>
              <a:rPr lang="en-US" altLang="en-US" sz="1800">
                <a:cs typeface="Calibri" panose="020F0502020204030204" pitchFamily="34" charset="0"/>
              </a:rPr>
              <a:t>31	Tang, S. Cao, Z., "Adsorption of nitrogen oxides on graphene and graphene oxides: Insights from density functional calculations" THE JOURNAL OF CHEMICAL PHYSICS </a:t>
            </a:r>
            <a:r>
              <a:rPr lang="en-US" altLang="en-US" sz="1800" b="1">
                <a:cs typeface="Calibri" panose="020F0502020204030204" pitchFamily="34" charset="0"/>
              </a:rPr>
              <a:t>134</a:t>
            </a:r>
            <a:r>
              <a:rPr lang="en-US" altLang="en-US" sz="1800">
                <a:cs typeface="Calibri" panose="020F0502020204030204" pitchFamily="34" charset="0"/>
              </a:rPr>
              <a:t>, 044710, (2011).</a:t>
            </a:r>
          </a:p>
          <a:p>
            <a:pPr>
              <a:spcBef>
                <a:spcPct val="0"/>
              </a:spcBef>
            </a:pPr>
            <a:r>
              <a:rPr lang="en-US" altLang="en-US" sz="1800">
                <a:cs typeface="Calibri" panose="020F0502020204030204" pitchFamily="34" charset="0"/>
              </a:rPr>
              <a:t>32	Tang, S. Cao, Z., "Adsorption and Dissociation of Ammonia on Graphene Oxides: A First-Principles Study" J. Phys. Chem. C </a:t>
            </a:r>
            <a:r>
              <a:rPr lang="en-US" altLang="en-US" sz="1800" b="1">
                <a:cs typeface="Calibri" panose="020F0502020204030204" pitchFamily="34" charset="0"/>
              </a:rPr>
              <a:t>116</a:t>
            </a:r>
            <a:r>
              <a:rPr lang="en-US" altLang="en-US" sz="1800">
                <a:cs typeface="Calibri" panose="020F0502020204030204" pitchFamily="34" charset="0"/>
              </a:rPr>
              <a:t>, 8778−8791, (2012).</a:t>
            </a:r>
          </a:p>
          <a:p>
            <a:pPr>
              <a:spcBef>
                <a:spcPct val="0"/>
              </a:spcBef>
            </a:pPr>
            <a:r>
              <a:rPr lang="en-US" altLang="en-US" sz="1800">
                <a:cs typeface="Calibri" panose="020F0502020204030204" pitchFamily="34" charset="0"/>
              </a:rPr>
              <a:t>33	Royer, S., Duprez, D., Can, F., Courtois, X., Batiot-Dupeyrat, C., Laassiri, S. Alamdari, H., "Perovskites as Substitutes of Noble Metals for Heterogeneous Catalysis: Dream or Reality" Chem. Rev. </a:t>
            </a:r>
            <a:r>
              <a:rPr lang="en-US" altLang="en-US" sz="1800" b="1">
                <a:cs typeface="Calibri" panose="020F0502020204030204" pitchFamily="34" charset="0"/>
              </a:rPr>
              <a:t>114</a:t>
            </a:r>
            <a:r>
              <a:rPr lang="en-US" altLang="en-US" sz="1800">
                <a:cs typeface="Calibri" panose="020F0502020204030204" pitchFamily="34" charset="0"/>
              </a:rPr>
              <a:t>, 10292−10368, (2014).</a:t>
            </a:r>
          </a:p>
          <a:p>
            <a:pPr>
              <a:spcBef>
                <a:spcPct val="0"/>
              </a:spcBef>
            </a:pPr>
            <a:r>
              <a:rPr lang="en-US" altLang="en-US" sz="1800">
                <a:cs typeface="Calibri" panose="020F0502020204030204" pitchFamily="34" charset="0"/>
              </a:rPr>
              <a:t>34	Elias, D. C., Nair, R. R., Mohiuddin, T. Morozov, S. V., "Control of graphene's properties by reversible hydrogenation: evidence for graphane" Science </a:t>
            </a:r>
            <a:r>
              <a:rPr lang="en-US" altLang="en-US" sz="1800" b="1">
                <a:cs typeface="Calibri" panose="020F0502020204030204" pitchFamily="34" charset="0"/>
              </a:rPr>
              <a:t>323</a:t>
            </a:r>
            <a:r>
              <a:rPr lang="en-US" altLang="en-US" sz="1800">
                <a:cs typeface="Calibri" panose="020F0502020204030204" pitchFamily="34" charset="0"/>
              </a:rPr>
              <a:t>, 610-613, (2009).</a:t>
            </a:r>
          </a:p>
          <a:p>
            <a:pPr>
              <a:spcBef>
                <a:spcPct val="0"/>
              </a:spcBef>
            </a:pPr>
            <a:r>
              <a:rPr lang="en-US" altLang="en-US" sz="1800">
                <a:cs typeface="Calibri" panose="020F0502020204030204" pitchFamily="34" charset="0"/>
              </a:rPr>
              <a:t>35	Balog, R., Jørgensen, B., Wells, J., Lægsgaard, E., Hofmann, P., Besenbacher, F. Hornekær, L., "Atomic Hydrogen Adsorbate Structures on Graphene" J. AM. CHEM. SOC. </a:t>
            </a:r>
            <a:r>
              <a:rPr lang="en-US" altLang="en-US" sz="1800" b="1">
                <a:cs typeface="Calibri" panose="020F0502020204030204" pitchFamily="34" charset="0"/>
              </a:rPr>
              <a:t>131</a:t>
            </a:r>
            <a:r>
              <a:rPr lang="en-US" altLang="en-US" sz="1800">
                <a:cs typeface="Calibri" panose="020F0502020204030204" pitchFamily="34" charset="0"/>
              </a:rPr>
              <a:t>, 8744–8745, (2009).</a:t>
            </a:r>
          </a:p>
          <a:p>
            <a:pPr>
              <a:spcBef>
                <a:spcPct val="0"/>
              </a:spcBef>
            </a:pPr>
            <a:r>
              <a:rPr lang="en-US" altLang="en-US" sz="1800">
                <a:cs typeface="Calibri" panose="020F0502020204030204" pitchFamily="34" charset="0"/>
              </a:rPr>
              <a:t>36	Sivapragasam, N., Nayakasinghe, M. T. Burghaus, U., "Adsorption Kinetics and Dynamics of CO</a:t>
            </a:r>
            <a:r>
              <a:rPr lang="en-US" altLang="en-US" sz="1800" baseline="-25000">
                <a:cs typeface="Calibri" panose="020F0502020204030204" pitchFamily="34" charset="0"/>
              </a:rPr>
              <a:t>2</a:t>
            </a:r>
            <a:r>
              <a:rPr lang="en-US" altLang="en-US" sz="1800">
                <a:cs typeface="Calibri" panose="020F0502020204030204" pitchFamily="34" charset="0"/>
              </a:rPr>
              <a:t> on Ru(0001) Supported Graphene Oxide" Journal of Physical Chemistry C </a:t>
            </a:r>
            <a:r>
              <a:rPr lang="en-US" altLang="en-US" sz="1800" b="1">
                <a:cs typeface="Calibri" panose="020F0502020204030204" pitchFamily="34" charset="0"/>
              </a:rPr>
              <a:t>120</a:t>
            </a:r>
            <a:r>
              <a:rPr lang="en-US" altLang="en-US" sz="1800">
                <a:cs typeface="Calibri" panose="020F0502020204030204" pitchFamily="34" charset="0"/>
              </a:rPr>
              <a:t>, 28049–28056, (2016).</a:t>
            </a:r>
          </a:p>
          <a:p>
            <a:pPr>
              <a:spcBef>
                <a:spcPct val="0"/>
              </a:spcBef>
            </a:pPr>
            <a:r>
              <a:rPr lang="en-US" altLang="en-US" sz="1800">
                <a:cs typeface="Calibri" panose="020F0502020204030204" pitchFamily="34" charset="0"/>
              </a:rPr>
              <a:t>37	Chakradhar, A., Sivapragasam, N., Nayakasinghe, M. T. Burghaus, U., "Adsorption Kinetics of Benzene on Graphene: an Ultra-high Vacuum Study" Journal of Vacuum Science &amp; Technology A </a:t>
            </a:r>
            <a:r>
              <a:rPr lang="en-US" altLang="en-US" sz="1800" b="1">
                <a:cs typeface="Calibri" panose="020F0502020204030204" pitchFamily="34" charset="0"/>
              </a:rPr>
              <a:t>34</a:t>
            </a:r>
            <a:r>
              <a:rPr lang="en-US" altLang="en-US" sz="1800">
                <a:cs typeface="Calibri" panose="020F0502020204030204" pitchFamily="34" charset="0"/>
              </a:rPr>
              <a:t>, 021402, (2016).</a:t>
            </a:r>
          </a:p>
          <a:p>
            <a:pPr>
              <a:spcBef>
                <a:spcPct val="0"/>
              </a:spcBef>
            </a:pPr>
            <a:r>
              <a:rPr lang="en-US" altLang="en-US" sz="1800">
                <a:cs typeface="Calibri" panose="020F0502020204030204" pitchFamily="34" charset="0"/>
              </a:rPr>
              <a:t>38	Sivapragasam, N., Nayakasinghe, M. T. Burghaus, U., "Adsorption of n-butane on graphene/Ru(0001)—A molecular beam scattering study" J. Vac. Sci. Technol. </a:t>
            </a:r>
            <a:r>
              <a:rPr lang="en-US" altLang="en-US" sz="1800" b="1">
                <a:cs typeface="Calibri" panose="020F0502020204030204" pitchFamily="34" charset="0"/>
              </a:rPr>
              <a:t>34</a:t>
            </a:r>
            <a:r>
              <a:rPr lang="en-US" altLang="en-US" sz="1800">
                <a:cs typeface="Calibri" panose="020F0502020204030204" pitchFamily="34" charset="0"/>
              </a:rPr>
              <a:t>, 041404, (2016).</a:t>
            </a:r>
          </a:p>
          <a:p>
            <a:pPr>
              <a:spcBef>
                <a:spcPct val="0"/>
              </a:spcBef>
            </a:pPr>
            <a:r>
              <a:rPr lang="en-US" altLang="en-US" sz="1800">
                <a:cs typeface="Calibri" panose="020F0502020204030204" pitchFamily="34" charset="0"/>
              </a:rPr>
              <a:t>39	Chakradhar, A. Burghaus, U., "Adsorption of water on graphene/Ru(0001)—an experimental ultra-high vacuum study" Chemical Communications </a:t>
            </a:r>
            <a:r>
              <a:rPr lang="en-US" altLang="en-US" sz="1800" b="1">
                <a:cs typeface="Calibri" panose="020F0502020204030204" pitchFamily="34" charset="0"/>
              </a:rPr>
              <a:t>50</a:t>
            </a:r>
            <a:r>
              <a:rPr lang="en-US" altLang="en-US" sz="1800">
                <a:cs typeface="Calibri" panose="020F0502020204030204" pitchFamily="34" charset="0"/>
              </a:rPr>
              <a:t>, 7698 - 7701, (2014).</a:t>
            </a:r>
          </a:p>
          <a:p>
            <a:pPr>
              <a:spcBef>
                <a:spcPct val="0"/>
              </a:spcBef>
            </a:pPr>
            <a:r>
              <a:rPr lang="en-US" altLang="en-US" sz="1800">
                <a:cs typeface="Calibri" panose="020F0502020204030204" pitchFamily="34" charset="0"/>
              </a:rPr>
              <a:t>40	Burghaus, U., "Adsorption of water on two-dimensional crystals: water/graphene and water/silicatene (short review)" Inorganics </a:t>
            </a:r>
            <a:r>
              <a:rPr lang="en-US" altLang="en-US" sz="1800" b="1">
                <a:cs typeface="Calibri" panose="020F0502020204030204" pitchFamily="34" charset="0"/>
              </a:rPr>
              <a:t>4</a:t>
            </a:r>
            <a:r>
              <a:rPr lang="en-US" altLang="en-US" sz="1800">
                <a:cs typeface="Calibri" panose="020F0502020204030204" pitchFamily="34" charset="0"/>
              </a:rPr>
              <a:t>, 10; </a:t>
            </a:r>
            <a:r>
              <a:rPr lang="en-US" altLang="en-US" sz="1800" u="sng">
                <a:solidFill>
                  <a:srgbClr val="0563C1"/>
                </a:solidFill>
                <a:cs typeface="Calibri" panose="020F0502020204030204" pitchFamily="34" charset="0"/>
                <a:hlinkClick r:id="rId4"/>
              </a:rPr>
              <a:t>http://www.mdpi.com/2304-6740/4/2/10/pdf</a:t>
            </a:r>
            <a:r>
              <a:rPr lang="en-US" altLang="en-US" sz="1800">
                <a:cs typeface="Calibri" panose="020F0502020204030204" pitchFamily="34" charset="0"/>
              </a:rPr>
              <a:t> (2016).</a:t>
            </a:r>
          </a:p>
          <a:p>
            <a:pPr>
              <a:spcBef>
                <a:spcPct val="0"/>
              </a:spcBef>
            </a:pPr>
            <a:r>
              <a:rPr lang="en-US" altLang="en-US" sz="1800">
                <a:cs typeface="Calibri" panose="020F0502020204030204" pitchFamily="34" charset="0"/>
              </a:rPr>
              <a:t>41	Chakradhar, A., Trettel, K. M. Burghaus, U., "Benzene adsorption on Ru(0001) and graphene/Ru(0001) — How to synthesize epitaxial graphene without STM or LEED?" Chemical Physics Letters </a:t>
            </a:r>
            <a:r>
              <a:rPr lang="en-US" altLang="en-US" sz="1800" b="1">
                <a:cs typeface="Calibri" panose="020F0502020204030204" pitchFamily="34" charset="0"/>
              </a:rPr>
              <a:t>590</a:t>
            </a:r>
            <a:r>
              <a:rPr lang="en-US" altLang="en-US" sz="1800">
                <a:cs typeface="Calibri" panose="020F0502020204030204" pitchFamily="34" charset="0"/>
              </a:rPr>
              <a:t>, 146-152, (2013).</a:t>
            </a:r>
          </a:p>
          <a:p>
            <a:pPr>
              <a:spcBef>
                <a:spcPct val="0"/>
              </a:spcBef>
            </a:pPr>
            <a:r>
              <a:rPr lang="en-US" altLang="en-US" sz="1800">
                <a:cs typeface="Calibri" panose="020F0502020204030204" pitchFamily="34" charset="0"/>
              </a:rPr>
              <a:t>42	Sivapragasam, N., Nayakasinghe, M. T., Chakradhar, A. Burghaus, U., "Effects of the support on the desorption kinetics of n-pentane from graphene: an ultra-high vacuum adsorption study" J. Vac. Sci. Technol. A </a:t>
            </a:r>
            <a:r>
              <a:rPr lang="en-US" altLang="en-US" sz="1800" b="1">
                <a:cs typeface="Calibri" panose="020F0502020204030204" pitchFamily="34" charset="0"/>
              </a:rPr>
              <a:t>35</a:t>
            </a:r>
            <a:r>
              <a:rPr lang="en-US" altLang="en-US" sz="1800">
                <a:cs typeface="Calibri" panose="020F0502020204030204" pitchFamily="34" charset="0"/>
              </a:rPr>
              <a:t>, 061404, (2017).</a:t>
            </a:r>
          </a:p>
          <a:p>
            <a:pPr>
              <a:spcBef>
                <a:spcPct val="0"/>
              </a:spcBef>
            </a:pPr>
            <a:r>
              <a:rPr lang="en-US" altLang="en-US" sz="1800">
                <a:cs typeface="Calibri" panose="020F0502020204030204" pitchFamily="34" charset="0"/>
              </a:rPr>
              <a:t>43	Chakradhar, A., Sivapragasam, N., Nayakasinghe, M. T. Burghaus, U., "Support effects in the adsorption of water on CVD graphene: an ultra-high vacuum adsorption study," Chemical Communications </a:t>
            </a:r>
            <a:r>
              <a:rPr lang="en-US" altLang="en-US" sz="1800" b="1">
                <a:cs typeface="Calibri" panose="020F0502020204030204" pitchFamily="34" charset="0"/>
              </a:rPr>
              <a:t>51</a:t>
            </a:r>
            <a:r>
              <a:rPr lang="en-US" altLang="en-US" sz="1800">
                <a:cs typeface="Calibri" panose="020F0502020204030204" pitchFamily="34" charset="0"/>
              </a:rPr>
              <a:t>, 11463 - 11466, (2015).</a:t>
            </a:r>
          </a:p>
          <a:p>
            <a:pPr>
              <a:spcBef>
                <a:spcPct val="0"/>
              </a:spcBef>
            </a:pPr>
            <a:r>
              <a:rPr lang="en-US" altLang="en-US" sz="1800">
                <a:cs typeface="Calibri" panose="020F0502020204030204" pitchFamily="34" charset="0"/>
              </a:rPr>
              <a:t>44	Stach, T., Johnson, M. C., Stevens, S. Burghaus, U., "Adsorption Kinetics of SO</a:t>
            </a:r>
            <a:r>
              <a:rPr lang="en-US" altLang="en-US" sz="1800" baseline="-25000">
                <a:cs typeface="Calibri" panose="020F0502020204030204" pitchFamily="34" charset="0"/>
              </a:rPr>
              <a:t>2 </a:t>
            </a:r>
            <a:r>
              <a:rPr lang="en-US" altLang="en-US" sz="1800">
                <a:cs typeface="Calibri" panose="020F0502020204030204" pitchFamily="34" charset="0"/>
              </a:rPr>
              <a:t>on Graphene: an Ultra-high Vacuum Surface Science Study" submitted (2021).</a:t>
            </a:r>
          </a:p>
          <a:p>
            <a:pPr>
              <a:spcBef>
                <a:spcPct val="0"/>
              </a:spcBef>
              <a:spcAft>
                <a:spcPts val="800"/>
              </a:spcAft>
            </a:pPr>
            <a:r>
              <a:rPr lang="en-US" altLang="en-US" sz="1800">
                <a:cs typeface="Calibri" panose="020F0502020204030204" pitchFamily="34" charset="0"/>
              </a:rPr>
              <a:t>45	Widjaja, H., Oluwoye, I., Altarawneh, M., Hamra, A. A. B., Lim, H. N., Huang, N. M., Yin, C. Y. Jiang, Z. T., "Phenol dissociation on pristine and defective graphene" Surface Science </a:t>
            </a:r>
            <a:r>
              <a:rPr lang="en-US" altLang="en-US" sz="1800" b="1">
                <a:cs typeface="Calibri" panose="020F0502020204030204" pitchFamily="34" charset="0"/>
              </a:rPr>
              <a:t>657</a:t>
            </a:r>
            <a:r>
              <a:rPr lang="en-US" altLang="en-US" sz="1800">
                <a:cs typeface="Calibri" panose="020F0502020204030204" pitchFamily="34" charset="0"/>
              </a:rPr>
              <a:t>, 10-14, (2017).</a:t>
            </a:r>
          </a:p>
          <a:p>
            <a:pPr>
              <a:lnSpc>
                <a:spcPct val="107000"/>
              </a:lnSpc>
              <a:spcBef>
                <a:spcPct val="0"/>
              </a:spcBef>
              <a:spcAft>
                <a:spcPts val="800"/>
              </a:spcAft>
            </a:pPr>
            <a:r>
              <a:rPr lang="en-US" altLang="en-US" sz="1800">
                <a:latin typeface="Times New Roman" panose="02020603050405020304" pitchFamily="18" charset="0"/>
                <a:cs typeface="Calibri" panose="020F0502020204030204" pitchFamily="34" charset="0"/>
              </a:rPr>
              <a:t> </a:t>
            </a:r>
            <a:endParaRPr lang="en-US" altLang="en-US" sz="1800">
              <a:cs typeface="Calibri" panose="020F0502020204030204" pitchFamily="34" charset="0"/>
            </a:endParaRPr>
          </a:p>
          <a:p>
            <a:endParaRPr lang="en-US" altLang="en-US"/>
          </a:p>
        </p:txBody>
      </p:sp>
      <p:sp>
        <p:nvSpPr>
          <p:cNvPr id="9220" name="Slide Number Placeholder 3">
            <a:extLst>
              <a:ext uri="{FF2B5EF4-FFF2-40B4-BE49-F238E27FC236}">
                <a16:creationId xmlns:a16="http://schemas.microsoft.com/office/drawing/2014/main" id="{F7ED28D4-4C9B-EB24-4583-DA40B87911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9D101B4-4F6C-46E5-80D9-71ECA9C3DBBF}"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850BB6A-4569-5244-2F74-2DEFECB916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A6347E6-4D4B-F391-3C31-F048520F8955}"/>
              </a:ext>
            </a:extLst>
          </p:cNvPr>
          <p:cNvSpPr>
            <a:spLocks noGrp="1"/>
          </p:cNvSpPr>
          <p:nvPr>
            <p:ph type="body" idx="1"/>
          </p:nvPr>
        </p:nvSpPr>
        <p:spPr/>
        <p:txBody>
          <a:bodyPr>
            <a:normAutofit fontScale="92500" lnSpcReduction="10000"/>
          </a:bodyPr>
          <a:lstStyle/>
          <a:p>
            <a:pPr>
              <a:spcBef>
                <a:spcPts val="0"/>
              </a:spcBef>
              <a:spcAft>
                <a:spcPts val="0"/>
              </a:spcAft>
              <a:defRPr/>
            </a:pPr>
            <a:r>
              <a:rPr lang="en-US" dirty="0"/>
              <a:t>One of our drafts came back and it turned out that the referee did not know what TDS is. Although all surface chemists know the technique some of our work is in an interdisciplinary area … Therefore, we added the following to the supplemental of this draft.</a:t>
            </a:r>
          </a:p>
          <a:p>
            <a:pPr>
              <a:spcBef>
                <a:spcPts val="0"/>
              </a:spcBef>
              <a:spcAft>
                <a:spcPts val="0"/>
              </a:spcAft>
              <a:defRPr/>
            </a:pPr>
            <a:endParaRPr lang="en-US" dirty="0"/>
          </a:p>
          <a:p>
            <a:pPr>
              <a:spcBef>
                <a:spcPts val="0"/>
              </a:spcBef>
              <a:spcAft>
                <a:spcPts val="0"/>
              </a:spcAft>
              <a:defRPr/>
            </a:pPr>
            <a:r>
              <a:rPr lang="en-US" dirty="0"/>
              <a:t>The UHV TDS (ultra-high vacuum thermal desorption spectroscopy) technique may not be so common in </a:t>
            </a:r>
            <a:r>
              <a:rPr lang="en-US" dirty="0" err="1"/>
              <a:t>nanoscience</a:t>
            </a:r>
            <a:r>
              <a:rPr lang="en-US" dirty="0"/>
              <a:t>. Therefore, a typical measuring procedure is outlined in the following. </a:t>
            </a:r>
          </a:p>
          <a:p>
            <a:pPr>
              <a:spcBef>
                <a:spcPts val="0"/>
              </a:spcBef>
              <a:spcAft>
                <a:spcPts val="0"/>
              </a:spcAft>
              <a:defRPr/>
            </a:pPr>
            <a:r>
              <a:rPr lang="en-US" dirty="0"/>
              <a:t>1) The sample is mounted inside a UHV vacuum chamber. </a:t>
            </a:r>
          </a:p>
          <a:p>
            <a:pPr>
              <a:spcBef>
                <a:spcPts val="0"/>
              </a:spcBef>
              <a:spcAft>
                <a:spcPts val="0"/>
              </a:spcAft>
              <a:defRPr/>
            </a:pPr>
            <a:r>
              <a:rPr lang="en-US" dirty="0"/>
              <a:t>2) A mass spectrometer which simply measures the pressure of a given gaseous molecule in this vacuum chamber is mounted in close proximity to the sample. </a:t>
            </a:r>
          </a:p>
          <a:p>
            <a:pPr>
              <a:spcBef>
                <a:spcPts val="0"/>
              </a:spcBef>
              <a:spcAft>
                <a:spcPts val="0"/>
              </a:spcAft>
              <a:defRPr/>
            </a:pPr>
            <a:r>
              <a:rPr lang="en-US" dirty="0"/>
              <a:t>3) The sample is cooled down and subsequently a valve is opened to dose a gas in the vacuum chamber which adsorbs on the surface at low temperature. </a:t>
            </a:r>
          </a:p>
          <a:p>
            <a:pPr>
              <a:spcBef>
                <a:spcPts val="0"/>
              </a:spcBef>
              <a:spcAft>
                <a:spcPts val="0"/>
              </a:spcAft>
              <a:defRPr/>
            </a:pPr>
            <a:r>
              <a:rPr lang="en-US" dirty="0"/>
              <a:t>4) The surface temperature is increased and the pressure of a given gas detect simultaneously with the mass spectrometer.</a:t>
            </a:r>
          </a:p>
          <a:p>
            <a:pPr>
              <a:spcBef>
                <a:spcPts val="0"/>
              </a:spcBef>
              <a:spcAft>
                <a:spcPts val="0"/>
              </a:spcAft>
              <a:defRPr/>
            </a:pPr>
            <a:r>
              <a:rPr lang="en-US" dirty="0"/>
              <a:t>	Thus, TDS spectra depict simply the pressure of a given gaseous molecule vs. surface temperature. This pressure is related to the desorption rate. Thus, we obtain kinetics information, since the higher the peak temperature the larger the binding energy of the probe molecule on the surface. Integrating the TDS curves quantifies the total amount of adsorbed species.</a:t>
            </a:r>
          </a:p>
          <a:p>
            <a:pPr eaLnBrk="1" fontAlgn="auto" hangingPunct="1">
              <a:spcBef>
                <a:spcPts val="0"/>
              </a:spcBef>
              <a:spcAft>
                <a:spcPts val="0"/>
              </a:spcAft>
              <a:defRPr/>
            </a:pPr>
            <a:r>
              <a:rPr lang="en-US" dirty="0"/>
              <a:t>	For TDS measurements on less conducting samples, electron bombardment heating is applied. The sample potential is ramped by means of a computer controlled high voltage (HV) power supply. Electrons evaporated from a W-filament, heated by means of a second computer controlled power supply, are accelerated against the back of the surface. A homemade data acquisition program controls the heating ramp (T</a:t>
            </a:r>
            <a:r>
              <a:rPr lang="en-US" baseline="-25000" dirty="0"/>
              <a:t>s</a:t>
            </a:r>
            <a:r>
              <a:rPr lang="en-US" dirty="0"/>
              <a:t> vs. time) by means of the software Proportional-Integral-Derivative (PID) controller, taking advantage of the real time clock of the PC. Since a combination of two power supplies is used, the total heating power is controlled via a PID loop rather than the independent settings of the HV and filament current. In doing so, perfectly linear heating ramps (temperature </a:t>
            </a:r>
            <a:r>
              <a:rPr lang="en-US" dirty="0" err="1"/>
              <a:t>vs</a:t>
            </a:r>
            <a:r>
              <a:rPr lang="en-US" dirty="0"/>
              <a:t> time) can be obtained over a wide temperature range.</a:t>
            </a:r>
          </a:p>
          <a:p>
            <a:pPr eaLnBrk="1" fontAlgn="auto" hangingPunct="1">
              <a:spcBef>
                <a:spcPts val="0"/>
              </a:spcBef>
              <a:spcAft>
                <a:spcPts val="0"/>
              </a:spcAft>
              <a:defRPr/>
            </a:pPr>
            <a:endParaRPr lang="en-US" dirty="0"/>
          </a:p>
        </p:txBody>
      </p:sp>
      <p:sp>
        <p:nvSpPr>
          <p:cNvPr id="14340" name="Slide Number Placeholder 3">
            <a:extLst>
              <a:ext uri="{FF2B5EF4-FFF2-40B4-BE49-F238E27FC236}">
                <a16:creationId xmlns:a16="http://schemas.microsoft.com/office/drawing/2014/main" id="{42CE1FE2-80FC-8044-D5CE-F8BF5CE5F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A141D7-5D4B-48EF-8E80-DF6B82946108}" type="slidenum">
              <a:rPr lang="en-US" altLang="en-US" smtClean="0">
                <a:solidFill>
                  <a:srgbClr val="339966"/>
                </a:solidFill>
                <a:latin typeface="Times New Roman" panose="02020603050405020304" pitchFamily="18" charset="0"/>
              </a:rPr>
              <a:pPr>
                <a:spcBef>
                  <a:spcPct val="0"/>
                </a:spcBef>
              </a:pPr>
              <a:t>5</a:t>
            </a:fld>
            <a:endParaRPr lang="en-US" altLang="en-US">
              <a:solidFill>
                <a:srgbClr val="339966"/>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0D3583B-FFB0-6B30-3076-D15FE7DEE9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B97589D9-C977-065D-4DB4-2F4DD179DB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Graphene was made by decomposing benzene on ruthenium, see</a:t>
            </a:r>
          </a:p>
          <a:p>
            <a:endParaRPr lang="en-US" altLang="en-US" b="1" i="1"/>
          </a:p>
          <a:p>
            <a:endParaRPr lang="en-US" altLang="en-US" b="1" i="1"/>
          </a:p>
          <a:p>
            <a:r>
              <a:rPr lang="en-US" altLang="en-US" b="1" i="1"/>
              <a:t>Benzene adsorption on Ru(0001) and graphene/Ru(0001) — How to synthesize epitaxial graphene without STM or LEED?</a:t>
            </a:r>
            <a:r>
              <a:rPr lang="en-US" altLang="en-US" b="1"/>
              <a:t>, </a:t>
            </a:r>
            <a:br>
              <a:rPr lang="en-US" altLang="en-US" b="1"/>
            </a:br>
            <a:r>
              <a:rPr lang="en-US" altLang="en-US"/>
              <a:t>Chemical Physics Letters, 590 (2013) 146 - 152,</a:t>
            </a:r>
            <a:br>
              <a:rPr lang="en-US" altLang="en-US" b="1"/>
            </a:br>
            <a:r>
              <a:rPr lang="en-US" altLang="en-US"/>
              <a:t>by A. Chakradhar, K.M. Trettel,* and U. Burghaus</a:t>
            </a:r>
            <a:br>
              <a:rPr lang="en-US" altLang="en-US"/>
            </a:br>
            <a:r>
              <a:rPr lang="en-US" altLang="en-US"/>
              <a:t>*NSF REU fellow </a:t>
            </a:r>
          </a:p>
          <a:p>
            <a:endParaRPr lang="en-US" altLang="en-US"/>
          </a:p>
          <a:p>
            <a:endParaRPr lang="en-US" altLang="en-US"/>
          </a:p>
        </p:txBody>
      </p:sp>
      <p:sp>
        <p:nvSpPr>
          <p:cNvPr id="16388" name="Slide Number Placeholder 3">
            <a:extLst>
              <a:ext uri="{FF2B5EF4-FFF2-40B4-BE49-F238E27FC236}">
                <a16:creationId xmlns:a16="http://schemas.microsoft.com/office/drawing/2014/main" id="{B73658BE-AF6B-0878-A9C0-1A7A6FB178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04E1FD-EFD1-4BAD-9E5D-3115117CF890}" type="slidenum">
              <a:rPr lang="en-US" altLang="en-US" smtClean="0">
                <a:latin typeface="Times New Roman" panose="02020603050405020304" pitchFamily="18" charset="0"/>
              </a:rPr>
              <a:pPr>
                <a:spcBef>
                  <a:spcPct val="0"/>
                </a:spcBef>
              </a:pPr>
              <a:t>6</a:t>
            </a:fld>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FED6BDC-E2A7-CD38-4395-A5C743F111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1DD2912-7530-F6C4-9027-851AE6E62E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 </a:t>
            </a:r>
            <a:r>
              <a:rPr lang="en-US" altLang="en-US" sz="1800">
                <a:cs typeface="Calibri" panose="020F0502020204030204" pitchFamily="34" charset="0"/>
              </a:rPr>
              <a:t>1	Chakradhar, A., Trettel, K. M. Burghaus, U., "Benzene adsorption on Ru(0001) and graphene/Ru(0001) — How to synthesize epitaxial graphene without STM or LEED?" Chemical Physics Letters </a:t>
            </a:r>
            <a:r>
              <a:rPr lang="en-US" altLang="en-US" sz="1800" b="1">
                <a:cs typeface="Calibri" panose="020F0502020204030204" pitchFamily="34" charset="0"/>
              </a:rPr>
              <a:t>590</a:t>
            </a:r>
            <a:r>
              <a:rPr lang="en-US" altLang="en-US" sz="1800">
                <a:cs typeface="Calibri" panose="020F0502020204030204" pitchFamily="34" charset="0"/>
              </a:rPr>
              <a:t>, 146-152, (2013).</a:t>
            </a:r>
          </a:p>
          <a:p>
            <a:pPr>
              <a:spcBef>
                <a:spcPct val="0"/>
              </a:spcBef>
            </a:pPr>
            <a:r>
              <a:rPr lang="en-US" altLang="en-US" sz="1800">
                <a:cs typeface="Calibri" panose="020F0502020204030204" pitchFamily="34" charset="0"/>
              </a:rPr>
              <a:t>2	Donner, K. Jakob, P., "Structural properties and site specific interactions of Pt with the graphene/Ru„0001… moiré overlayer" THE JOURNAL OF CHEMICAL PHYSICS </a:t>
            </a:r>
            <a:r>
              <a:rPr lang="en-US" altLang="en-US" sz="1800" b="1">
                <a:cs typeface="Calibri" panose="020F0502020204030204" pitchFamily="34" charset="0"/>
              </a:rPr>
              <a:t>131</a:t>
            </a:r>
            <a:r>
              <a:rPr lang="en-US" altLang="en-US" sz="1800">
                <a:cs typeface="Calibri" panose="020F0502020204030204" pitchFamily="34" charset="0"/>
              </a:rPr>
              <a:t>, 164701 (2009).</a:t>
            </a:r>
          </a:p>
          <a:p>
            <a:pPr>
              <a:spcBef>
                <a:spcPct val="0"/>
              </a:spcBef>
              <a:spcAft>
                <a:spcPts val="800"/>
              </a:spcAft>
            </a:pPr>
            <a:r>
              <a:rPr lang="en-US" altLang="en-US" sz="1800">
                <a:cs typeface="Calibri" panose="020F0502020204030204" pitchFamily="34" charset="0"/>
              </a:rPr>
              <a:t>3	Xu, Y., Semidey-Flecha, L., Liu, L., Zhou, Z. Goodman, D. W., "Exploring the structure and chemical activity of 2-D gold islands on graphene moire/Ru(0001)" Faraday Discuss. </a:t>
            </a:r>
            <a:r>
              <a:rPr lang="en-US" altLang="en-US" sz="1800" b="1">
                <a:cs typeface="Calibri" panose="020F0502020204030204" pitchFamily="34" charset="0"/>
              </a:rPr>
              <a:t>152</a:t>
            </a:r>
            <a:r>
              <a:rPr lang="en-US" altLang="en-US" sz="1800">
                <a:cs typeface="Calibri" panose="020F0502020204030204" pitchFamily="34" charset="0"/>
              </a:rPr>
              <a:t>, 267, (2011).</a:t>
            </a:r>
          </a:p>
          <a:p>
            <a:endParaRPr lang="en-US" altLang="en-US"/>
          </a:p>
          <a:p>
            <a:endParaRPr lang="en-US" altLang="en-US"/>
          </a:p>
        </p:txBody>
      </p:sp>
      <p:sp>
        <p:nvSpPr>
          <p:cNvPr id="20484" name="Slide Number Placeholder 3">
            <a:extLst>
              <a:ext uri="{FF2B5EF4-FFF2-40B4-BE49-F238E27FC236}">
                <a16:creationId xmlns:a16="http://schemas.microsoft.com/office/drawing/2014/main" id="{57ECE9C1-401E-9524-0D33-BEA60E18E6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CFFE09-5043-40F7-A2A1-53D348DAA0FF}" type="slidenum">
              <a:rPr lang="en-US" altLang="en-US" smtClean="0">
                <a:latin typeface="Times New Roman" panose="02020603050405020304" pitchFamily="18" charset="0"/>
              </a:rPr>
              <a:pPr>
                <a:spcBef>
                  <a:spcPct val="0"/>
                </a:spcBef>
              </a:pPr>
              <a:t>7</a:t>
            </a:fld>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A953B94-9F61-399F-CE4C-4709B170B8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330BD88E-5C3E-7DDE-86AE-B5C2627908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 </a:t>
            </a:r>
            <a:r>
              <a:rPr lang="en-US" altLang="en-US" sz="1800">
                <a:cs typeface="Calibri" panose="020F0502020204030204" pitchFamily="34" charset="0"/>
              </a:rPr>
              <a:t>1	Chakradhar, A., Trettel, K. M. Burghaus, U., "Benzene adsorption on Ru(0001) and graphene/Ru(0001) — How to synthesize epitaxial graphene without STM or LEED?" Chemical Physics Letters </a:t>
            </a:r>
            <a:r>
              <a:rPr lang="en-US" altLang="en-US" sz="1800" b="1">
                <a:cs typeface="Calibri" panose="020F0502020204030204" pitchFamily="34" charset="0"/>
              </a:rPr>
              <a:t>590</a:t>
            </a:r>
            <a:r>
              <a:rPr lang="en-US" altLang="en-US" sz="1800">
                <a:cs typeface="Calibri" panose="020F0502020204030204" pitchFamily="34" charset="0"/>
              </a:rPr>
              <a:t>, 146-152, (2013).</a:t>
            </a:r>
          </a:p>
          <a:p>
            <a:pPr>
              <a:spcBef>
                <a:spcPct val="0"/>
              </a:spcBef>
            </a:pPr>
            <a:r>
              <a:rPr lang="en-US" altLang="en-US" sz="1800">
                <a:cs typeface="Calibri" panose="020F0502020204030204" pitchFamily="34" charset="0"/>
              </a:rPr>
              <a:t>2	Donner, K. Jakob, P., "Structural properties and site specific interactions of Pt with the graphene/Ru„0001… moiré overlayer" THE JOURNAL OF CHEMICAL PHYSICS </a:t>
            </a:r>
            <a:r>
              <a:rPr lang="en-US" altLang="en-US" sz="1800" b="1">
                <a:cs typeface="Calibri" panose="020F0502020204030204" pitchFamily="34" charset="0"/>
              </a:rPr>
              <a:t>131</a:t>
            </a:r>
            <a:r>
              <a:rPr lang="en-US" altLang="en-US" sz="1800">
                <a:cs typeface="Calibri" panose="020F0502020204030204" pitchFamily="34" charset="0"/>
              </a:rPr>
              <a:t>, 164701 (2009).</a:t>
            </a:r>
          </a:p>
          <a:p>
            <a:pPr>
              <a:spcBef>
                <a:spcPct val="0"/>
              </a:spcBef>
              <a:spcAft>
                <a:spcPts val="800"/>
              </a:spcAft>
            </a:pPr>
            <a:r>
              <a:rPr lang="en-US" altLang="en-US" sz="1800">
                <a:cs typeface="Calibri" panose="020F0502020204030204" pitchFamily="34" charset="0"/>
              </a:rPr>
              <a:t>3	Xu, Y., Semidey-Flecha, L., Liu, L., Zhou, Z. Goodman, D. W., "Exploring the structure and chemical activity of 2-D gold islands on graphene moire/Ru(0001)" Faraday Discuss. </a:t>
            </a:r>
            <a:r>
              <a:rPr lang="en-US" altLang="en-US" sz="1800" b="1">
                <a:cs typeface="Calibri" panose="020F0502020204030204" pitchFamily="34" charset="0"/>
              </a:rPr>
              <a:t>152</a:t>
            </a:r>
            <a:r>
              <a:rPr lang="en-US" altLang="en-US" sz="1800">
                <a:cs typeface="Calibri" panose="020F0502020204030204" pitchFamily="34" charset="0"/>
              </a:rPr>
              <a:t>, 267, (2011).</a:t>
            </a:r>
          </a:p>
          <a:p>
            <a:endParaRPr lang="en-US" altLang="en-US"/>
          </a:p>
          <a:p>
            <a:endParaRPr lang="en-US" altLang="en-US"/>
          </a:p>
        </p:txBody>
      </p:sp>
      <p:sp>
        <p:nvSpPr>
          <p:cNvPr id="22532" name="Slide Number Placeholder 3">
            <a:extLst>
              <a:ext uri="{FF2B5EF4-FFF2-40B4-BE49-F238E27FC236}">
                <a16:creationId xmlns:a16="http://schemas.microsoft.com/office/drawing/2014/main" id="{A063AB46-37FF-69AF-1438-02038E0729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BC98A0-EC51-43CB-8C91-2DE982D73AA7}" type="slidenum">
              <a:rPr lang="en-US" altLang="en-US" smtClean="0">
                <a:latin typeface="Times New Roman" panose="02020603050405020304" pitchFamily="18" charset="0"/>
              </a:rPr>
              <a:pPr>
                <a:spcBef>
                  <a:spcPct val="0"/>
                </a:spcBef>
              </a:pPr>
              <a:t>8</a:t>
            </a:fld>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537CD1C-51E7-3F27-E8CF-516292E963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634F013-84AD-DE20-C447-B633AD7A60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1">
                <a:latin typeface="Times New Roman" panose="02020603050405020304" pitchFamily="18" charset="0"/>
              </a:rPr>
              <a:t>Adsorption and Reaction Kinetics of SO2 on Graphene: an Ultra-high Vacuum Surface Science Study</a:t>
            </a:r>
            <a:br>
              <a:rPr lang="en-US" altLang="en-US">
                <a:latin typeface="Times New Roman" panose="02020603050405020304" pitchFamily="18" charset="0"/>
              </a:rPr>
            </a:br>
            <a:r>
              <a:rPr lang="en-US" altLang="en-US" b="1" i="1">
                <a:solidFill>
                  <a:srgbClr val="FF0000"/>
                </a:solidFill>
                <a:latin typeface="Times New Roman" panose="02020603050405020304" pitchFamily="18" charset="0"/>
              </a:rPr>
              <a:t>J. Vac. Sci. Technol. A,  39 (2021) 042201</a:t>
            </a:r>
            <a:br>
              <a:rPr lang="en-US" altLang="en-US">
                <a:latin typeface="Times New Roman" panose="02020603050405020304" pitchFamily="18" charset="0"/>
              </a:rPr>
            </a:br>
            <a:r>
              <a:rPr lang="en-US" altLang="en-US" b="1" i="1">
                <a:latin typeface="Times New Roman" panose="02020603050405020304" pitchFamily="18" charset="0"/>
              </a:rPr>
              <a:t>by Thomas Stach, Melody C. Johnson, Samuel Stevens, Uwe Burghaus</a:t>
            </a:r>
            <a:br>
              <a:rPr lang="en-US" altLang="en-US">
                <a:latin typeface="Times New Roman" panose="02020603050405020304" pitchFamily="18" charset="0"/>
              </a:rPr>
            </a:br>
            <a:r>
              <a:rPr lang="en-US" altLang="en-US" b="1" i="1">
                <a:latin typeface="Times New Roman" panose="02020603050405020304" pitchFamily="18" charset="0"/>
                <a:hlinkClick r:id="rId3"/>
              </a:rPr>
              <a:t>https://doi.org/10.1116/6.0001055</a:t>
            </a:r>
            <a:br>
              <a:rPr lang="en-US" altLang="en-US">
                <a:latin typeface="Times New Roman" panose="02020603050405020304" pitchFamily="18" charset="0"/>
              </a:rPr>
            </a:br>
            <a:r>
              <a:rPr lang="en-US" altLang="en-US" b="1" i="1">
                <a:latin typeface="Times New Roman" panose="02020603050405020304" pitchFamily="18" charset="0"/>
              </a:rPr>
              <a:t>DOI: 10.1116/6.0001055</a:t>
            </a:r>
            <a:endParaRPr lang="en-US" altLang="en-US">
              <a:latin typeface="Times New Roman" panose="02020603050405020304" pitchFamily="18" charset="0"/>
            </a:endParaRPr>
          </a:p>
          <a:p>
            <a:endParaRPr lang="en-US" altLang="en-US"/>
          </a:p>
        </p:txBody>
      </p:sp>
      <p:sp>
        <p:nvSpPr>
          <p:cNvPr id="30724" name="Slide Number Placeholder 3">
            <a:extLst>
              <a:ext uri="{FF2B5EF4-FFF2-40B4-BE49-F238E27FC236}">
                <a16:creationId xmlns:a16="http://schemas.microsoft.com/office/drawing/2014/main" id="{8951998E-EA23-3ED7-C586-5806081F20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DBDC1EC-63BA-4575-B2BF-DAAA7A80BECF}" type="slidenum">
              <a:rPr lang="en-US" altLang="en-US" smtClean="0"/>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B9925D1-C601-5308-6F72-42D4DB7426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3BEF44C-6256-AAE5-845B-A4CEBF6ACC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Left side</a:t>
            </a:r>
          </a:p>
          <a:p>
            <a:pPr eaLnBrk="1" hangingPunct="1">
              <a:spcBef>
                <a:spcPct val="0"/>
              </a:spcBef>
            </a:pPr>
            <a:r>
              <a:rPr lang="en-US" altLang="en-US"/>
              <a:t>TDS, thermal desorption spectroscopy, curves for different masses.</a:t>
            </a:r>
          </a:p>
          <a:p>
            <a:pPr eaLnBrk="1" hangingPunct="1">
              <a:spcBef>
                <a:spcPct val="0"/>
              </a:spcBef>
            </a:pPr>
            <a:endParaRPr lang="en-US" altLang="en-US"/>
          </a:p>
          <a:p>
            <a:pPr eaLnBrk="1" hangingPunct="1">
              <a:spcBef>
                <a:spcPct val="0"/>
              </a:spcBef>
            </a:pPr>
            <a:r>
              <a:rPr lang="en-US" altLang="en-US"/>
              <a:t>Right side</a:t>
            </a:r>
          </a:p>
          <a:p>
            <a:pPr eaLnBrk="1" hangingPunct="1">
              <a:spcBef>
                <a:spcPct val="0"/>
              </a:spcBef>
            </a:pPr>
            <a:r>
              <a:rPr lang="en-US" altLang="en-US"/>
              <a:t>Comparison of the SO</a:t>
            </a:r>
            <a:r>
              <a:rPr lang="en-US" altLang="en-US" baseline="-25000"/>
              <a:t>2</a:t>
            </a:r>
            <a:r>
              <a:rPr lang="en-US" altLang="en-US"/>
              <a:t> gas phase fragmentation pattern with the integrated TDS peak areas (/intensities).</a:t>
            </a:r>
          </a:p>
          <a:p>
            <a:pPr eaLnBrk="1" hangingPunct="1">
              <a:spcBef>
                <a:spcPct val="0"/>
              </a:spcBef>
            </a:pPr>
            <a:r>
              <a:rPr lang="en-US" altLang="en-US"/>
              <a:t>Depicted is always the ratio of a given mass to the parent mass of SO</a:t>
            </a:r>
            <a:r>
              <a:rPr lang="en-US" altLang="en-US" baseline="-25000"/>
              <a:t>2</a:t>
            </a:r>
            <a:r>
              <a:rPr lang="en-US" altLang="en-US"/>
              <a:t>.</a:t>
            </a:r>
          </a:p>
          <a:p>
            <a:pPr eaLnBrk="1" hangingPunct="1">
              <a:spcBef>
                <a:spcPct val="0"/>
              </a:spcBef>
            </a:pPr>
            <a:r>
              <a:rPr lang="en-US" altLang="en-US"/>
              <a:t>E.g., S-TDS is the ratio of the integrated TDS peak areas of the mass spec. signals for m/e=32 (sulfur) with respect to m/e=64 (parent/molecular SO</a:t>
            </a:r>
            <a:r>
              <a:rPr lang="en-US" altLang="en-US" baseline="-25000"/>
              <a:t>2</a:t>
            </a:r>
            <a:r>
              <a:rPr lang="en-US" altLang="en-US"/>
              <a:t>), or Sgas is the intensity ratio of m/e=32 (sulfur) with respect to m/e=64 (parent/molecular SO</a:t>
            </a:r>
            <a:r>
              <a:rPr lang="en-US" altLang="en-US" baseline="-25000"/>
              <a:t>2</a:t>
            </a:r>
            <a:r>
              <a:rPr lang="en-US" altLang="en-US"/>
              <a:t>) for gas phase SO</a:t>
            </a:r>
            <a:r>
              <a:rPr lang="en-US" altLang="en-US" baseline="-25000"/>
              <a:t>2</a:t>
            </a:r>
            <a:r>
              <a:rPr lang="en-US" altLang="en-US"/>
              <a:t> (detected with the same mass spec.).</a:t>
            </a:r>
          </a:p>
          <a:p>
            <a:pPr eaLnBrk="1" hangingPunct="1">
              <a:spcBef>
                <a:spcPct val="0"/>
              </a:spcBef>
            </a:pPr>
            <a:endParaRPr lang="en-US" altLang="en-US"/>
          </a:p>
          <a:p>
            <a:pPr eaLnBrk="1" hangingPunct="1">
              <a:spcBef>
                <a:spcPct val="0"/>
              </a:spcBef>
            </a:pPr>
            <a:r>
              <a:rPr lang="en-US" altLang="en-US"/>
              <a:t>Main result:</a:t>
            </a:r>
          </a:p>
          <a:p>
            <a:pPr eaLnBrk="1" hangingPunct="1">
              <a:spcBef>
                <a:spcPct val="0"/>
              </a:spcBef>
            </a:pPr>
            <a:r>
              <a:rPr lang="en-US" altLang="en-US"/>
              <a:t>SO and O TDS signals are larger than the corresponding SO</a:t>
            </a:r>
            <a:r>
              <a:rPr lang="en-US" altLang="en-US" baseline="-25000"/>
              <a:t>2</a:t>
            </a:r>
            <a:r>
              <a:rPr lang="en-US" altLang="en-US"/>
              <a:t> gas phase signal which suggests the decomposition of SO</a:t>
            </a:r>
            <a:r>
              <a:rPr lang="en-US" altLang="en-US" baseline="-25000"/>
              <a:t>2</a:t>
            </a:r>
            <a:r>
              <a:rPr lang="en-US" altLang="en-US"/>
              <a:t> since more SO and O are formed than expected for purely molecular SO</a:t>
            </a:r>
            <a:r>
              <a:rPr lang="en-US" altLang="en-US" baseline="-25000"/>
              <a:t>2</a:t>
            </a:r>
            <a:r>
              <a:rPr lang="en-US" altLang="en-US"/>
              <a:t>.</a:t>
            </a:r>
          </a:p>
          <a:p>
            <a:pPr eaLnBrk="1" hangingPunct="1">
              <a:spcBef>
                <a:spcPct val="0"/>
              </a:spcBef>
            </a:pPr>
            <a:endParaRPr lang="en-US" altLang="en-US"/>
          </a:p>
          <a:p>
            <a:pPr eaLnBrk="1" hangingPunct="1">
              <a:spcBef>
                <a:spcPct val="0"/>
              </a:spcBef>
            </a:pPr>
            <a:r>
              <a:rPr lang="en-US" altLang="en-US"/>
              <a:t>More details:</a:t>
            </a:r>
          </a:p>
          <a:p>
            <a:r>
              <a:rPr lang="en-US" altLang="en-US"/>
              <a:t>The parent mass signal for SO</a:t>
            </a:r>
            <a:r>
              <a:rPr lang="en-US" altLang="en-US" baseline="-25000"/>
              <a:t>2</a:t>
            </a:r>
            <a:r>
              <a:rPr lang="en-US" altLang="en-US"/>
              <a:t> at m/e=64 (left side, black curve) must be related to molecular adsorption and desorption of SO</a:t>
            </a:r>
            <a:r>
              <a:rPr lang="en-US" altLang="en-US" baseline="-25000"/>
              <a:t>2</a:t>
            </a:r>
            <a:r>
              <a:rPr lang="en-US" altLang="en-US"/>
              <a:t>. Since this signal is detected, we have evidence for the process </a:t>
            </a:r>
          </a:p>
          <a:p>
            <a:r>
              <a:rPr lang="en-US" altLang="en-US"/>
              <a:t>SO2(ad) </a:t>
            </a:r>
            <a:r>
              <a:rPr lang="en-US" altLang="en-US">
                <a:sym typeface="Wingdings" panose="05000000000000000000" pitchFamily="2" charset="2"/>
              </a:rPr>
              <a:t> SO2(gas).       (1)</a:t>
            </a:r>
            <a:endParaRPr lang="en-US" altLang="en-US"/>
          </a:p>
          <a:p>
            <a:r>
              <a:rPr lang="en-US" altLang="en-US"/>
              <a:t>A comparison of the TDS signals at various other masses with the corresponding SO</a:t>
            </a:r>
            <a:r>
              <a:rPr lang="en-US" altLang="en-US" baseline="-25000"/>
              <a:t>2</a:t>
            </a:r>
            <a:r>
              <a:rPr lang="en-US" altLang="en-US"/>
              <a:t> gas phase fragmentation pattern measured with the same mass spectrometer allows one to detect none-molecular adsorption/reaction pathways. </a:t>
            </a:r>
          </a:p>
          <a:p>
            <a:endParaRPr lang="en-US" altLang="en-US"/>
          </a:p>
          <a:p>
            <a:r>
              <a:rPr lang="en-US" altLang="en-US"/>
              <a:t>SO and O TDS signals are larger than the corresponding SO</a:t>
            </a:r>
            <a:r>
              <a:rPr lang="en-US" altLang="en-US" baseline="-25000"/>
              <a:t>2</a:t>
            </a:r>
            <a:r>
              <a:rPr lang="en-US" altLang="en-US"/>
              <a:t> gas phase signal (i.e., the gas phase fragmentation pattern) which would suggest</a:t>
            </a:r>
          </a:p>
          <a:p>
            <a:r>
              <a:rPr lang="en-US" altLang="en-US"/>
              <a:t>2SO</a:t>
            </a:r>
            <a:r>
              <a:rPr lang="en-US" altLang="en-US" baseline="-25000"/>
              <a:t>2</a:t>
            </a:r>
            <a:r>
              <a:rPr lang="en-US" altLang="en-US"/>
              <a:t>(ad) </a:t>
            </a:r>
            <a:r>
              <a:rPr lang="en-US" altLang="en-US">
                <a:sym typeface="Wingdings" panose="05000000000000000000" pitchFamily="2" charset="2"/>
              </a:rPr>
              <a:t> 2 SO(ad) + O</a:t>
            </a:r>
            <a:r>
              <a:rPr lang="en-US" altLang="en-US" baseline="-25000">
                <a:sym typeface="Wingdings" panose="05000000000000000000" pitchFamily="2" charset="2"/>
              </a:rPr>
              <a:t>2</a:t>
            </a:r>
            <a:r>
              <a:rPr lang="en-US" altLang="en-US">
                <a:sym typeface="Wingdings" panose="05000000000000000000" pitchFamily="2" charset="2"/>
              </a:rPr>
              <a:t>(gas)     (2)</a:t>
            </a:r>
          </a:p>
          <a:p>
            <a:r>
              <a:rPr lang="en-US" altLang="en-US">
                <a:sym typeface="Wingdings" panose="05000000000000000000" pitchFamily="2" charset="2"/>
              </a:rPr>
              <a:t>SO(ad)  SO(g)                              (3)</a:t>
            </a:r>
          </a:p>
          <a:p>
            <a:r>
              <a:rPr lang="en-US" altLang="en-US">
                <a:sym typeface="Wingdings" panose="05000000000000000000" pitchFamily="2" charset="2"/>
              </a:rPr>
              <a:t>Since all fragments desorb at the same and rather low temperature, a molecular adsorption/desorption pathway for SO seems likely.</a:t>
            </a:r>
          </a:p>
          <a:p>
            <a:endParaRPr lang="en-US" altLang="en-US">
              <a:sym typeface="Wingdings" panose="05000000000000000000" pitchFamily="2" charset="2"/>
            </a:endParaRPr>
          </a:p>
          <a:p>
            <a:r>
              <a:rPr lang="en-US" altLang="en-US">
                <a:sym typeface="Wingdings" panose="05000000000000000000" pitchFamily="2" charset="2"/>
              </a:rPr>
              <a:t>Furthermore, the S TDS signal agrees with SO</a:t>
            </a:r>
            <a:r>
              <a:rPr lang="en-US" altLang="en-US" baseline="-25000">
                <a:sym typeface="Wingdings" panose="05000000000000000000" pitchFamily="2" charset="2"/>
              </a:rPr>
              <a:t>2</a:t>
            </a:r>
            <a:r>
              <a:rPr lang="en-US" altLang="en-US">
                <a:sym typeface="Wingdings" panose="05000000000000000000" pitchFamily="2" charset="2"/>
              </a:rPr>
              <a:t> gas phase fragmentation pattern of sulfur, i.e., sulfur does not desorb up to 600 K.</a:t>
            </a:r>
          </a:p>
          <a:p>
            <a:r>
              <a:rPr lang="en-US" altLang="en-US">
                <a:sym typeface="Wingdings" panose="05000000000000000000" pitchFamily="2" charset="2"/>
              </a:rPr>
              <a:t>That TDS result is consistent with sulfur seen on the surface with AES (next slide) after the TDS experiments.</a:t>
            </a:r>
            <a:endParaRPr lang="en-US" altLang="en-US"/>
          </a:p>
          <a:p>
            <a:r>
              <a:rPr lang="en-US" altLang="en-US"/>
              <a:t>Therefore, another adsorption/reaction pathway must exist that generates sulfur such as</a:t>
            </a:r>
          </a:p>
          <a:p>
            <a:r>
              <a:rPr lang="en-US" altLang="en-US"/>
              <a:t>SO</a:t>
            </a:r>
            <a:r>
              <a:rPr lang="en-US" altLang="en-US" baseline="-25000"/>
              <a:t>2</a:t>
            </a:r>
            <a:r>
              <a:rPr lang="en-US" altLang="en-US"/>
              <a:t>(ad) </a:t>
            </a:r>
            <a:r>
              <a:rPr lang="en-US" altLang="en-US">
                <a:sym typeface="Wingdings" panose="05000000000000000000" pitchFamily="2" charset="2"/>
              </a:rPr>
              <a:t> S(ad) + O</a:t>
            </a:r>
            <a:r>
              <a:rPr lang="en-US" altLang="en-US" baseline="-25000">
                <a:sym typeface="Wingdings" panose="05000000000000000000" pitchFamily="2" charset="2"/>
              </a:rPr>
              <a:t>2</a:t>
            </a:r>
            <a:r>
              <a:rPr lang="en-US" altLang="en-US">
                <a:sym typeface="Wingdings" panose="05000000000000000000" pitchFamily="2" charset="2"/>
              </a:rPr>
              <a:t>(des)                 (4)</a:t>
            </a:r>
          </a:p>
          <a:p>
            <a:r>
              <a:rPr lang="en-US" altLang="en-US">
                <a:sym typeface="Wingdings" panose="05000000000000000000" pitchFamily="2" charset="2"/>
              </a:rPr>
              <a:t>or</a:t>
            </a:r>
          </a:p>
          <a:p>
            <a:r>
              <a:rPr lang="en-US" altLang="en-US">
                <a:sym typeface="Wingdings" panose="05000000000000000000" pitchFamily="2" charset="2"/>
              </a:rPr>
              <a:t>2SO(ad)  2 S(ad) + O</a:t>
            </a:r>
            <a:r>
              <a:rPr lang="en-US" altLang="en-US" baseline="-25000">
                <a:sym typeface="Wingdings" panose="05000000000000000000" pitchFamily="2" charset="2"/>
              </a:rPr>
              <a:t>2</a:t>
            </a:r>
            <a:r>
              <a:rPr lang="en-US" altLang="en-US">
                <a:sym typeface="Wingdings" panose="05000000000000000000" pitchFamily="2" charset="2"/>
              </a:rPr>
              <a:t>(des)              (5)</a:t>
            </a:r>
          </a:p>
          <a:p>
            <a:r>
              <a:rPr lang="en-US" altLang="en-US">
                <a:sym typeface="Wingdings" panose="05000000000000000000" pitchFamily="2" charset="2"/>
              </a:rPr>
              <a:t>AES did not detect adsorbed oxygen after the TDS runs, i.e., O</a:t>
            </a:r>
            <a:r>
              <a:rPr lang="en-US" altLang="en-US" baseline="-25000">
                <a:sym typeface="Wingdings" panose="05000000000000000000" pitchFamily="2" charset="2"/>
              </a:rPr>
              <a:t>2</a:t>
            </a:r>
            <a:r>
              <a:rPr lang="en-US" altLang="en-US">
                <a:sym typeface="Wingdings" panose="05000000000000000000" pitchFamily="2" charset="2"/>
              </a:rPr>
              <a:t> indeed preferentially desorbs rather than forming graphene oxide. The p/n AES ratio of graphene slightly decreased after the TDS experiments, which indicates an increase of carbon on the surface. Thus, graphene seems not to decompose while interacting with SO</a:t>
            </a:r>
            <a:r>
              <a:rPr lang="en-US" altLang="en-US" baseline="-25000">
                <a:sym typeface="Wingdings" panose="05000000000000000000" pitchFamily="2" charset="2"/>
              </a:rPr>
              <a:t>2</a:t>
            </a:r>
            <a:r>
              <a:rPr lang="en-US" altLang="en-US">
                <a:sym typeface="Wingdings" panose="05000000000000000000" pitchFamily="2" charset="2"/>
              </a:rPr>
              <a:t>. The increase in carbon likely is caused by our AES system, the micro CMA based AES is rather short. Therefore, carbon desorbs from the filament of the AES electron gun which is in line of sight to the sample. Thus, while collecting AES data some amorphous carbon is deposited on the surface.</a:t>
            </a:r>
            <a:endParaRPr lang="en-US" altLang="en-US"/>
          </a:p>
          <a:p>
            <a:pPr eaLnBrk="1" hangingPunct="1">
              <a:spcBef>
                <a:spcPct val="0"/>
              </a:spcBef>
            </a:pPr>
            <a:endParaRPr lang="en-US" altLang="en-US"/>
          </a:p>
          <a:p>
            <a:endParaRPr lang="en-US" altLang="en-US"/>
          </a:p>
        </p:txBody>
      </p:sp>
      <p:sp>
        <p:nvSpPr>
          <p:cNvPr id="33796" name="Slide Number Placeholder 3">
            <a:extLst>
              <a:ext uri="{FF2B5EF4-FFF2-40B4-BE49-F238E27FC236}">
                <a16:creationId xmlns:a16="http://schemas.microsoft.com/office/drawing/2014/main" id="{87AE456B-629B-069B-4879-185821D290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6F8041A-7406-4DBB-AB39-9428FE0857E0}"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645CB3-CC0B-4700-C8B8-4ECD92A16B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E16251-5567-1A74-9AF1-A663C1A6E9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67E6FE-4EBA-243C-E582-C7376CB044F3}"/>
              </a:ext>
            </a:extLst>
          </p:cNvPr>
          <p:cNvSpPr>
            <a:spLocks noGrp="1" noChangeArrowheads="1"/>
          </p:cNvSpPr>
          <p:nvPr>
            <p:ph type="sldNum" sz="quarter" idx="12"/>
          </p:nvPr>
        </p:nvSpPr>
        <p:spPr>
          <a:ln/>
        </p:spPr>
        <p:txBody>
          <a:bodyPr/>
          <a:lstStyle>
            <a:lvl1pPr>
              <a:defRPr/>
            </a:lvl1pPr>
          </a:lstStyle>
          <a:p>
            <a:pPr>
              <a:defRPr/>
            </a:pPr>
            <a:fld id="{383AE4F6-EBDC-471F-B601-34E80F8FBBA2}" type="slidenum">
              <a:rPr lang="en-US" altLang="en-US"/>
              <a:pPr>
                <a:defRPr/>
              </a:pPr>
              <a:t>‹#›</a:t>
            </a:fld>
            <a:endParaRPr lang="en-US" altLang="en-US"/>
          </a:p>
        </p:txBody>
      </p:sp>
    </p:spTree>
    <p:extLst>
      <p:ext uri="{BB962C8B-B14F-4D97-AF65-F5344CB8AC3E}">
        <p14:creationId xmlns:p14="http://schemas.microsoft.com/office/powerpoint/2010/main" val="169357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AC5354-8490-F632-18F7-F18E0B0F92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1F5280-D8A9-7CB2-ABD8-4261EB61A4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3705AD-BF26-BB7E-D0BD-B8AE0D2F895F}"/>
              </a:ext>
            </a:extLst>
          </p:cNvPr>
          <p:cNvSpPr>
            <a:spLocks noGrp="1" noChangeArrowheads="1"/>
          </p:cNvSpPr>
          <p:nvPr>
            <p:ph type="sldNum" sz="quarter" idx="12"/>
          </p:nvPr>
        </p:nvSpPr>
        <p:spPr>
          <a:ln/>
        </p:spPr>
        <p:txBody>
          <a:bodyPr/>
          <a:lstStyle>
            <a:lvl1pPr>
              <a:defRPr/>
            </a:lvl1pPr>
          </a:lstStyle>
          <a:p>
            <a:pPr>
              <a:defRPr/>
            </a:pPr>
            <a:fld id="{368ABFF6-EC9B-4540-89F7-340FC13E2631}" type="slidenum">
              <a:rPr lang="en-US" altLang="en-US"/>
              <a:pPr>
                <a:defRPr/>
              </a:pPr>
              <a:t>‹#›</a:t>
            </a:fld>
            <a:endParaRPr lang="en-US" altLang="en-US"/>
          </a:p>
        </p:txBody>
      </p:sp>
    </p:spTree>
    <p:extLst>
      <p:ext uri="{BB962C8B-B14F-4D97-AF65-F5344CB8AC3E}">
        <p14:creationId xmlns:p14="http://schemas.microsoft.com/office/powerpoint/2010/main" val="2237022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E0F8BC-377D-89A4-2EFB-B251CC31A7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109E79-0E25-37CF-98B1-02F5A63C71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6D4A21-38FA-AB10-96C4-C07A37EC13E8}"/>
              </a:ext>
            </a:extLst>
          </p:cNvPr>
          <p:cNvSpPr>
            <a:spLocks noGrp="1" noChangeArrowheads="1"/>
          </p:cNvSpPr>
          <p:nvPr>
            <p:ph type="sldNum" sz="quarter" idx="12"/>
          </p:nvPr>
        </p:nvSpPr>
        <p:spPr>
          <a:ln/>
        </p:spPr>
        <p:txBody>
          <a:bodyPr/>
          <a:lstStyle>
            <a:lvl1pPr>
              <a:defRPr/>
            </a:lvl1pPr>
          </a:lstStyle>
          <a:p>
            <a:pPr>
              <a:defRPr/>
            </a:pPr>
            <a:fld id="{5EAE83E7-11BD-4576-AB14-84E8DE939EC6}" type="slidenum">
              <a:rPr lang="en-US" altLang="en-US"/>
              <a:pPr>
                <a:defRPr/>
              </a:pPr>
              <a:t>‹#›</a:t>
            </a:fld>
            <a:endParaRPr lang="en-US" altLang="en-US"/>
          </a:p>
        </p:txBody>
      </p:sp>
    </p:spTree>
    <p:extLst>
      <p:ext uri="{BB962C8B-B14F-4D97-AF65-F5344CB8AC3E}">
        <p14:creationId xmlns:p14="http://schemas.microsoft.com/office/powerpoint/2010/main" val="425476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AFC2E7-037D-72C8-6B00-3BCFCCE147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6DF63C-B585-FC31-99FC-9DFFF258F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6DC04E-22A6-F13F-2BBA-CBC0A9CB58D1}"/>
              </a:ext>
            </a:extLst>
          </p:cNvPr>
          <p:cNvSpPr>
            <a:spLocks noGrp="1" noChangeArrowheads="1"/>
          </p:cNvSpPr>
          <p:nvPr>
            <p:ph type="sldNum" sz="quarter" idx="12"/>
          </p:nvPr>
        </p:nvSpPr>
        <p:spPr>
          <a:ln/>
        </p:spPr>
        <p:txBody>
          <a:bodyPr/>
          <a:lstStyle>
            <a:lvl1pPr>
              <a:defRPr/>
            </a:lvl1pPr>
          </a:lstStyle>
          <a:p>
            <a:pPr>
              <a:defRPr/>
            </a:pPr>
            <a:fld id="{96C56B7F-EA06-48A3-BFDB-B4129EA12C67}" type="slidenum">
              <a:rPr lang="en-US" altLang="en-US"/>
              <a:pPr>
                <a:defRPr/>
              </a:pPr>
              <a:t>‹#›</a:t>
            </a:fld>
            <a:endParaRPr lang="en-US" altLang="en-US"/>
          </a:p>
        </p:txBody>
      </p:sp>
    </p:spTree>
    <p:extLst>
      <p:ext uri="{BB962C8B-B14F-4D97-AF65-F5344CB8AC3E}">
        <p14:creationId xmlns:p14="http://schemas.microsoft.com/office/powerpoint/2010/main" val="261816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D0484A-06D4-2951-0FED-C318AD8245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285BCF-7136-647D-CE2E-FDD7BCBC0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C4098E-9DF7-A5B7-23D2-4FD17B39185D}"/>
              </a:ext>
            </a:extLst>
          </p:cNvPr>
          <p:cNvSpPr>
            <a:spLocks noGrp="1" noChangeArrowheads="1"/>
          </p:cNvSpPr>
          <p:nvPr>
            <p:ph type="sldNum" sz="quarter" idx="12"/>
          </p:nvPr>
        </p:nvSpPr>
        <p:spPr>
          <a:ln/>
        </p:spPr>
        <p:txBody>
          <a:bodyPr/>
          <a:lstStyle>
            <a:lvl1pPr>
              <a:defRPr/>
            </a:lvl1pPr>
          </a:lstStyle>
          <a:p>
            <a:pPr>
              <a:defRPr/>
            </a:pPr>
            <a:fld id="{368A512A-77C0-4762-8792-1BFFFF25FB1A}" type="slidenum">
              <a:rPr lang="en-US" altLang="en-US"/>
              <a:pPr>
                <a:defRPr/>
              </a:pPr>
              <a:t>‹#›</a:t>
            </a:fld>
            <a:endParaRPr lang="en-US" altLang="en-US"/>
          </a:p>
        </p:txBody>
      </p:sp>
    </p:spTree>
    <p:extLst>
      <p:ext uri="{BB962C8B-B14F-4D97-AF65-F5344CB8AC3E}">
        <p14:creationId xmlns:p14="http://schemas.microsoft.com/office/powerpoint/2010/main" val="1820369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796E3F-89D7-C634-FC8F-0DAC54A472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C87680-130C-6431-0BEE-0CF85CE2BD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A638E8-7B3E-20A1-5F13-887F96B0B426}"/>
              </a:ext>
            </a:extLst>
          </p:cNvPr>
          <p:cNvSpPr>
            <a:spLocks noGrp="1" noChangeArrowheads="1"/>
          </p:cNvSpPr>
          <p:nvPr>
            <p:ph type="sldNum" sz="quarter" idx="12"/>
          </p:nvPr>
        </p:nvSpPr>
        <p:spPr>
          <a:ln/>
        </p:spPr>
        <p:txBody>
          <a:bodyPr/>
          <a:lstStyle>
            <a:lvl1pPr>
              <a:defRPr/>
            </a:lvl1pPr>
          </a:lstStyle>
          <a:p>
            <a:pPr>
              <a:defRPr/>
            </a:pPr>
            <a:fld id="{6C22ADA1-F618-44B8-B976-AD5E6BCC884E}" type="slidenum">
              <a:rPr lang="en-US" altLang="en-US"/>
              <a:pPr>
                <a:defRPr/>
              </a:pPr>
              <a:t>‹#›</a:t>
            </a:fld>
            <a:endParaRPr lang="en-US" altLang="en-US"/>
          </a:p>
        </p:txBody>
      </p:sp>
    </p:spTree>
    <p:extLst>
      <p:ext uri="{BB962C8B-B14F-4D97-AF65-F5344CB8AC3E}">
        <p14:creationId xmlns:p14="http://schemas.microsoft.com/office/powerpoint/2010/main" val="91484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7B96E2-B430-568B-EF46-87E2168EED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40EAE34-E07A-9A13-EC80-692F0DF962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32720C7-84C0-B576-F3BB-1AA1625D264D}"/>
              </a:ext>
            </a:extLst>
          </p:cNvPr>
          <p:cNvSpPr>
            <a:spLocks noGrp="1" noChangeArrowheads="1"/>
          </p:cNvSpPr>
          <p:nvPr>
            <p:ph type="sldNum" sz="quarter" idx="12"/>
          </p:nvPr>
        </p:nvSpPr>
        <p:spPr>
          <a:ln/>
        </p:spPr>
        <p:txBody>
          <a:bodyPr/>
          <a:lstStyle>
            <a:lvl1pPr>
              <a:defRPr/>
            </a:lvl1pPr>
          </a:lstStyle>
          <a:p>
            <a:pPr>
              <a:defRPr/>
            </a:pPr>
            <a:fld id="{6BC52519-3F17-4F48-9372-44F1457809E4}" type="slidenum">
              <a:rPr lang="en-US" altLang="en-US"/>
              <a:pPr>
                <a:defRPr/>
              </a:pPr>
              <a:t>‹#›</a:t>
            </a:fld>
            <a:endParaRPr lang="en-US" altLang="en-US"/>
          </a:p>
        </p:txBody>
      </p:sp>
    </p:spTree>
    <p:extLst>
      <p:ext uri="{BB962C8B-B14F-4D97-AF65-F5344CB8AC3E}">
        <p14:creationId xmlns:p14="http://schemas.microsoft.com/office/powerpoint/2010/main" val="163315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E2EA33-6CE5-DAFA-2A9F-D5584CFB40A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385ACE9-EB68-6BF2-F757-C47A3FBDBE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535A361-BB1A-2B6A-8589-508CAD4531F0}"/>
              </a:ext>
            </a:extLst>
          </p:cNvPr>
          <p:cNvSpPr>
            <a:spLocks noGrp="1" noChangeArrowheads="1"/>
          </p:cNvSpPr>
          <p:nvPr>
            <p:ph type="sldNum" sz="quarter" idx="12"/>
          </p:nvPr>
        </p:nvSpPr>
        <p:spPr>
          <a:ln/>
        </p:spPr>
        <p:txBody>
          <a:bodyPr/>
          <a:lstStyle>
            <a:lvl1pPr>
              <a:defRPr/>
            </a:lvl1pPr>
          </a:lstStyle>
          <a:p>
            <a:pPr>
              <a:defRPr/>
            </a:pPr>
            <a:fld id="{687DF0EA-DA03-4803-9B28-77F8E6439665}" type="slidenum">
              <a:rPr lang="en-US" altLang="en-US"/>
              <a:pPr>
                <a:defRPr/>
              </a:pPr>
              <a:t>‹#›</a:t>
            </a:fld>
            <a:endParaRPr lang="en-US" altLang="en-US"/>
          </a:p>
        </p:txBody>
      </p:sp>
    </p:spTree>
    <p:extLst>
      <p:ext uri="{BB962C8B-B14F-4D97-AF65-F5344CB8AC3E}">
        <p14:creationId xmlns:p14="http://schemas.microsoft.com/office/powerpoint/2010/main" val="110202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BD1F6C-4785-5A06-C693-0C71757E2F7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4DE6F7B-66E2-C38A-E0BA-24344FE555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63A8F65-47A1-6024-85A4-32E47137F0D6}"/>
              </a:ext>
            </a:extLst>
          </p:cNvPr>
          <p:cNvSpPr>
            <a:spLocks noGrp="1" noChangeArrowheads="1"/>
          </p:cNvSpPr>
          <p:nvPr>
            <p:ph type="sldNum" sz="quarter" idx="12"/>
          </p:nvPr>
        </p:nvSpPr>
        <p:spPr>
          <a:ln/>
        </p:spPr>
        <p:txBody>
          <a:bodyPr/>
          <a:lstStyle>
            <a:lvl1pPr>
              <a:defRPr/>
            </a:lvl1pPr>
          </a:lstStyle>
          <a:p>
            <a:pPr>
              <a:defRPr/>
            </a:pPr>
            <a:fld id="{F4220A19-3F75-4384-9F04-63FE46C7EFC7}" type="slidenum">
              <a:rPr lang="en-US" altLang="en-US"/>
              <a:pPr>
                <a:defRPr/>
              </a:pPr>
              <a:t>‹#›</a:t>
            </a:fld>
            <a:endParaRPr lang="en-US" altLang="en-US"/>
          </a:p>
        </p:txBody>
      </p:sp>
    </p:spTree>
    <p:extLst>
      <p:ext uri="{BB962C8B-B14F-4D97-AF65-F5344CB8AC3E}">
        <p14:creationId xmlns:p14="http://schemas.microsoft.com/office/powerpoint/2010/main" val="3551549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7F45ED-DE72-56B5-62DF-2B067947C6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374E2E-FC4D-9DFD-99DA-924B16B069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DAC4B4-3000-AFAA-CDDD-D968B9B9C5C3}"/>
              </a:ext>
            </a:extLst>
          </p:cNvPr>
          <p:cNvSpPr>
            <a:spLocks noGrp="1" noChangeArrowheads="1"/>
          </p:cNvSpPr>
          <p:nvPr>
            <p:ph type="sldNum" sz="quarter" idx="12"/>
          </p:nvPr>
        </p:nvSpPr>
        <p:spPr>
          <a:ln/>
        </p:spPr>
        <p:txBody>
          <a:bodyPr/>
          <a:lstStyle>
            <a:lvl1pPr>
              <a:defRPr/>
            </a:lvl1pPr>
          </a:lstStyle>
          <a:p>
            <a:pPr>
              <a:defRPr/>
            </a:pPr>
            <a:fld id="{EB878B28-F6EC-4FDF-8DDA-934ABD43557B}" type="slidenum">
              <a:rPr lang="en-US" altLang="en-US"/>
              <a:pPr>
                <a:defRPr/>
              </a:pPr>
              <a:t>‹#›</a:t>
            </a:fld>
            <a:endParaRPr lang="en-US" altLang="en-US"/>
          </a:p>
        </p:txBody>
      </p:sp>
    </p:spTree>
    <p:extLst>
      <p:ext uri="{BB962C8B-B14F-4D97-AF65-F5344CB8AC3E}">
        <p14:creationId xmlns:p14="http://schemas.microsoft.com/office/powerpoint/2010/main" val="74404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29ED31-371A-4E8C-8FA9-D21DF2B955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FDAA67-8A7E-AFE4-1B28-C5379B115B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31991C-A391-76FE-F42A-4F32A618BCC2}"/>
              </a:ext>
            </a:extLst>
          </p:cNvPr>
          <p:cNvSpPr>
            <a:spLocks noGrp="1" noChangeArrowheads="1"/>
          </p:cNvSpPr>
          <p:nvPr>
            <p:ph type="sldNum" sz="quarter" idx="12"/>
          </p:nvPr>
        </p:nvSpPr>
        <p:spPr>
          <a:ln/>
        </p:spPr>
        <p:txBody>
          <a:bodyPr/>
          <a:lstStyle>
            <a:lvl1pPr>
              <a:defRPr/>
            </a:lvl1pPr>
          </a:lstStyle>
          <a:p>
            <a:pPr>
              <a:defRPr/>
            </a:pPr>
            <a:fld id="{646A67B7-F0F2-45AD-9DB5-0D8C9896D817}" type="slidenum">
              <a:rPr lang="en-US" altLang="en-US"/>
              <a:pPr>
                <a:defRPr/>
              </a:pPr>
              <a:t>‹#›</a:t>
            </a:fld>
            <a:endParaRPr lang="en-US" altLang="en-US"/>
          </a:p>
        </p:txBody>
      </p:sp>
    </p:spTree>
    <p:extLst>
      <p:ext uri="{BB962C8B-B14F-4D97-AF65-F5344CB8AC3E}">
        <p14:creationId xmlns:p14="http://schemas.microsoft.com/office/powerpoint/2010/main" val="52418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CBB8B8-FF90-5565-5039-CBC999659DE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0293513-B978-D5A0-212E-F16F5998A55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78F3FF-B411-8FD6-BE5A-48616F0245C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90D05ED4-9D6D-E92B-E606-55FA30FECB5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F4426029-82BE-4FF6-360A-F6CA3577A42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649D6EEF-7769-4E31-8237-1885603C87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14.wmf"/><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oleObject" Target="../embeddings/oleObject2.bin"/><Relationship Id="rId11" Type="http://schemas.openxmlformats.org/officeDocument/2006/relationships/image" Target="../media/image8.png"/><Relationship Id="rId5" Type="http://schemas.openxmlformats.org/officeDocument/2006/relationships/notesSlide" Target="../notesSlides/notesSlide9.xml"/><Relationship Id="rId10" Type="http://schemas.openxmlformats.org/officeDocument/2006/relationships/image" Target="../media/image15.wmf"/><Relationship Id="rId4" Type="http://schemas.openxmlformats.org/officeDocument/2006/relationships/slideLayout" Target="../slideLayouts/slideLayout1.xml"/><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16.wmf"/><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oleObject" Target="../embeddings/oleObject4.bin"/><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0.wmf"/><Relationship Id="rId1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7.wmf"/><Relationship Id="rId12" Type="http://schemas.openxmlformats.org/officeDocument/2006/relationships/oleObject" Target="../embeddings/oleObject8.bin"/><Relationship Id="rId17" Type="http://schemas.openxmlformats.org/officeDocument/2006/relationships/image" Target="../media/image22.wmf"/><Relationship Id="rId2" Type="http://schemas.microsoft.com/office/2007/relationships/media" Target="../media/media12.m4a"/><Relationship Id="rId16" Type="http://schemas.openxmlformats.org/officeDocument/2006/relationships/oleObject" Target="../embeddings/oleObject10.bin"/><Relationship Id="rId1" Type="http://schemas.openxmlformats.org/officeDocument/2006/relationships/tags" Target="../tags/tag7.xml"/><Relationship Id="rId6" Type="http://schemas.openxmlformats.org/officeDocument/2006/relationships/oleObject" Target="../embeddings/oleObject5.bin"/><Relationship Id="rId11" Type="http://schemas.openxmlformats.org/officeDocument/2006/relationships/image" Target="../media/image19.wmf"/><Relationship Id="rId5" Type="http://schemas.openxmlformats.org/officeDocument/2006/relationships/notesSlide" Target="../notesSlides/notesSlide11.xml"/><Relationship Id="rId15" Type="http://schemas.openxmlformats.org/officeDocument/2006/relationships/image" Target="../media/image21.wmf"/><Relationship Id="rId10" Type="http://schemas.openxmlformats.org/officeDocument/2006/relationships/oleObject" Target="../embeddings/oleObject7.bin"/><Relationship Id="rId19" Type="http://schemas.openxmlformats.org/officeDocument/2006/relationships/image" Target="../media/image8.png"/><Relationship Id="rId4" Type="http://schemas.openxmlformats.org/officeDocument/2006/relationships/slideLayout" Target="../slideLayouts/slideLayout1.xml"/><Relationship Id="rId9" Type="http://schemas.openxmlformats.org/officeDocument/2006/relationships/image" Target="../media/image18.wmf"/><Relationship Id="rId1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audio" Target="../media/media13.m4a"/><Relationship Id="rId7" Type="http://schemas.openxmlformats.org/officeDocument/2006/relationships/image" Target="../media/image21.wmf"/><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oleObject" Target="../embeddings/oleObject11.bin"/><Relationship Id="rId11" Type="http://schemas.openxmlformats.org/officeDocument/2006/relationships/image" Target="../media/image8.png"/><Relationship Id="rId5" Type="http://schemas.openxmlformats.org/officeDocument/2006/relationships/notesSlide" Target="../notesSlides/notesSlide12.xml"/><Relationship Id="rId10"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5.m4a"/><Relationship Id="rId7" Type="http://schemas.openxmlformats.org/officeDocument/2006/relationships/image" Target="../media/image24.wmf"/><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oleObject" Target="../embeddings/oleObject13.bin"/><Relationship Id="rId5" Type="http://schemas.openxmlformats.org/officeDocument/2006/relationships/notesSlide" Target="../notesSlides/notesSlide14.xml"/><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audio" Target="../media/media16.m4a"/><Relationship Id="rId7" Type="http://schemas.openxmlformats.org/officeDocument/2006/relationships/image" Target="../media/image25.wmf"/><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oleObject" Target="../embeddings/oleObject14.bin"/><Relationship Id="rId5" Type="http://schemas.openxmlformats.org/officeDocument/2006/relationships/notesSlide" Target="../notesSlides/notesSlide15.xml"/><Relationship Id="rId10" Type="http://schemas.openxmlformats.org/officeDocument/2006/relationships/image" Target="../media/image8.png"/><Relationship Id="rId4" Type="http://schemas.openxmlformats.org/officeDocument/2006/relationships/slideLayout" Target="../slideLayouts/slideLayout1.xml"/><Relationship Id="rId9" Type="http://schemas.openxmlformats.org/officeDocument/2006/relationships/image" Target="../media/image26.w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media18.m4a"/><Relationship Id="rId7" Type="http://schemas.openxmlformats.org/officeDocument/2006/relationships/image" Target="../media/image10.pn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1.png"/><Relationship Id="rId11" Type="http://schemas.openxmlformats.org/officeDocument/2006/relationships/image" Target="../media/image8.png"/><Relationship Id="rId5" Type="http://schemas.openxmlformats.org/officeDocument/2006/relationships/notesSlide" Target="../notesSlides/notesSlide17.xml"/><Relationship Id="rId10" Type="http://schemas.openxmlformats.org/officeDocument/2006/relationships/image" Target="../media/image30.png"/><Relationship Id="rId4" Type="http://schemas.openxmlformats.org/officeDocument/2006/relationships/slideLayout" Target="../slideLayouts/slideLayout1.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9.m4a"/><Relationship Id="rId7" Type="http://schemas.openxmlformats.org/officeDocument/2006/relationships/image" Target="../media/image10.png"/><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33.wmf"/><Relationship Id="rId3" Type="http://schemas.openxmlformats.org/officeDocument/2006/relationships/audio" Target="../media/media20.m4a"/><Relationship Id="rId7" Type="http://schemas.openxmlformats.org/officeDocument/2006/relationships/image" Target="../media/image10.png"/><Relationship Id="rId12" Type="http://schemas.openxmlformats.org/officeDocument/2006/relationships/oleObject" Target="../embeddings/oleObject18.bin"/><Relationship Id="rId2" Type="http://schemas.microsoft.com/office/2007/relationships/media" Target="../media/media20.m4a"/><Relationship Id="rId16" Type="http://schemas.openxmlformats.org/officeDocument/2006/relationships/image" Target="../media/image8.png"/><Relationship Id="rId1" Type="http://schemas.openxmlformats.org/officeDocument/2006/relationships/tags" Target="../tags/tag13.xml"/><Relationship Id="rId6" Type="http://schemas.openxmlformats.org/officeDocument/2006/relationships/image" Target="../media/image1.png"/><Relationship Id="rId11" Type="http://schemas.openxmlformats.org/officeDocument/2006/relationships/image" Target="../media/image32.wmf"/><Relationship Id="rId5" Type="http://schemas.openxmlformats.org/officeDocument/2006/relationships/notesSlide" Target="../notesSlides/notesSlide19.xml"/><Relationship Id="rId15" Type="http://schemas.openxmlformats.org/officeDocument/2006/relationships/image" Target="../media/image34.wmf"/><Relationship Id="rId10" Type="http://schemas.openxmlformats.org/officeDocument/2006/relationships/oleObject" Target="../embeddings/oleObject17.bin"/><Relationship Id="rId4" Type="http://schemas.openxmlformats.org/officeDocument/2006/relationships/slideLayout" Target="../slideLayouts/slideLayout1.xml"/><Relationship Id="rId9" Type="http://schemas.openxmlformats.org/officeDocument/2006/relationships/image" Target="../media/image31.wmf"/><Relationship Id="rId14" Type="http://schemas.openxmlformats.org/officeDocument/2006/relationships/oleObject" Target="../embeddings/oleObject19.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22.m4a"/><Relationship Id="rId7" Type="http://schemas.openxmlformats.org/officeDocument/2006/relationships/image" Target="../media/image36.png"/><Relationship Id="rId12" Type="http://schemas.openxmlformats.org/officeDocument/2006/relationships/image" Target="../media/image8.png"/><Relationship Id="rId2" Type="http://schemas.microsoft.com/office/2007/relationships/media" Target="../media/media22.m4a"/><Relationship Id="rId1" Type="http://schemas.openxmlformats.org/officeDocument/2006/relationships/tags" Target="../tags/tag14.xml"/><Relationship Id="rId6" Type="http://schemas.openxmlformats.org/officeDocument/2006/relationships/image" Target="../media/image35.png"/><Relationship Id="rId11" Type="http://schemas.openxmlformats.org/officeDocument/2006/relationships/hyperlink" Target="https://doi.org/10.1116/6.0001055" TargetMode="External"/><Relationship Id="rId5" Type="http://schemas.openxmlformats.org/officeDocument/2006/relationships/notesSlide" Target="../notesSlides/notesSlide20.xml"/><Relationship Id="rId10" Type="http://schemas.openxmlformats.org/officeDocument/2006/relationships/image" Target="../media/image29.png"/><Relationship Id="rId4" Type="http://schemas.openxmlformats.org/officeDocument/2006/relationships/slideLayout" Target="../slideLayouts/slideLayout7.xml"/><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3.m4a"/><Relationship Id="rId7" Type="http://schemas.openxmlformats.org/officeDocument/2006/relationships/image" Target="../media/image28.jpeg"/><Relationship Id="rId2" Type="http://schemas.microsoft.com/office/2007/relationships/media" Target="../media/media23.m4a"/><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notesSlide" Target="../notesSlides/notesSlide21.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2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94DE0C3B-0414-6A4E-22B8-BC982ADCE5DF}"/>
              </a:ext>
            </a:extLst>
          </p:cNvPr>
          <p:cNvSpPr txBox="1">
            <a:spLocks noChangeArrowheads="1"/>
          </p:cNvSpPr>
          <p:nvPr/>
        </p:nvSpPr>
        <p:spPr bwMode="auto">
          <a:xfrm>
            <a:off x="-76200" y="4840288"/>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4099" name="Text Box 4">
            <a:extLst>
              <a:ext uri="{FF2B5EF4-FFF2-40B4-BE49-F238E27FC236}">
                <a16:creationId xmlns:a16="http://schemas.microsoft.com/office/drawing/2014/main" id="{F591C755-7F68-7996-D385-145ABD547487}"/>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100" name="Rectangle 5">
            <a:extLst>
              <a:ext uri="{FF2B5EF4-FFF2-40B4-BE49-F238E27FC236}">
                <a16:creationId xmlns:a16="http://schemas.microsoft.com/office/drawing/2014/main" id="{CBC495C1-627B-2CC4-6CDF-FEDCAA443B4F}"/>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4101" name="Rectangle 6">
            <a:extLst>
              <a:ext uri="{FF2B5EF4-FFF2-40B4-BE49-F238E27FC236}">
                <a16:creationId xmlns:a16="http://schemas.microsoft.com/office/drawing/2014/main" id="{C5AFA1AE-775F-3A13-9DC1-354EAD6DDB05}"/>
              </a:ext>
            </a:extLst>
          </p:cNvPr>
          <p:cNvSpPr>
            <a:spLocks noChangeArrowheads="1"/>
          </p:cNvSpPr>
          <p:nvPr/>
        </p:nvSpPr>
        <p:spPr bwMode="auto">
          <a:xfrm>
            <a:off x="1905000" y="4992688"/>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102" name="TextBox 2">
            <a:extLst>
              <a:ext uri="{FF2B5EF4-FFF2-40B4-BE49-F238E27FC236}">
                <a16:creationId xmlns:a16="http://schemas.microsoft.com/office/drawing/2014/main" id="{8C9B42EA-3227-A3C9-79F1-9A8337469976}"/>
              </a:ext>
            </a:extLst>
          </p:cNvPr>
          <p:cNvSpPr txBox="1">
            <a:spLocks noChangeArrowheads="1"/>
          </p:cNvSpPr>
          <p:nvPr/>
        </p:nvSpPr>
        <p:spPr bwMode="auto">
          <a:xfrm>
            <a:off x="127000" y="950913"/>
            <a:ext cx="8610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1800" b="1">
                <a:solidFill>
                  <a:srgbClr val="0066FF"/>
                </a:solidFill>
                <a:latin typeface="Calibri" panose="020F0502020204030204" pitchFamily="34" charset="0"/>
                <a:ea typeface="Calibri" panose="020F0502020204030204" pitchFamily="34" charset="0"/>
                <a:cs typeface="Times New Roman" panose="02020603050405020304" pitchFamily="18" charset="0"/>
              </a:rPr>
              <a:t>Reactive Adsorption of Small Sulfur Compounds on Ruthenium Supported Graphene – an Ultra-high Vacuum Surface Science Study </a:t>
            </a:r>
            <a:br>
              <a:rPr lang="en-US" altLang="en-US" sz="1800" b="1">
                <a:latin typeface="Calibri" panose="020F0502020204030204" pitchFamily="34" charset="0"/>
                <a:ea typeface="Calibri" panose="020F0502020204030204" pitchFamily="34" charset="0"/>
                <a:cs typeface="Times New Roman" panose="02020603050405020304" pitchFamily="18" charset="0"/>
              </a:rPr>
            </a:br>
            <a:r>
              <a:rPr lang="en-US" altLang="en-US" sz="1800">
                <a:latin typeface="Calibri" panose="020F0502020204030204" pitchFamily="34" charset="0"/>
                <a:ea typeface="Calibri" panose="020F0502020204030204" pitchFamily="34" charset="0"/>
                <a:cs typeface="Times New Roman" panose="02020603050405020304" pitchFamily="18" charset="0"/>
              </a:rPr>
              <a:t>Thomas Stach</a:t>
            </a:r>
            <a:r>
              <a:rPr lang="en-US" altLang="en-US" sz="1800">
                <a:solidFill>
                  <a:srgbClr val="000000"/>
                </a:solidFill>
                <a:latin typeface="Calibri" panose="020F0502020204030204" pitchFamily="34" charset="0"/>
                <a:ea typeface="Calibri" panose="020F0502020204030204" pitchFamily="34" charset="0"/>
                <a:cs typeface="Times New Roman" panose="02020603050405020304" pitchFamily="18" charset="0"/>
              </a:rPr>
              <a:t>, Uwe Burghaus</a:t>
            </a:r>
            <a:br>
              <a:rPr lang="en-US" altLang="en-US" sz="180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en-US" altLang="en-US" sz="1800">
                <a:latin typeface="Calibri" panose="020F0502020204030204" pitchFamily="34" charset="0"/>
                <a:ea typeface="Calibri" panose="020F0502020204030204" pitchFamily="34" charset="0"/>
                <a:cs typeface="Times New Roman" panose="02020603050405020304" pitchFamily="18" charset="0"/>
              </a:rPr>
              <a:t>Department of Chemistry and Biochemistry, NDSU, Fargo, ND, USA</a:t>
            </a:r>
          </a:p>
          <a:p>
            <a:pPr>
              <a:lnSpc>
                <a:spcPct val="107000"/>
              </a:lnSpc>
              <a:spcBef>
                <a:spcPct val="0"/>
              </a:spcBef>
              <a:spcAft>
                <a:spcPts val="800"/>
              </a:spcAft>
              <a:buFontTx/>
              <a:buNone/>
            </a:pP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US" altLang="en-US" sz="1800">
                <a:latin typeface="Calibri" panose="020F0502020204030204" pitchFamily="34" charset="0"/>
                <a:ea typeface="Calibri" panose="020F0502020204030204" pitchFamily="34" charset="0"/>
                <a:cs typeface="Times New Roman" panose="02020603050405020304" pitchFamily="18" charset="0"/>
              </a:rPr>
              <a:t>Presenter today: Uwe Burghaus</a:t>
            </a:r>
          </a:p>
        </p:txBody>
      </p:sp>
      <p:sp>
        <p:nvSpPr>
          <p:cNvPr id="2" name="TextBox 5">
            <a:extLst>
              <a:ext uri="{FF2B5EF4-FFF2-40B4-BE49-F238E27FC236}">
                <a16:creationId xmlns:a16="http://schemas.microsoft.com/office/drawing/2014/main" id="{20822E7E-245A-152C-3132-925734731786}"/>
              </a:ext>
            </a:extLst>
          </p:cNvPr>
          <p:cNvSpPr txBox="1">
            <a:spLocks noChangeArrowheads="1"/>
          </p:cNvSpPr>
          <p:nvPr/>
        </p:nvSpPr>
        <p:spPr bwMode="auto">
          <a:xfrm>
            <a:off x="3049588" y="5103813"/>
            <a:ext cx="6092825" cy="1754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defRPr/>
            </a:pPr>
            <a:r>
              <a:rPr lang="en-US" altLang="en-US" sz="1800" dirty="0">
                <a:latin typeface="Calibri" panose="020F0502020204030204" pitchFamily="34" charset="0"/>
                <a:cs typeface="Calibri" panose="020F0502020204030204" pitchFamily="34" charset="0"/>
              </a:rPr>
              <a:t>supported by ND </a:t>
            </a:r>
            <a:r>
              <a:rPr lang="en-US" altLang="en-US" sz="1800" b="1" dirty="0" err="1">
                <a:solidFill>
                  <a:srgbClr val="0066FF"/>
                </a:solidFill>
                <a:latin typeface="Calibri" panose="020F0502020204030204" pitchFamily="34" charset="0"/>
                <a:cs typeface="Calibri" panose="020F0502020204030204" pitchFamily="34" charset="0"/>
              </a:rPr>
              <a:t>EPSCoR</a:t>
            </a:r>
            <a:r>
              <a:rPr lang="en-US" altLang="en-US" sz="1800" b="1" dirty="0">
                <a:solidFill>
                  <a:srgbClr val="0066FF"/>
                </a:solidFill>
                <a:latin typeface="Calibri" panose="020F0502020204030204" pitchFamily="34" charset="0"/>
                <a:cs typeface="Calibri" panose="020F0502020204030204" pitchFamily="34" charset="0"/>
              </a:rPr>
              <a:t> </a:t>
            </a:r>
            <a:r>
              <a:rPr lang="en-US" altLang="en-US" sz="1800" dirty="0">
                <a:latin typeface="Calibri" panose="020F0502020204030204" pitchFamily="34" charset="0"/>
                <a:cs typeface="Calibri" panose="020F0502020204030204" pitchFamily="34" charset="0"/>
              </a:rPr>
              <a:t>ND </a:t>
            </a:r>
            <a:r>
              <a:rPr lang="en-US" altLang="en-US" sz="1800" dirty="0" err="1">
                <a:latin typeface="Calibri" panose="020F0502020204030204" pitchFamily="34" charset="0"/>
                <a:cs typeface="Calibri" panose="020F0502020204030204" pitchFamily="34" charset="0"/>
              </a:rPr>
              <a:t>EPSCoR</a:t>
            </a:r>
            <a:r>
              <a:rPr lang="en-US" altLang="en-US" sz="1800" dirty="0">
                <a:latin typeface="Calibri" panose="020F0502020204030204" pitchFamily="34" charset="0"/>
                <a:cs typeface="Calibri" panose="020F0502020204030204" pitchFamily="34" charset="0"/>
              </a:rPr>
              <a:t> STEM Solicitation – Seed Award</a:t>
            </a:r>
          </a:p>
          <a:p>
            <a:pPr>
              <a:spcBef>
                <a:spcPct val="0"/>
              </a:spcBef>
              <a:buFontTx/>
              <a:buNone/>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Various </a:t>
            </a:r>
            <a:r>
              <a:rPr lang="en-US" sz="1800" b="1" dirty="0">
                <a:solidFill>
                  <a:srgbClr val="0066FF"/>
                </a:solidFill>
                <a:latin typeface="Calibri" panose="020F0502020204030204" pitchFamily="34" charset="0"/>
                <a:ea typeface="Calibri" panose="020F0502020204030204" pitchFamily="34" charset="0"/>
                <a:cs typeface="Calibri" panose="020F0502020204030204" pitchFamily="34" charset="0"/>
              </a:rPr>
              <a:t>donations</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(equipment, tech support, repairs, materials) are acknowledged from:</a:t>
            </a:r>
            <a:endParaRPr lang="en-US" altLang="en-US" sz="1800" dirty="0">
              <a:latin typeface="Calibri" panose="020F0502020204030204" pitchFamily="34" charset="0"/>
              <a:cs typeface="Calibri" panose="020F0502020204030204" pitchFamily="34" charset="0"/>
            </a:endParaRPr>
          </a:p>
          <a:p>
            <a:pPr marL="285750" indent="-285750">
              <a:spcBef>
                <a:spcPct val="0"/>
              </a:spcBef>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RBD Instruments Inc. (Bend, OR)</a:t>
            </a:r>
          </a:p>
          <a:p>
            <a:pPr marL="285750" indent="-285750">
              <a:spcBef>
                <a:spcPct val="0"/>
              </a:spcBef>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Princeton Scientific Corp. (Easton, PA)</a:t>
            </a:r>
            <a:endParaRPr lang="en-US" altLang="en-US" sz="1800" dirty="0">
              <a:latin typeface="Calibri" panose="020F0502020204030204" pitchFamily="34" charset="0"/>
              <a:cs typeface="Calibri" panose="020F0502020204030204" pitchFamily="34" charset="0"/>
            </a:endParaRPr>
          </a:p>
        </p:txBody>
      </p:sp>
      <p:sp>
        <p:nvSpPr>
          <p:cNvPr id="4104" name="TextBox 1">
            <a:extLst>
              <a:ext uri="{FF2B5EF4-FFF2-40B4-BE49-F238E27FC236}">
                <a16:creationId xmlns:a16="http://schemas.microsoft.com/office/drawing/2014/main" id="{08FD70DE-091C-4E66-C350-AD2C4FB9278B}"/>
              </a:ext>
            </a:extLst>
          </p:cNvPr>
          <p:cNvSpPr txBox="1">
            <a:spLocks noChangeArrowheads="1"/>
          </p:cNvSpPr>
          <p:nvPr/>
        </p:nvSpPr>
        <p:spPr bwMode="auto">
          <a:xfrm>
            <a:off x="2438400" y="93663"/>
            <a:ext cx="2400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Talk will be available at</a:t>
            </a:r>
          </a:p>
          <a:p>
            <a:pPr>
              <a:spcBef>
                <a:spcPct val="0"/>
              </a:spcBef>
              <a:buFontTx/>
              <a:buNone/>
            </a:pPr>
            <a:r>
              <a:rPr lang="en-US" altLang="en-US" sz="1800">
                <a:solidFill>
                  <a:srgbClr val="FF0000"/>
                </a:solidFill>
                <a:latin typeface="Times New Roman" panose="02020603050405020304" pitchFamily="18" charset="0"/>
              </a:rPr>
              <a:t>http://uweburghaus.us/</a:t>
            </a:r>
          </a:p>
        </p:txBody>
      </p:sp>
      <p:grpSp>
        <p:nvGrpSpPr>
          <p:cNvPr id="4105" name="Group 13">
            <a:extLst>
              <a:ext uri="{FF2B5EF4-FFF2-40B4-BE49-F238E27FC236}">
                <a16:creationId xmlns:a16="http://schemas.microsoft.com/office/drawing/2014/main" id="{2239BFC5-2248-9CBA-A0A4-CCD7F58D8C80}"/>
              </a:ext>
            </a:extLst>
          </p:cNvPr>
          <p:cNvGrpSpPr>
            <a:grpSpLocks/>
          </p:cNvGrpSpPr>
          <p:nvPr/>
        </p:nvGrpSpPr>
        <p:grpSpPr bwMode="auto">
          <a:xfrm>
            <a:off x="4432300" y="2520950"/>
            <a:ext cx="3640138" cy="1816100"/>
            <a:chOff x="-4343920" y="2557888"/>
            <a:chExt cx="3639675" cy="1815645"/>
          </a:xfrm>
        </p:grpSpPr>
        <p:grpSp>
          <p:nvGrpSpPr>
            <p:cNvPr id="4111" name="Group 2">
              <a:extLst>
                <a:ext uri="{FF2B5EF4-FFF2-40B4-BE49-F238E27FC236}">
                  <a16:creationId xmlns:a16="http://schemas.microsoft.com/office/drawing/2014/main" id="{9568CA0D-7259-3A91-AAB4-7B6CDF4D79D3}"/>
                </a:ext>
              </a:extLst>
            </p:cNvPr>
            <p:cNvGrpSpPr>
              <a:grpSpLocks/>
            </p:cNvGrpSpPr>
            <p:nvPr/>
          </p:nvGrpSpPr>
          <p:grpSpPr bwMode="auto">
            <a:xfrm>
              <a:off x="-4343920" y="2557888"/>
              <a:ext cx="3639675" cy="1704520"/>
              <a:chOff x="5492054" y="2664154"/>
              <a:chExt cx="4595785" cy="2479149"/>
            </a:xfrm>
          </p:grpSpPr>
          <p:sp>
            <p:nvSpPr>
              <p:cNvPr id="4118" name="Cube 3">
                <a:extLst>
                  <a:ext uri="{FF2B5EF4-FFF2-40B4-BE49-F238E27FC236}">
                    <a16:creationId xmlns:a16="http://schemas.microsoft.com/office/drawing/2014/main" id="{DC5077B5-1F1E-E63E-F98C-938D38558958}"/>
                  </a:ext>
                </a:extLst>
              </p:cNvPr>
              <p:cNvSpPr>
                <a:spLocks noChangeArrowheads="1"/>
              </p:cNvSpPr>
              <p:nvPr/>
            </p:nvSpPr>
            <p:spPr bwMode="auto">
              <a:xfrm rot="1987259">
                <a:off x="5492054" y="2664154"/>
                <a:ext cx="4595785" cy="2479149"/>
              </a:xfrm>
              <a:prstGeom prst="cube">
                <a:avLst>
                  <a:gd name="adj" fmla="val 84810"/>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pic>
            <p:nvPicPr>
              <p:cNvPr id="4119" name="Picture 4">
                <a:extLst>
                  <a:ext uri="{FF2B5EF4-FFF2-40B4-BE49-F238E27FC236}">
                    <a16:creationId xmlns:a16="http://schemas.microsoft.com/office/drawing/2014/main" id="{D0C8B41E-98DB-BB9E-A2A4-E7A8B743C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40372"/>
                <a:ext cx="3503717" cy="16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12" name="TextBox 4">
              <a:extLst>
                <a:ext uri="{FF2B5EF4-FFF2-40B4-BE49-F238E27FC236}">
                  <a16:creationId xmlns:a16="http://schemas.microsoft.com/office/drawing/2014/main" id="{25094F64-8741-3675-3CCF-402F73FB4F05}"/>
                </a:ext>
              </a:extLst>
            </p:cNvPr>
            <p:cNvSpPr txBox="1">
              <a:spLocks noChangeArrowheads="1"/>
            </p:cNvSpPr>
            <p:nvPr/>
          </p:nvSpPr>
          <p:spPr bwMode="auto">
            <a:xfrm>
              <a:off x="-3570550" y="3321950"/>
              <a:ext cx="60557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Gr</a:t>
              </a:r>
              <a:endParaRPr lang="en-US" altLang="en-US" sz="2400" baseline="-25000">
                <a:latin typeface="Times New Roman" panose="02020603050405020304" pitchFamily="18" charset="0"/>
              </a:endParaRPr>
            </a:p>
          </p:txBody>
        </p:sp>
        <p:sp>
          <p:nvSpPr>
            <p:cNvPr id="4113" name="TextBox 4">
              <a:extLst>
                <a:ext uri="{FF2B5EF4-FFF2-40B4-BE49-F238E27FC236}">
                  <a16:creationId xmlns:a16="http://schemas.microsoft.com/office/drawing/2014/main" id="{EB7CEA1B-CAB8-6939-DD46-B566B9247030}"/>
                </a:ext>
              </a:extLst>
            </p:cNvPr>
            <p:cNvSpPr txBox="1">
              <a:spLocks noChangeArrowheads="1"/>
            </p:cNvSpPr>
            <p:nvPr/>
          </p:nvSpPr>
          <p:spPr bwMode="auto">
            <a:xfrm>
              <a:off x="-2926462" y="3911687"/>
              <a:ext cx="639681" cy="461846"/>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b="1" dirty="0">
                  <a:solidFill>
                    <a:schemeClr val="accent5">
                      <a:lumMod val="50000"/>
                    </a:schemeClr>
                  </a:solidFill>
                  <a:latin typeface="Times New Roman" panose="02020603050405020304" pitchFamily="18" charset="0"/>
                </a:rPr>
                <a:t>Ru</a:t>
              </a:r>
              <a:endParaRPr lang="en-US" altLang="en-US" sz="2400" b="1" baseline="-25000" dirty="0">
                <a:solidFill>
                  <a:schemeClr val="accent5">
                    <a:lumMod val="50000"/>
                  </a:schemeClr>
                </a:solidFill>
                <a:latin typeface="Times New Roman" panose="02020603050405020304" pitchFamily="18" charset="0"/>
              </a:endParaRPr>
            </a:p>
          </p:txBody>
        </p:sp>
        <p:pic>
          <p:nvPicPr>
            <p:cNvPr id="4114" name="Picture 13" descr="Spacefill model of sulfur dioxide">
              <a:extLst>
                <a:ext uri="{FF2B5EF4-FFF2-40B4-BE49-F238E27FC236}">
                  <a16:creationId xmlns:a16="http://schemas.microsoft.com/office/drawing/2014/main" id="{8597D1AB-0068-DFB9-48B2-6E488D2683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282" y="2715880"/>
              <a:ext cx="829379" cy="66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5" descr="Spacefill model of hydrogen sulfide">
              <a:extLst>
                <a:ext uri="{FF2B5EF4-FFF2-40B4-BE49-F238E27FC236}">
                  <a16:creationId xmlns:a16="http://schemas.microsoft.com/office/drawing/2014/main" id="{943B1FD9-BBD8-8DFD-67B8-214892B09B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056227"/>
              <a:ext cx="666298" cy="6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TextBox 1">
              <a:extLst>
                <a:ext uri="{FF2B5EF4-FFF2-40B4-BE49-F238E27FC236}">
                  <a16:creationId xmlns:a16="http://schemas.microsoft.com/office/drawing/2014/main" id="{70229DF1-90AB-DE74-403C-F6575A3AD97F}"/>
                </a:ext>
              </a:extLst>
            </p:cNvPr>
            <p:cNvSpPr txBox="1">
              <a:spLocks noChangeArrowheads="1"/>
            </p:cNvSpPr>
            <p:nvPr/>
          </p:nvSpPr>
          <p:spPr bwMode="auto">
            <a:xfrm>
              <a:off x="-2994950" y="2743200"/>
              <a:ext cx="605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SO</a:t>
              </a:r>
              <a:r>
                <a:rPr lang="en-US" altLang="en-US" sz="1800" baseline="-25000">
                  <a:latin typeface="Times New Roman" panose="02020603050405020304" pitchFamily="18" charset="0"/>
                </a:rPr>
                <a:t>2</a:t>
              </a:r>
            </a:p>
          </p:txBody>
        </p:sp>
        <p:sp>
          <p:nvSpPr>
            <p:cNvPr id="4117" name="TextBox 2">
              <a:extLst>
                <a:ext uri="{FF2B5EF4-FFF2-40B4-BE49-F238E27FC236}">
                  <a16:creationId xmlns:a16="http://schemas.microsoft.com/office/drawing/2014/main" id="{78ECDA72-2B0F-F63A-1968-0877AB571AFB}"/>
                </a:ext>
              </a:extLst>
            </p:cNvPr>
            <p:cNvSpPr txBox="1">
              <a:spLocks noChangeArrowheads="1"/>
            </p:cNvSpPr>
            <p:nvPr/>
          </p:nvSpPr>
          <p:spPr bwMode="auto">
            <a:xfrm>
              <a:off x="-2202352" y="3163465"/>
              <a:ext cx="582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t>
              </a:r>
            </a:p>
          </p:txBody>
        </p:sp>
      </p:grpSp>
      <p:sp>
        <p:nvSpPr>
          <p:cNvPr id="4106" name="TextBox 3">
            <a:extLst>
              <a:ext uri="{FF2B5EF4-FFF2-40B4-BE49-F238E27FC236}">
                <a16:creationId xmlns:a16="http://schemas.microsoft.com/office/drawing/2014/main" id="{64DE143C-244E-83E3-159D-48C0DC83917A}"/>
              </a:ext>
            </a:extLst>
          </p:cNvPr>
          <p:cNvSpPr txBox="1">
            <a:spLocks noChangeArrowheads="1"/>
          </p:cNvSpPr>
          <p:nvPr/>
        </p:nvSpPr>
        <p:spPr bwMode="auto">
          <a:xfrm>
            <a:off x="0" y="3322638"/>
            <a:ext cx="46355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2"/>
                </a:solidFill>
                <a:latin typeface="Times New Roman" panose="02020603050405020304" pitchFamily="18" charset="0"/>
              </a:rPr>
              <a:t>3rd International Conference on Carbon Chemistry and Materials</a:t>
            </a:r>
          </a:p>
          <a:p>
            <a:pPr>
              <a:spcBef>
                <a:spcPct val="0"/>
              </a:spcBef>
              <a:buFontTx/>
              <a:buNone/>
            </a:pPr>
            <a:r>
              <a:rPr lang="en-US" altLang="en-US" sz="1800">
                <a:solidFill>
                  <a:schemeClr val="bg2"/>
                </a:solidFill>
                <a:latin typeface="Times New Roman" panose="02020603050405020304" pitchFamily="18" charset="0"/>
              </a:rPr>
              <a:t>October 23-25, 2023 | Paris, France</a:t>
            </a:r>
          </a:p>
          <a:p>
            <a:pPr>
              <a:spcBef>
                <a:spcPct val="0"/>
              </a:spcBef>
              <a:buFontTx/>
              <a:buNone/>
            </a:pPr>
            <a:r>
              <a:rPr lang="en-US" altLang="en-US" sz="1800">
                <a:solidFill>
                  <a:schemeClr val="bg2"/>
                </a:solidFill>
                <a:latin typeface="Times New Roman" panose="02020603050405020304" pitchFamily="18" charset="0"/>
              </a:rPr>
              <a:t>Mercure Paris Charles De Gaulle &amp; Convention</a:t>
            </a:r>
          </a:p>
          <a:p>
            <a:pPr>
              <a:spcBef>
                <a:spcPct val="0"/>
              </a:spcBef>
              <a:buFontTx/>
              <a:buNone/>
            </a:pPr>
            <a:r>
              <a:rPr lang="en-US" altLang="en-US" sz="1800">
                <a:solidFill>
                  <a:schemeClr val="bg2"/>
                </a:solidFill>
                <a:latin typeface="Times New Roman" panose="02020603050405020304" pitchFamily="18" charset="0"/>
              </a:rPr>
              <a:t>&amp; virtual</a:t>
            </a:r>
          </a:p>
        </p:txBody>
      </p:sp>
      <p:pic>
        <p:nvPicPr>
          <p:cNvPr id="4107" name="Picture 20" descr="RBD Instruments, Inc.">
            <a:extLst>
              <a:ext uri="{FF2B5EF4-FFF2-40B4-BE49-F238E27FC236}">
                <a16:creationId xmlns:a16="http://schemas.microsoft.com/office/drawing/2014/main" id="{4C12BC3A-6ADE-B133-4923-0D9BF065D6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2300" y="5724525"/>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2">
            <a:extLst>
              <a:ext uri="{FF2B5EF4-FFF2-40B4-BE49-F238E27FC236}">
                <a16:creationId xmlns:a16="http://schemas.microsoft.com/office/drawing/2014/main" id="{A6B0A2B9-44A8-1F12-CE81-6D5C01BC30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5750" y="6324600"/>
            <a:ext cx="10493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28" descr="Image result for EPSCoR fargo ND logo">
            <a:extLst>
              <a:ext uri="{FF2B5EF4-FFF2-40B4-BE49-F238E27FC236}">
                <a16:creationId xmlns:a16="http://schemas.microsoft.com/office/drawing/2014/main" id="{3CDFB4F7-650C-1BFD-7BAA-AEDDE93755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513" y="5181600"/>
            <a:ext cx="19970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Immagine 2" descr="Immagine che contiene testo, Carattere, tipografia, Elementi grafici&#10;&#10;Descrizione generata automaticamente">
            <a:extLst>
              <a:ext uri="{FF2B5EF4-FFF2-40B4-BE49-F238E27FC236}">
                <a16:creationId xmlns:a16="http://schemas.microsoft.com/office/drawing/2014/main" id="{F8D34129-D1F9-5182-FAD5-BB8DB6176F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9025" y="71438"/>
            <a:ext cx="41767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DB09C6FE-F478-AD7C-0331-C04C81554BD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767"/>
    </mc:Choice>
    <mc:Fallback xmlns="">
      <p:transition spd="slow" advTm="2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497" x="3557588" y="0"/>
          <p14:tracePt t="3505" x="3506788" y="41275"/>
          <p14:tracePt t="3515" x="3475038" y="82550"/>
          <p14:tracePt t="3527" x="3454400" y="93663"/>
          <p14:tracePt t="3531" x="3424238" y="114300"/>
          <p14:tracePt t="3546" x="3403600" y="134938"/>
          <p14:tracePt t="3561" x="3371850" y="144463"/>
          <p14:tracePt t="3564" x="3351213" y="155575"/>
          <p14:tracePt t="3578" x="3257550" y="206375"/>
          <p14:tracePt t="3594" x="3133725" y="279400"/>
          <p14:tracePt t="3611" x="3051175" y="352425"/>
          <p14:tracePt t="3627" x="2936875" y="444500"/>
          <p14:tracePt t="3644" x="2833688" y="538163"/>
          <p14:tracePt t="3661" x="2751138" y="600075"/>
          <p14:tracePt t="3677" x="2659063" y="661988"/>
          <p14:tracePt t="3695" x="2524125" y="755650"/>
          <p14:tracePt t="3698" x="2482850" y="776288"/>
          <p14:tracePt t="3711" x="2441575" y="806450"/>
          <p14:tracePt t="3714" x="2409825" y="847725"/>
          <p14:tracePt t="3727" x="2368550" y="879475"/>
          <p14:tracePt t="3731" x="2317750" y="909638"/>
          <p14:tracePt t="3745" x="2306638" y="930275"/>
          <p14:tracePt t="3748" x="2286000" y="950913"/>
          <p14:tracePt t="3761" x="2265363" y="962025"/>
          <p14:tracePt t="3764" x="2244725" y="962025"/>
          <p14:tracePt t="3778" x="2233613" y="982663"/>
          <p14:tracePt t="3794" x="2192338" y="1003300"/>
          <p14:tracePt t="3811" x="2141538" y="1023938"/>
          <p14:tracePt t="3827" x="2058988" y="1076325"/>
          <p14:tracePt t="3845" x="1933575" y="1138238"/>
          <p14:tracePt t="3860" x="1851025" y="1209675"/>
          <p14:tracePt t="3877" x="1768475" y="1262063"/>
          <p14:tracePt t="3895" x="1685925" y="1314450"/>
          <p14:tracePt t="3898" x="1603375" y="1365250"/>
          <p14:tracePt t="3911" x="1571625" y="1385888"/>
          <p14:tracePt t="3914" x="1509713" y="1427163"/>
          <p14:tracePt t="3927" x="1447800" y="1468438"/>
          <p14:tracePt t="3931" x="1406525" y="1500188"/>
          <p14:tracePt t="3945" x="1344613" y="1541463"/>
          <p14:tracePt t="3947" x="1314450" y="1562100"/>
          <p14:tracePt t="3961" x="1262063" y="1603375"/>
          <p14:tracePt t="3964" x="1209675" y="1635125"/>
          <p14:tracePt t="3978" x="1076325" y="1685925"/>
          <p14:tracePt t="3994" x="971550" y="1747838"/>
          <p14:tracePt t="4011" x="900113" y="1800225"/>
          <p14:tracePt t="4027" x="847725" y="1841500"/>
          <p14:tracePt t="4044" x="827088" y="1862138"/>
          <p14:tracePt t="4089" x="817563" y="1862138"/>
          <p14:tracePt t="4105" x="796925" y="1862138"/>
          <p14:tracePt t="4121" x="785813" y="1862138"/>
          <p14:tracePt t="4130" x="765175" y="1862138"/>
          <p14:tracePt t="4145" x="735013" y="1862138"/>
          <p14:tracePt t="4161" x="682625" y="1851025"/>
          <p14:tracePt t="4178" x="641350" y="1851025"/>
          <p14:tracePt t="4195" x="568325" y="1851025"/>
          <p14:tracePt t="4212" x="455613" y="1851025"/>
          <p14:tracePt t="4227" x="403225" y="1851025"/>
          <p14:tracePt t="4246" x="373063" y="1851025"/>
          <p14:tracePt t="4261" x="352425" y="1851025"/>
          <p14:tracePt t="4277" x="331788" y="1830388"/>
          <p14:tracePt t="4295" x="320675" y="1809750"/>
          <p14:tracePt t="4298" x="309563" y="1789113"/>
          <p14:tracePt t="4311" x="300038" y="1768475"/>
          <p14:tracePt t="4314" x="300038" y="1747838"/>
          <p14:tracePt t="4328" x="288925" y="1727200"/>
          <p14:tracePt t="4330" x="279400" y="1706563"/>
          <p14:tracePt t="4345" x="268288" y="1676400"/>
          <p14:tracePt t="4348" x="268288" y="1644650"/>
          <p14:tracePt t="4365" x="247650" y="1582738"/>
          <p14:tracePt t="4378" x="227013" y="1530350"/>
          <p14:tracePt t="4395" x="227013" y="1479550"/>
          <p14:tracePt t="4411" x="227013" y="1438275"/>
          <p14:tracePt t="4428" x="227013" y="1397000"/>
          <p14:tracePt t="4445" x="238125" y="1344613"/>
          <p14:tracePt t="4461" x="258763" y="1303338"/>
          <p14:tracePt t="4477" x="309563" y="1158875"/>
          <p14:tracePt t="4495" x="320675" y="1085850"/>
          <p14:tracePt t="4498" x="320675" y="1044575"/>
          <p14:tracePt t="4512" x="320675" y="993775"/>
          <p14:tracePt t="4514" x="331788" y="971550"/>
          <p14:tracePt t="4527" x="331788" y="962025"/>
          <p14:tracePt t="4569" x="331788" y="982663"/>
          <p14:tracePt t="4585" x="331788" y="1003300"/>
          <p14:tracePt t="4594" x="320675" y="1014413"/>
          <p14:tracePt t="4611" x="309563" y="1055688"/>
          <p14:tracePt t="4627" x="288925" y="1096963"/>
          <p14:tracePt t="4645" x="288925" y="1138238"/>
          <p14:tracePt t="4661" x="288925" y="1220788"/>
          <p14:tracePt t="4677" x="288925" y="1314450"/>
          <p14:tracePt t="4695" x="288925" y="1406525"/>
          <p14:tracePt t="4698" x="288925" y="1427163"/>
          <p14:tracePt t="4711" x="288925" y="1447800"/>
          <p14:tracePt t="4714" x="288925" y="1479550"/>
          <p14:tracePt t="4727" x="279400" y="1500188"/>
          <p14:tracePt t="4731" x="268288" y="1520825"/>
          <p14:tracePt t="4745" x="268288" y="1530350"/>
          <p14:tracePt t="4747" x="268288" y="1541463"/>
          <p14:tracePt t="4761" x="258763" y="1562100"/>
          <p14:tracePt t="4778" x="247650" y="1571625"/>
          <p14:tracePt t="4794" x="247650" y="1582738"/>
          <p14:tracePt t="4833" x="247650" y="1571625"/>
          <p14:tracePt t="4843" x="238125" y="1562100"/>
          <p14:tracePt t="4852" x="227013" y="1530350"/>
          <p14:tracePt t="4862" x="227013" y="1500188"/>
          <p14:tracePt t="4877" x="206375" y="1427163"/>
          <p14:tracePt t="4895" x="185738" y="1355725"/>
          <p14:tracePt t="4898" x="185738" y="1314450"/>
          <p14:tracePt t="4911" x="176213" y="1282700"/>
          <p14:tracePt t="4914" x="165100" y="1250950"/>
          <p14:tracePt t="4927" x="165100" y="1220788"/>
          <p14:tracePt t="4931" x="165100" y="1189038"/>
          <p14:tracePt t="4946" x="165100" y="1147763"/>
          <p14:tracePt t="4961" x="165100" y="1106488"/>
          <p14:tracePt t="4978" x="165100" y="1055688"/>
          <p14:tracePt t="4995" x="165100" y="1035050"/>
          <p14:tracePt t="5012" x="165100" y="1023938"/>
          <p14:tracePt t="5027" x="155575" y="1014413"/>
          <p14:tracePt t="5073" x="155575" y="1035050"/>
          <p14:tracePt t="5081" x="155575" y="1055688"/>
          <p14:tracePt t="5095" x="155575" y="1076325"/>
          <p14:tracePt t="5098" x="155575" y="1106488"/>
          <p14:tracePt t="5111" x="155575" y="1147763"/>
          <p14:tracePt t="5114" x="155575" y="1179513"/>
          <p14:tracePt t="5128" x="155575" y="1230313"/>
          <p14:tracePt t="5131" x="155575" y="1271588"/>
          <p14:tracePt t="5144" x="155575" y="1303338"/>
          <p14:tracePt t="5147" x="165100" y="1335088"/>
          <p14:tracePt t="5161" x="165100" y="1406525"/>
          <p14:tracePt t="5178" x="165100" y="1447800"/>
          <p14:tracePt t="5195" x="165100" y="1468438"/>
          <p14:tracePt t="5211" x="165100" y="1489075"/>
          <p14:tracePt t="5227" x="165100" y="1500188"/>
          <p14:tracePt t="5281" x="176213" y="1489075"/>
          <p14:tracePt t="5290" x="176213" y="1479550"/>
          <p14:tracePt t="5300" x="176213" y="1447800"/>
          <p14:tracePt t="5311" x="176213" y="1417638"/>
          <p14:tracePt t="5314" x="176213" y="1376363"/>
          <p14:tracePt t="5328" x="176213" y="1335088"/>
          <p14:tracePt t="5331" x="176213" y="1292225"/>
          <p14:tracePt t="5345" x="176213" y="1220788"/>
          <p14:tracePt t="5367" x="176213" y="1147763"/>
          <p14:tracePt t="5370" x="176213" y="1117600"/>
          <p14:tracePt t="5379" x="176213" y="1096963"/>
          <p14:tracePt t="5395" x="185738" y="1035050"/>
          <p14:tracePt t="5411" x="206375" y="1014413"/>
          <p14:tracePt t="5428" x="206375" y="971550"/>
          <p14:tracePt t="5445" x="206375" y="950913"/>
          <p14:tracePt t="5497" x="206375" y="962025"/>
          <p14:tracePt t="5506" x="206375" y="982663"/>
          <p14:tracePt t="5515" x="196850" y="1014413"/>
          <p14:tracePt t="5528" x="196850" y="1085850"/>
          <p14:tracePt t="5531" x="185738" y="1127125"/>
          <p14:tracePt t="5545" x="176213" y="1168400"/>
          <p14:tracePt t="5548" x="176213" y="1230313"/>
          <p14:tracePt t="5561" x="165100" y="1303338"/>
          <p14:tracePt t="5578" x="155575" y="1397000"/>
          <p14:tracePt t="5595" x="134938" y="1468438"/>
          <p14:tracePt t="5611" x="123825" y="1530350"/>
          <p14:tracePt t="5627" x="123825" y="1592263"/>
          <p14:tracePt t="5644" x="123825" y="1644650"/>
          <p14:tracePt t="5661" x="123825" y="1676400"/>
          <p14:tracePt t="5677" x="123825" y="1685925"/>
          <p14:tracePt t="5714" x="123825" y="1676400"/>
          <p14:tracePt t="5721" x="123825" y="1665288"/>
          <p14:tracePt t="5731" x="123825" y="1655763"/>
          <p14:tracePt t="5745" x="123825" y="1644650"/>
          <p14:tracePt t="8082" x="123825" y="1655763"/>
          <p14:tracePt t="8394" x="123825" y="1665288"/>
          <p14:tracePt t="8411" x="134938" y="1676400"/>
          <p14:tracePt t="8420" x="144463" y="1676400"/>
          <p14:tracePt t="8434" x="144463" y="1685925"/>
          <p14:tracePt t="8445" x="155575" y="1685925"/>
          <p14:tracePt t="8466" x="155575" y="1697038"/>
          <p14:tracePt t="8513" x="165100" y="1697038"/>
          <p14:tracePt t="8530" x="165100" y="1706563"/>
          <p14:tracePt t="8657" x="176213" y="1706563"/>
          <p14:tracePt t="8674" x="176213" y="1717675"/>
          <p14:tracePt t="8691" x="185738" y="1717675"/>
          <p14:tracePt t="8706" x="196850" y="1727200"/>
          <p14:tracePt t="8715" x="217488" y="1738313"/>
          <p14:tracePt t="8728" x="238125" y="1758950"/>
          <p14:tracePt t="8731" x="279400" y="1779588"/>
          <p14:tracePt t="8745" x="331788" y="1800225"/>
          <p14:tracePt t="8748" x="382588" y="1800225"/>
          <p14:tracePt t="8761" x="455613" y="1820863"/>
          <p14:tracePt t="8778" x="558800" y="1841500"/>
          <p14:tracePt t="8795" x="796925" y="1903413"/>
          <p14:tracePt t="8811" x="1209675" y="2017713"/>
          <p14:tracePt t="8828" x="1933575" y="2224088"/>
          <p14:tracePt t="8845" x="2492375" y="2338388"/>
          <p14:tracePt t="8861" x="2959100" y="2441575"/>
          <p14:tracePt t="8877" x="3330575" y="2492375"/>
          <p14:tracePt t="8896" x="3733800" y="2574925"/>
          <p14:tracePt t="8898" x="3983038" y="2638425"/>
          <p14:tracePt t="8912" x="4230688" y="2689225"/>
          <p14:tracePt t="8914" x="4478338" y="2751138"/>
          <p14:tracePt t="8928" x="4675188" y="2792413"/>
          <p14:tracePt t="8931" x="4872038" y="2844800"/>
          <p14:tracePt t="8945" x="5181600" y="2916238"/>
          <p14:tracePt t="8962" x="5419725" y="2989263"/>
          <p14:tracePt t="8978" x="5586413" y="3041650"/>
          <p14:tracePt t="8995" x="5781675" y="3133725"/>
          <p14:tracePt t="9011" x="5978525" y="3216275"/>
          <p14:tracePt t="9028" x="6164263" y="3300413"/>
          <p14:tracePt t="9045" x="6299200" y="3341688"/>
          <p14:tracePt t="9061" x="6434138" y="3392488"/>
          <p14:tracePt t="9077" x="6569075" y="3424238"/>
          <p14:tracePt t="9095" x="6619875" y="3433763"/>
          <p14:tracePt t="9099" x="6651625" y="3433763"/>
          <p14:tracePt t="9112" x="6661150" y="3433763"/>
          <p14:tracePt t="9114" x="6681788" y="3433763"/>
          <p14:tracePt t="9130" x="6692900" y="3433763"/>
          <p14:tracePt t="9146" x="6713538" y="3433763"/>
          <p14:tracePt t="9162" x="6816725" y="3465513"/>
          <p14:tracePt t="9178" x="6951663" y="3516313"/>
          <p14:tracePt t="9195" x="7116763" y="3578225"/>
          <p14:tracePt t="9212" x="7167563" y="3609975"/>
          <p14:tracePt t="9227" x="7231063" y="3641725"/>
          <p14:tracePt t="9245" x="7261225" y="3651250"/>
          <p14:tracePt t="9261" x="7302500" y="3662363"/>
          <p14:tracePt t="9277" x="7313613" y="3662363"/>
          <p14:tracePt t="9306" x="7313613" y="3651250"/>
          <p14:tracePt t="9321" x="7313613" y="3630613"/>
          <p14:tracePt t="9331" x="7313613" y="3600450"/>
          <p14:tracePt t="9346" x="7292975" y="3578225"/>
          <p14:tracePt t="9365" x="7272338" y="3548063"/>
          <p14:tracePt t="9378" x="7261225" y="3506788"/>
          <p14:tracePt t="9395" x="7240588" y="3454400"/>
          <p14:tracePt t="9412" x="7178675" y="3362325"/>
          <p14:tracePt t="9428" x="7105650" y="3257550"/>
          <p14:tracePt t="9445" x="7043738" y="3195638"/>
          <p14:tracePt t="9461" x="6992938" y="3144838"/>
          <p14:tracePt t="9477" x="6919913" y="3071813"/>
          <p14:tracePt t="9496" x="6796088" y="2989263"/>
          <p14:tracePt t="9499" x="6743700" y="2959100"/>
          <p14:tracePt t="9512" x="6681788" y="2916238"/>
          <p14:tracePt t="9515" x="6651625" y="2906713"/>
          <p14:tracePt t="9528" x="6619875" y="2895600"/>
          <p14:tracePt t="9531" x="6589713" y="2886075"/>
          <p14:tracePt t="9545" x="6569075" y="2886075"/>
          <p14:tracePt t="9548" x="6557963" y="2874963"/>
          <p14:tracePt t="9562" x="6516688" y="2854325"/>
          <p14:tracePt t="9578" x="6484938" y="2833688"/>
          <p14:tracePt t="9595" x="6434138" y="2782888"/>
          <p14:tracePt t="9611" x="6299200" y="2741613"/>
          <p14:tracePt t="9628" x="6184900" y="2700338"/>
          <p14:tracePt t="9645" x="6134100" y="2700338"/>
          <p14:tracePt t="9661" x="6102350" y="2700338"/>
          <p14:tracePt t="9678" x="6061075" y="2700338"/>
          <p14:tracePt t="9696" x="6030913" y="2689225"/>
          <p14:tracePt t="9699" x="6019800" y="2679700"/>
          <p14:tracePt t="9712" x="5989638" y="2679700"/>
          <p14:tracePt t="9714" x="5948363" y="2668588"/>
          <p14:tracePt t="9728" x="5916613" y="2668588"/>
          <p14:tracePt t="9731" x="5886450" y="2668588"/>
          <p14:tracePt t="9745" x="5854700" y="2679700"/>
          <p14:tracePt t="9762" x="5843588" y="2730500"/>
          <p14:tracePt t="9778" x="5834063" y="2792413"/>
          <p14:tracePt t="9795" x="5822950" y="2854325"/>
          <p14:tracePt t="9811" x="5822950" y="2936875"/>
          <p14:tracePt t="9828" x="5875338" y="3021013"/>
          <p14:tracePt t="9845" x="5927725" y="3071813"/>
          <p14:tracePt t="9861" x="5969000" y="3124200"/>
          <p14:tracePt t="9878" x="6010275" y="3165475"/>
          <p14:tracePt t="9895" x="6072188" y="3216275"/>
          <p14:tracePt t="9898" x="6134100" y="3268663"/>
          <p14:tracePt t="9912" x="6237288" y="3330575"/>
          <p14:tracePt t="9914" x="6351588" y="3403600"/>
          <p14:tracePt t="9928" x="6484938" y="3516313"/>
          <p14:tracePt t="9931" x="6681788" y="3641725"/>
          <p14:tracePt t="9945" x="6837363" y="3713163"/>
          <p14:tracePt t="9948" x="6972300" y="3775075"/>
          <p14:tracePt t="9962" x="7146925" y="3827463"/>
          <p14:tracePt t="9978" x="7189788" y="3836988"/>
          <p14:tracePt t="9995" x="7210425" y="3836988"/>
          <p14:tracePt t="10011" x="7210425" y="3806825"/>
          <p14:tracePt t="10028" x="7199313" y="3765550"/>
          <p14:tracePt t="10044" x="7189788" y="3671888"/>
          <p14:tracePt t="10061" x="7189788" y="3548063"/>
          <p14:tracePt t="10078" x="7189788" y="3454400"/>
          <p14:tracePt t="10095" x="7189788" y="3351213"/>
          <p14:tracePt t="10099" x="7189788" y="3321050"/>
          <p14:tracePt t="10112" x="7178675" y="3289300"/>
          <p14:tracePt t="10115" x="7167563" y="3257550"/>
          <p14:tracePt t="10128" x="7158038" y="3236913"/>
          <p14:tracePt t="10131" x="7126288" y="3216275"/>
          <p14:tracePt t="10146" x="7043738" y="3144838"/>
          <p14:tracePt t="10162" x="6961188" y="3113088"/>
          <p14:tracePt t="10178" x="6910388" y="3082925"/>
          <p14:tracePt t="10195" x="6846888" y="3051175"/>
          <p14:tracePt t="10212" x="6784975" y="3009900"/>
          <p14:tracePt t="10228" x="6713538" y="2968625"/>
          <p14:tracePt t="10245" x="6630988" y="2927350"/>
          <p14:tracePt t="10261" x="6516688" y="2895600"/>
          <p14:tracePt t="10278" x="6464300" y="2886075"/>
          <p14:tracePt t="10295" x="6454775" y="2886075"/>
          <p14:tracePt t="10299" x="6443663" y="2886075"/>
          <p14:tracePt t="10312" x="6434138" y="2886075"/>
          <p14:tracePt t="10314" x="6413500" y="2886075"/>
          <p14:tracePt t="10328" x="6392863" y="2886075"/>
          <p14:tracePt t="10331" x="6372225" y="2895600"/>
          <p14:tracePt t="10345" x="6351588" y="2906713"/>
          <p14:tracePt t="10348" x="6330950" y="2916238"/>
          <p14:tracePt t="10366" x="6299200" y="2936875"/>
          <p14:tracePt t="10378" x="6299200" y="2947988"/>
          <p14:tracePt t="10401" x="6310313" y="2959100"/>
          <p14:tracePt t="10411" x="6319838" y="2959100"/>
          <p14:tracePt t="10428" x="6361113" y="2959100"/>
          <p14:tracePt t="10444" x="6392863" y="2959100"/>
          <p14:tracePt t="10461" x="6402388" y="2959100"/>
          <p14:tracePt t="10490" x="6413500" y="2959100"/>
          <p14:tracePt t="10506" x="6423025" y="2959100"/>
          <p14:tracePt t="10516" x="6434138" y="2968625"/>
          <p14:tracePt t="10528" x="6443663" y="2968625"/>
          <p14:tracePt t="10545" x="6454775" y="2968625"/>
          <p14:tracePt t="10562" x="6454775" y="2979738"/>
          <p14:tracePt t="10578" x="6464300" y="2979738"/>
          <p14:tracePt t="10595" x="6475413" y="2979738"/>
          <p14:tracePt t="10612" x="6516688" y="2979738"/>
          <p14:tracePt t="10628" x="6578600" y="2959100"/>
          <p14:tracePt t="10645" x="6599238" y="2959100"/>
          <p14:tracePt t="10674" x="6610350" y="2959100"/>
          <p14:tracePt t="10706" x="6619875" y="2959100"/>
          <p14:tracePt t="10713" x="6630988" y="2947988"/>
          <p14:tracePt t="10728" x="6640513" y="2947988"/>
          <p14:tracePt t="10731" x="6651625" y="2936875"/>
          <p14:tracePt t="10745" x="6661150" y="2927350"/>
          <p14:tracePt t="10748" x="6672263" y="2916238"/>
          <p14:tracePt t="10762" x="6681788" y="2895600"/>
          <p14:tracePt t="10778" x="6681788" y="2886075"/>
          <p14:tracePt t="11178" x="6692900" y="2886075"/>
          <p14:tracePt t="11202" x="6702425" y="2886075"/>
          <p14:tracePt t="11226" x="6713538" y="2895600"/>
          <p14:tracePt t="11242" x="6723063" y="2895600"/>
          <p14:tracePt t="11858" x="6723063" y="2906713"/>
          <p14:tracePt t="11875" x="6723063" y="2916238"/>
          <p14:tracePt t="11884" x="6713538" y="2927350"/>
          <p14:tracePt t="11896" x="6702425" y="2936875"/>
          <p14:tracePt t="11899" x="6702425" y="2959100"/>
          <p14:tracePt t="11912" x="6681788" y="2979738"/>
          <p14:tracePt t="11915" x="6661150" y="3009900"/>
          <p14:tracePt t="11928" x="6640513" y="3041650"/>
          <p14:tracePt t="11931" x="6619875" y="3071813"/>
          <p14:tracePt t="11945" x="6578600" y="3113088"/>
          <p14:tracePt t="11948" x="6557963" y="3144838"/>
          <p14:tracePt t="11962" x="6496050" y="3216275"/>
          <p14:tracePt t="11978" x="6464300" y="3341688"/>
          <p14:tracePt t="11995" x="6381750" y="3465513"/>
          <p14:tracePt t="12012" x="6248400" y="3589338"/>
          <p14:tracePt t="12028" x="6134100" y="3703638"/>
          <p14:tracePt t="12045" x="6081713" y="3775075"/>
          <p14:tracePt t="12061" x="6072188" y="3836988"/>
          <p14:tracePt t="12078" x="6072188" y="3878263"/>
          <p14:tracePt t="12095" x="6061075" y="3898900"/>
          <p14:tracePt t="12130" x="6051550" y="3898900"/>
          <p14:tracePt t="12250" x="6051550" y="3889375"/>
          <p14:tracePt t="12330" x="6061075" y="3889375"/>
          <p14:tracePt t="12349" x="6081713" y="3889375"/>
          <p14:tracePt t="12358" x="6092825" y="3889375"/>
          <p14:tracePt t="12362" x="6122988" y="3889375"/>
          <p14:tracePt t="12371" x="6175375" y="3889375"/>
          <p14:tracePt t="12381" x="6237288" y="3889375"/>
          <p14:tracePt t="12395" x="6361113" y="3878263"/>
          <p14:tracePt t="12413" x="6484938" y="3827463"/>
          <p14:tracePt t="12428" x="6578600" y="3765550"/>
          <p14:tracePt t="12445" x="6640513" y="3703638"/>
          <p14:tracePt t="12461" x="6672263" y="3662363"/>
          <p14:tracePt t="12478" x="6692900" y="3641725"/>
          <p14:tracePt t="12495" x="6702425" y="3630613"/>
          <p14:tracePt t="12537" x="6702425" y="3621088"/>
          <p14:tracePt t="12553" x="6702425" y="3609975"/>
          <p14:tracePt t="12666" x="6713538" y="3600450"/>
          <p14:tracePt t="12682" x="6723063" y="3589338"/>
          <p14:tracePt t="12692" x="6734175" y="3589338"/>
          <p14:tracePt t="12701" x="6743700" y="3578225"/>
          <p14:tracePt t="12712" x="6743700" y="3568700"/>
          <p14:tracePt t="12715" x="6775450" y="3557588"/>
          <p14:tracePt t="12728" x="6775450" y="3536950"/>
          <p14:tracePt t="12731" x="6796088" y="3516313"/>
          <p14:tracePt t="12745" x="6796088" y="3506788"/>
          <p14:tracePt t="12748" x="6805613" y="3495675"/>
          <p14:tracePt t="12762" x="6816725" y="3495675"/>
          <p14:tracePt t="12779" x="6826250" y="3486150"/>
          <p14:tracePt t="12801" x="6837363" y="3475038"/>
          <p14:tracePt t="12812" x="6846888" y="3465513"/>
          <p14:tracePt t="12829" x="6869113" y="3424238"/>
          <p14:tracePt t="12845" x="6919913" y="3371850"/>
          <p14:tracePt t="12863" x="6940550" y="3330575"/>
          <p14:tracePt t="12878" x="6951663" y="3300413"/>
          <p14:tracePt t="12895" x="6961188" y="3279775"/>
          <p14:tracePt t="12914" x="6961188" y="3268663"/>
          <p14:tracePt t="12928" x="6961188" y="3248025"/>
          <p14:tracePt t="12931" x="6951663" y="3236913"/>
          <p14:tracePt t="12946" x="6951663" y="3195638"/>
          <p14:tracePt t="12962" x="6919913" y="3154363"/>
          <p14:tracePt t="12979" x="6899275" y="3113088"/>
          <p14:tracePt t="12995" x="6878638" y="3092450"/>
          <p14:tracePt t="13012" x="6858000" y="3092450"/>
          <p14:tracePt t="13028" x="6858000" y="3082925"/>
          <p14:tracePt t="13045" x="6846888" y="3062288"/>
          <p14:tracePt t="13062" x="6837363" y="3041650"/>
          <p14:tracePt t="13078" x="6826250" y="3021013"/>
          <p14:tracePt t="13096" x="6816725" y="3000375"/>
          <p14:tracePt t="13098" x="6805613" y="2979738"/>
          <p14:tracePt t="13112" x="6775450" y="2959100"/>
          <p14:tracePt t="13115" x="6754813" y="2947988"/>
          <p14:tracePt t="13128" x="6734175" y="2936875"/>
          <p14:tracePt t="13131" x="6713538" y="2927350"/>
          <p14:tracePt t="13145" x="6692900" y="2916238"/>
          <p14:tracePt t="13148" x="6672263" y="2916238"/>
          <p14:tracePt t="13162" x="6640513" y="2895600"/>
          <p14:tracePt t="13179" x="6630988" y="2895600"/>
          <p14:tracePt t="13195" x="6619875" y="2874963"/>
          <p14:tracePt t="13212" x="6599238" y="2865438"/>
          <p14:tracePt t="13228" x="6578600" y="2854325"/>
          <p14:tracePt t="13245" x="6526213" y="2833688"/>
          <p14:tracePt t="13262" x="6454775" y="2803525"/>
          <p14:tracePt t="13278" x="6423025" y="2803525"/>
          <p14:tracePt t="13296" x="6381750" y="2803525"/>
          <p14:tracePt t="13299" x="6372225" y="2803525"/>
          <p14:tracePt t="13312" x="6351588" y="2792413"/>
          <p14:tracePt t="13315" x="6340475" y="2792413"/>
          <p14:tracePt t="13328" x="6319838" y="2792413"/>
          <p14:tracePt t="13332" x="6289675" y="2792413"/>
          <p14:tracePt t="13346" x="6227763" y="2782888"/>
          <p14:tracePt t="13363" x="6143625" y="2771775"/>
          <p14:tracePt t="13379" x="6040438" y="2771775"/>
          <p14:tracePt t="13395" x="5978525" y="2771775"/>
          <p14:tracePt t="13412" x="5957888" y="2771775"/>
          <p14:tracePt t="13433" x="5948363" y="2771775"/>
          <p14:tracePt t="13466" x="5937250" y="2792413"/>
          <p14:tracePt t="13475" x="5937250" y="2813050"/>
          <p14:tracePt t="13484" x="5907088" y="2824163"/>
          <p14:tracePt t="13496" x="5886450" y="2854325"/>
          <p14:tracePt t="13498" x="5854700" y="2886075"/>
          <p14:tracePt t="13513" x="5822950" y="2916238"/>
          <p14:tracePt t="13515" x="5792788" y="2959100"/>
          <p14:tracePt t="13529" x="5772150" y="3000375"/>
          <p14:tracePt t="13533" x="5772150" y="3030538"/>
          <p14:tracePt t="13546" x="5772150" y="3062288"/>
          <p14:tracePt t="13549" x="5802313" y="3103563"/>
          <p14:tracePt t="13563" x="5886450" y="3154363"/>
          <p14:tracePt t="13579" x="5999163" y="3186113"/>
          <p14:tracePt t="13595" x="6072188" y="3206750"/>
          <p14:tracePt t="13612" x="6122988" y="3206750"/>
          <p14:tracePt t="13628" x="6134100" y="3206750"/>
          <p14:tracePt t="13962" x="6143625" y="3206750"/>
          <p14:tracePt t="13970" x="6154738" y="3216275"/>
          <p14:tracePt t="13980" x="6154738" y="3227388"/>
          <p14:tracePt t="13996" x="6175375" y="3248025"/>
          <p14:tracePt t="14013" x="6196013" y="3248025"/>
          <p14:tracePt t="14028" x="6207125" y="3257550"/>
          <p14:tracePt t="14044" x="6227763" y="3268663"/>
          <p14:tracePt t="14061" x="6310313" y="3300413"/>
          <p14:tracePt t="14078" x="6402388" y="3351213"/>
          <p14:tracePt t="14095" x="6484938" y="3382963"/>
          <p14:tracePt t="14098" x="6505575" y="3392488"/>
          <p14:tracePt t="14112" x="6526213" y="3392488"/>
          <p14:tracePt t="14115" x="6548438" y="3392488"/>
          <p14:tracePt t="14128" x="6557963" y="3403600"/>
          <p14:tracePt t="14146" x="6557963" y="3413125"/>
          <p14:tracePt t="14162" x="6569075" y="3424238"/>
          <p14:tracePt t="14178" x="6569075" y="3433763"/>
          <p14:tracePt t="14195" x="6578600" y="3444875"/>
          <p14:tracePt t="14212" x="6589713" y="3454400"/>
          <p14:tracePt t="14228" x="6599238" y="3465513"/>
          <p14:tracePt t="14346" x="6610350" y="3465513"/>
          <p14:tracePt t="14554" x="6619875" y="3475038"/>
          <p14:tracePt t="14618" x="6630988" y="3486150"/>
          <p14:tracePt t="14634" x="6640513" y="3495675"/>
          <p14:tracePt t="14643" x="6651625" y="3506788"/>
          <p14:tracePt t="14653" x="6681788" y="3527425"/>
          <p14:tracePt t="14664" x="6754813" y="3548063"/>
          <p14:tracePt t="14667" x="6858000" y="3589338"/>
          <p14:tracePt t="14678" x="6931025" y="3621088"/>
          <p14:tracePt t="14696" x="7096125" y="3692525"/>
          <p14:tracePt t="14699" x="7137400" y="3724275"/>
          <p14:tracePt t="14712" x="7167563" y="3744913"/>
          <p14:tracePt t="14715" x="7178675" y="3744913"/>
          <p14:tracePt t="14728" x="7189788" y="3744913"/>
          <p14:tracePt t="14746" x="7178675" y="3744913"/>
          <p14:tracePt t="14763" x="7126288" y="3744913"/>
          <p14:tracePt t="14779" x="7085013" y="3744913"/>
          <p14:tracePt t="15282" x="7105650" y="3744913"/>
          <p14:tracePt t="15290" x="7137400" y="3765550"/>
          <p14:tracePt t="15300" x="7199313" y="3795713"/>
          <p14:tracePt t="15312" x="7272338" y="3816350"/>
          <p14:tracePt t="15317" x="7334250" y="3836988"/>
          <p14:tracePt t="15329" x="7405688" y="3857625"/>
          <p14:tracePt t="15332" x="7458075" y="3868738"/>
          <p14:tracePt t="15346" x="7499350" y="3868738"/>
          <p14:tracePt t="15410" x="7499350" y="3878263"/>
          <p14:tracePt t="15433" x="7499350" y="3889375"/>
          <p14:tracePt t="15530" x="7508875" y="38893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a:extLst>
              <a:ext uri="{FF2B5EF4-FFF2-40B4-BE49-F238E27FC236}">
                <a16:creationId xmlns:a16="http://schemas.microsoft.com/office/drawing/2014/main" id="{D007BD49-113A-049D-9F0B-B95019B6E870}"/>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2771" name="Rectangle 5">
            <a:extLst>
              <a:ext uri="{FF2B5EF4-FFF2-40B4-BE49-F238E27FC236}">
                <a16:creationId xmlns:a16="http://schemas.microsoft.com/office/drawing/2014/main" id="{E3245B97-BB6A-EEFB-91C9-FA9273AE16B4}"/>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aphicFrame>
        <p:nvGraphicFramePr>
          <p:cNvPr id="32772" name="Object 8">
            <a:extLst>
              <a:ext uri="{FF2B5EF4-FFF2-40B4-BE49-F238E27FC236}">
                <a16:creationId xmlns:a16="http://schemas.microsoft.com/office/drawing/2014/main" id="{83E60396-E3A1-B2F7-29F5-AAF7747E2422}"/>
              </a:ext>
            </a:extLst>
          </p:cNvPr>
          <p:cNvGraphicFramePr>
            <a:graphicFrameLocks noChangeAspect="1"/>
          </p:cNvGraphicFramePr>
          <p:nvPr/>
        </p:nvGraphicFramePr>
        <p:xfrm>
          <a:off x="-503238" y="642938"/>
          <a:ext cx="5167313" cy="3954462"/>
        </p:xfrm>
        <a:graphic>
          <a:graphicData uri="http://schemas.openxmlformats.org/presentationml/2006/ole">
            <mc:AlternateContent xmlns:mc="http://schemas.openxmlformats.org/markup-compatibility/2006">
              <mc:Choice xmlns:v="urn:schemas-microsoft-com:vml" Requires="v">
                <p:oleObj name="Graph" r:id="rId6" imgW="3905250" imgH="2990850" progId="Origin50.Graph">
                  <p:embed/>
                </p:oleObj>
              </mc:Choice>
              <mc:Fallback>
                <p:oleObj name="Graph" r:id="rId6" imgW="3905250" imgH="2990850" progId="Origin50.Graph">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238" y="642938"/>
                        <a:ext cx="5167313"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3" name="TextBox 6">
            <a:extLst>
              <a:ext uri="{FF2B5EF4-FFF2-40B4-BE49-F238E27FC236}">
                <a16:creationId xmlns:a16="http://schemas.microsoft.com/office/drawing/2014/main" id="{244B778B-7CFE-2310-9D58-BEC6339B7B4F}"/>
              </a:ext>
            </a:extLst>
          </p:cNvPr>
          <p:cNvSpPr txBox="1">
            <a:spLocks noChangeArrowheads="1"/>
          </p:cNvSpPr>
          <p:nvPr/>
        </p:nvSpPr>
        <p:spPr bwMode="auto">
          <a:xfrm>
            <a:off x="-4763" y="141288"/>
            <a:ext cx="319722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Multi-mass TDS of SO</a:t>
            </a:r>
            <a:r>
              <a:rPr lang="en-US" altLang="en-US" sz="2400" baseline="-25000">
                <a:solidFill>
                  <a:srgbClr val="3366FF"/>
                </a:solidFill>
                <a:latin typeface="Times New Roman" panose="02020603050405020304" pitchFamily="18" charset="0"/>
                <a:cs typeface="Times New Roman" panose="02020603050405020304" pitchFamily="18" charset="0"/>
              </a:rPr>
              <a:t>2</a:t>
            </a:r>
          </a:p>
        </p:txBody>
      </p:sp>
      <p:grpSp>
        <p:nvGrpSpPr>
          <p:cNvPr id="2" name="Group 1">
            <a:extLst>
              <a:ext uri="{FF2B5EF4-FFF2-40B4-BE49-F238E27FC236}">
                <a16:creationId xmlns:a16="http://schemas.microsoft.com/office/drawing/2014/main" id="{4FA717A7-5050-54D3-32A5-F50D89A9089F}"/>
              </a:ext>
            </a:extLst>
          </p:cNvPr>
          <p:cNvGrpSpPr>
            <a:grpSpLocks/>
          </p:cNvGrpSpPr>
          <p:nvPr/>
        </p:nvGrpSpPr>
        <p:grpSpPr bwMode="auto">
          <a:xfrm>
            <a:off x="228600" y="3505200"/>
            <a:ext cx="2436813" cy="1966913"/>
            <a:chOff x="228600" y="3621088"/>
            <a:chExt cx="2436813" cy="1966912"/>
          </a:xfrm>
        </p:grpSpPr>
        <p:sp>
          <p:nvSpPr>
            <p:cNvPr id="32791" name="TextBox 5">
              <a:extLst>
                <a:ext uri="{FF2B5EF4-FFF2-40B4-BE49-F238E27FC236}">
                  <a16:creationId xmlns:a16="http://schemas.microsoft.com/office/drawing/2014/main" id="{064C3199-D500-3AEB-3282-F5AD4D39CC3B}"/>
                </a:ext>
              </a:extLst>
            </p:cNvPr>
            <p:cNvSpPr txBox="1">
              <a:spLocks noChangeArrowheads="1"/>
            </p:cNvSpPr>
            <p:nvPr/>
          </p:nvSpPr>
          <p:spPr bwMode="auto">
            <a:xfrm>
              <a:off x="228600" y="4756150"/>
              <a:ext cx="2436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Molecular adsorption pathway:</a:t>
              </a:r>
            </a:p>
            <a:p>
              <a:pPr>
                <a:spcBef>
                  <a:spcPct val="0"/>
                </a:spcBef>
                <a:buFontTx/>
                <a:buNone/>
              </a:pPr>
              <a:r>
                <a:rPr lang="en-US" altLang="en-US" sz="1600">
                  <a:latin typeface="Times New Roman" panose="02020603050405020304" pitchFamily="18" charset="0"/>
                </a:rPr>
                <a:t>SO</a:t>
              </a:r>
              <a:r>
                <a:rPr lang="en-US" altLang="en-US" sz="1600" baseline="-25000">
                  <a:latin typeface="Times New Roman" panose="02020603050405020304" pitchFamily="18" charset="0"/>
                </a:rPr>
                <a:t>2</a:t>
              </a:r>
              <a:r>
                <a:rPr lang="en-US" altLang="en-US" sz="1600">
                  <a:latin typeface="Times New Roman" panose="02020603050405020304" pitchFamily="18" charset="0"/>
                </a:rPr>
                <a:t>(ad)</a:t>
              </a:r>
              <a:r>
                <a:rPr lang="en-US" altLang="en-US" sz="1600">
                  <a:latin typeface="Times New Roman" panose="02020603050405020304" pitchFamily="18" charset="0"/>
                  <a:sym typeface="Wingdings" panose="05000000000000000000" pitchFamily="2" charset="2"/>
                </a:rPr>
                <a:t>SO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endParaRPr lang="en-US" altLang="en-US" sz="1600">
                <a:latin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528930D1-1E0B-496B-FA76-966A781EF261}"/>
                </a:ext>
              </a:extLst>
            </p:cNvPr>
            <p:cNvCxnSpPr/>
            <p:nvPr/>
          </p:nvCxnSpPr>
          <p:spPr bwMode="auto">
            <a:xfrm flipV="1">
              <a:off x="954088" y="3621088"/>
              <a:ext cx="639762" cy="1135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 name="Group 3">
            <a:extLst>
              <a:ext uri="{FF2B5EF4-FFF2-40B4-BE49-F238E27FC236}">
                <a16:creationId xmlns:a16="http://schemas.microsoft.com/office/drawing/2014/main" id="{4001D2BE-1C1C-0DCE-E2B7-5A1ED35C36F1}"/>
              </a:ext>
            </a:extLst>
          </p:cNvPr>
          <p:cNvGrpSpPr>
            <a:grpSpLocks/>
          </p:cNvGrpSpPr>
          <p:nvPr/>
        </p:nvGrpSpPr>
        <p:grpSpPr bwMode="auto">
          <a:xfrm>
            <a:off x="4113213" y="4114800"/>
            <a:ext cx="1289050" cy="960438"/>
            <a:chOff x="4113213" y="4114800"/>
            <a:chExt cx="1289050" cy="960438"/>
          </a:xfrm>
        </p:grpSpPr>
        <p:sp>
          <p:nvSpPr>
            <p:cNvPr id="32789" name="TextBox 12">
              <a:extLst>
                <a:ext uri="{FF2B5EF4-FFF2-40B4-BE49-F238E27FC236}">
                  <a16:creationId xmlns:a16="http://schemas.microsoft.com/office/drawing/2014/main" id="{E2A60E7C-EEA3-E9CD-36E0-F334C31BF234}"/>
                </a:ext>
              </a:extLst>
            </p:cNvPr>
            <p:cNvSpPr txBox="1">
              <a:spLocks noChangeArrowheads="1"/>
            </p:cNvSpPr>
            <p:nvPr/>
          </p:nvSpPr>
          <p:spPr bwMode="auto">
            <a:xfrm>
              <a:off x="4113213" y="4491038"/>
              <a:ext cx="128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Sulfur does not desorb</a:t>
              </a:r>
            </a:p>
          </p:txBody>
        </p:sp>
        <p:sp>
          <p:nvSpPr>
            <p:cNvPr id="32790" name="Right Brace 3">
              <a:extLst>
                <a:ext uri="{FF2B5EF4-FFF2-40B4-BE49-F238E27FC236}">
                  <a16:creationId xmlns:a16="http://schemas.microsoft.com/office/drawing/2014/main" id="{9B4BC0F3-7D1C-D885-1F22-ED334B06D39A}"/>
                </a:ext>
              </a:extLst>
            </p:cNvPr>
            <p:cNvSpPr>
              <a:spLocks/>
            </p:cNvSpPr>
            <p:nvPr/>
          </p:nvSpPr>
          <p:spPr bwMode="auto">
            <a:xfrm rot="5400000">
              <a:off x="4492625" y="3965575"/>
              <a:ext cx="342900" cy="641350"/>
            </a:xfrm>
            <a:prstGeom prst="rightBrace">
              <a:avLst>
                <a:gd name="adj1" fmla="val 834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grpSp>
        <p:nvGrpSpPr>
          <p:cNvPr id="6" name="Group 5">
            <a:extLst>
              <a:ext uri="{FF2B5EF4-FFF2-40B4-BE49-F238E27FC236}">
                <a16:creationId xmlns:a16="http://schemas.microsoft.com/office/drawing/2014/main" id="{A02B839F-A8B8-0E0C-74CE-FA0A37BD0F66}"/>
              </a:ext>
            </a:extLst>
          </p:cNvPr>
          <p:cNvGrpSpPr>
            <a:grpSpLocks/>
          </p:cNvGrpSpPr>
          <p:nvPr/>
        </p:nvGrpSpPr>
        <p:grpSpPr bwMode="auto">
          <a:xfrm>
            <a:off x="5607050" y="4267200"/>
            <a:ext cx="3143250" cy="1227138"/>
            <a:chOff x="5607050" y="4267200"/>
            <a:chExt cx="3143250" cy="1227138"/>
          </a:xfrm>
        </p:grpSpPr>
        <p:sp>
          <p:nvSpPr>
            <p:cNvPr id="32787" name="TextBox 6">
              <a:extLst>
                <a:ext uri="{FF2B5EF4-FFF2-40B4-BE49-F238E27FC236}">
                  <a16:creationId xmlns:a16="http://schemas.microsoft.com/office/drawing/2014/main" id="{8B781202-FB66-FB06-D9F6-C03ADBD7D851}"/>
                </a:ext>
              </a:extLst>
            </p:cNvPr>
            <p:cNvSpPr txBox="1">
              <a:spLocks noChangeArrowheads="1"/>
            </p:cNvSpPr>
            <p:nvPr/>
          </p:nvSpPr>
          <p:spPr bwMode="auto">
            <a:xfrm>
              <a:off x="5607050" y="4664075"/>
              <a:ext cx="3143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Reactive adsorption pathways:</a:t>
              </a:r>
            </a:p>
            <a:p>
              <a:pPr>
                <a:spcBef>
                  <a:spcPct val="0"/>
                </a:spcBef>
                <a:buFontTx/>
                <a:buNone/>
              </a:pPr>
              <a:r>
                <a:rPr lang="en-US" altLang="en-US" sz="1600">
                  <a:latin typeface="Times New Roman" panose="02020603050405020304" pitchFamily="18" charset="0"/>
                </a:rPr>
                <a:t>2SO</a:t>
              </a:r>
              <a:r>
                <a:rPr lang="en-US" altLang="en-US" sz="1600" baseline="-25000">
                  <a:latin typeface="Times New Roman" panose="02020603050405020304" pitchFamily="18" charset="0"/>
                </a:rPr>
                <a:t>2</a:t>
              </a:r>
              <a:r>
                <a:rPr lang="en-US" altLang="en-US" sz="1600">
                  <a:latin typeface="Times New Roman" panose="02020603050405020304" pitchFamily="18" charset="0"/>
                </a:rPr>
                <a:t>(ad) </a:t>
              </a:r>
              <a:r>
                <a:rPr lang="en-US" altLang="en-US" sz="1600">
                  <a:latin typeface="Times New Roman" panose="02020603050405020304" pitchFamily="18" charset="0"/>
                  <a:sym typeface="Wingdings" panose="05000000000000000000" pitchFamily="2" charset="2"/>
                </a:rPr>
                <a:t> 2SO(ad) + 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p>
            <a:p>
              <a:pPr>
                <a:spcBef>
                  <a:spcPct val="0"/>
                </a:spcBef>
                <a:buFontTx/>
                <a:buNone/>
              </a:pPr>
              <a:r>
                <a:rPr lang="en-US" altLang="en-US" sz="1600">
                  <a:latin typeface="Times New Roman" panose="02020603050405020304" pitchFamily="18" charset="0"/>
                  <a:sym typeface="Wingdings" panose="05000000000000000000" pitchFamily="2" charset="2"/>
                </a:rPr>
                <a:t>SO(ad)SO(gas)</a:t>
              </a:r>
            </a:p>
          </p:txBody>
        </p:sp>
        <p:sp>
          <p:nvSpPr>
            <p:cNvPr id="32788" name="Right Brace 14">
              <a:extLst>
                <a:ext uri="{FF2B5EF4-FFF2-40B4-BE49-F238E27FC236}">
                  <a16:creationId xmlns:a16="http://schemas.microsoft.com/office/drawing/2014/main" id="{F7035E0D-6D42-DF84-0766-0B1B95C472AD}"/>
                </a:ext>
              </a:extLst>
            </p:cNvPr>
            <p:cNvSpPr>
              <a:spLocks/>
            </p:cNvSpPr>
            <p:nvPr/>
          </p:nvSpPr>
          <p:spPr bwMode="auto">
            <a:xfrm rot="5400000">
              <a:off x="6300787" y="3573463"/>
              <a:ext cx="396875" cy="1784350"/>
            </a:xfrm>
            <a:prstGeom prst="rightBrace">
              <a:avLst>
                <a:gd name="adj1" fmla="val 832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5" name="TextBox 4">
            <a:extLst>
              <a:ext uri="{FF2B5EF4-FFF2-40B4-BE49-F238E27FC236}">
                <a16:creationId xmlns:a16="http://schemas.microsoft.com/office/drawing/2014/main" id="{CF8496D1-08E7-6B6D-CD68-FB1D4655A0BC}"/>
              </a:ext>
            </a:extLst>
          </p:cNvPr>
          <p:cNvSpPr txBox="1">
            <a:spLocks noChangeArrowheads="1"/>
          </p:cNvSpPr>
          <p:nvPr/>
        </p:nvSpPr>
        <p:spPr bwMode="auto">
          <a:xfrm>
            <a:off x="4132263" y="5594350"/>
            <a:ext cx="405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TDS = gas phase </a:t>
            </a:r>
            <a:r>
              <a:rPr lang="en-US" altLang="en-US" sz="1800">
                <a:latin typeface="Times New Roman" panose="02020603050405020304" pitchFamily="18" charset="0"/>
                <a:sym typeface="Wingdings" panose="05000000000000000000" pitchFamily="2" charset="2"/>
              </a:rPr>
              <a:t> molecular adsorption</a:t>
            </a:r>
            <a:endParaRPr lang="en-US" altLang="en-US" sz="1800">
              <a:latin typeface="Times New Roman" panose="02020603050405020304" pitchFamily="18" charset="0"/>
            </a:endParaRPr>
          </a:p>
        </p:txBody>
      </p:sp>
      <p:sp>
        <p:nvSpPr>
          <p:cNvPr id="32778" name="TextBox 6">
            <a:extLst>
              <a:ext uri="{FF2B5EF4-FFF2-40B4-BE49-F238E27FC236}">
                <a16:creationId xmlns:a16="http://schemas.microsoft.com/office/drawing/2014/main" id="{BBA54ADC-C332-A941-E34D-A50FF13083E5}"/>
              </a:ext>
            </a:extLst>
          </p:cNvPr>
          <p:cNvSpPr txBox="1">
            <a:spLocks noChangeArrowheads="1"/>
          </p:cNvSpPr>
          <p:nvPr/>
        </p:nvSpPr>
        <p:spPr bwMode="auto">
          <a:xfrm>
            <a:off x="7540625" y="6445250"/>
            <a:ext cx="1562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ad: adsorption</a:t>
            </a:r>
          </a:p>
          <a:p>
            <a:pPr>
              <a:spcBef>
                <a:spcPct val="0"/>
              </a:spcBef>
              <a:buFontTx/>
              <a:buNone/>
            </a:pPr>
            <a:r>
              <a:rPr lang="en-US" altLang="en-US" sz="1200">
                <a:latin typeface="Times New Roman" panose="02020603050405020304" pitchFamily="18" charset="0"/>
              </a:rPr>
              <a:t>gas: gas-phase species</a:t>
            </a:r>
          </a:p>
        </p:txBody>
      </p:sp>
      <p:sp>
        <p:nvSpPr>
          <p:cNvPr id="32779" name="Rectangle 6">
            <a:extLst>
              <a:ext uri="{FF2B5EF4-FFF2-40B4-BE49-F238E27FC236}">
                <a16:creationId xmlns:a16="http://schemas.microsoft.com/office/drawing/2014/main" id="{EE45D046-A08A-BE7F-D184-051C642F0064}"/>
              </a:ext>
            </a:extLst>
          </p:cNvPr>
          <p:cNvSpPr>
            <a:spLocks noChangeArrowheads="1"/>
          </p:cNvSpPr>
          <p:nvPr/>
        </p:nvSpPr>
        <p:spPr bwMode="auto">
          <a:xfrm>
            <a:off x="-4763" y="6350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32780" name="Picture 13" descr="Spacefill model of sulfur dioxide">
            <a:extLst>
              <a:ext uri="{FF2B5EF4-FFF2-40B4-BE49-F238E27FC236}">
                <a16:creationId xmlns:a16="http://schemas.microsoft.com/office/drawing/2014/main" id="{F0C1984D-C299-C034-BB15-E30DF74E0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7538" y="22225"/>
            <a:ext cx="8302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F35BB985-C733-055D-726B-E394EB53C9B9}"/>
              </a:ext>
            </a:extLst>
          </p:cNvPr>
          <p:cNvGrpSpPr>
            <a:grpSpLocks/>
          </p:cNvGrpSpPr>
          <p:nvPr/>
        </p:nvGrpSpPr>
        <p:grpSpPr bwMode="auto">
          <a:xfrm>
            <a:off x="3506788" y="923925"/>
            <a:ext cx="4673600" cy="3576638"/>
            <a:chOff x="3506788" y="923925"/>
            <a:chExt cx="4673600" cy="3576638"/>
          </a:xfrm>
        </p:grpSpPr>
        <p:graphicFrame>
          <p:nvGraphicFramePr>
            <p:cNvPr id="32782" name="Object 7">
              <a:extLst>
                <a:ext uri="{FF2B5EF4-FFF2-40B4-BE49-F238E27FC236}">
                  <a16:creationId xmlns:a16="http://schemas.microsoft.com/office/drawing/2014/main" id="{C0BB48A6-B681-B9BA-99C5-9D4F40C73BC7}"/>
                </a:ext>
              </a:extLst>
            </p:cNvPr>
            <p:cNvGraphicFramePr>
              <a:graphicFrameLocks noChangeAspect="1"/>
            </p:cNvGraphicFramePr>
            <p:nvPr/>
          </p:nvGraphicFramePr>
          <p:xfrm>
            <a:off x="3506788" y="923925"/>
            <a:ext cx="4673600" cy="3576638"/>
          </p:xfrm>
          <a:graphic>
            <a:graphicData uri="http://schemas.openxmlformats.org/presentationml/2006/ole">
              <mc:AlternateContent xmlns:mc="http://schemas.openxmlformats.org/markup-compatibility/2006">
                <mc:Choice xmlns:v="urn:schemas-microsoft-com:vml" Requires="v">
                  <p:oleObj name="Graph" r:id="rId9" imgW="3905250" imgH="2990850" progId="Origin50.Graph">
                    <p:embed/>
                  </p:oleObj>
                </mc:Choice>
                <mc:Fallback>
                  <p:oleObj name="Graph" r:id="rId9" imgW="3905250" imgH="2990850" progId="Origin50.Graph">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6788" y="923925"/>
                          <a:ext cx="46736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2783" name="Group 9">
              <a:extLst>
                <a:ext uri="{FF2B5EF4-FFF2-40B4-BE49-F238E27FC236}">
                  <a16:creationId xmlns:a16="http://schemas.microsoft.com/office/drawing/2014/main" id="{92FA7487-90C5-132C-2F1E-5D1C822C20DC}"/>
                </a:ext>
              </a:extLst>
            </p:cNvPr>
            <p:cNvGrpSpPr>
              <a:grpSpLocks/>
            </p:cNvGrpSpPr>
            <p:nvPr/>
          </p:nvGrpSpPr>
          <p:grpSpPr bwMode="auto">
            <a:xfrm>
              <a:off x="4441277" y="1524000"/>
              <a:ext cx="2469214" cy="2357438"/>
              <a:chOff x="4441277" y="1524000"/>
              <a:chExt cx="2469214" cy="2357438"/>
            </a:xfrm>
          </p:grpSpPr>
          <p:sp>
            <p:nvSpPr>
              <p:cNvPr id="32784" name="Rectangle 6">
                <a:extLst>
                  <a:ext uri="{FF2B5EF4-FFF2-40B4-BE49-F238E27FC236}">
                    <a16:creationId xmlns:a16="http://schemas.microsoft.com/office/drawing/2014/main" id="{4C734C4C-A46D-AE08-D94D-3B25D07B82D4}"/>
                  </a:ext>
                </a:extLst>
              </p:cNvPr>
              <p:cNvSpPr>
                <a:spLocks noChangeArrowheads="1"/>
              </p:cNvSpPr>
              <p:nvPr/>
            </p:nvSpPr>
            <p:spPr bwMode="auto">
              <a:xfrm flipH="1">
                <a:off x="5616723" y="1524000"/>
                <a:ext cx="111786" cy="2357438"/>
              </a:xfrm>
              <a:prstGeom prst="rect">
                <a:avLst/>
              </a:prstGeom>
              <a:solidFill>
                <a:srgbClr val="FF33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32785" name="Rectangle 7">
                <a:extLst>
                  <a:ext uri="{FF2B5EF4-FFF2-40B4-BE49-F238E27FC236}">
                    <a16:creationId xmlns:a16="http://schemas.microsoft.com/office/drawing/2014/main" id="{62F395C0-3697-6FBB-91F0-A5B39209A975}"/>
                  </a:ext>
                </a:extLst>
              </p:cNvPr>
              <p:cNvSpPr>
                <a:spLocks noChangeArrowheads="1"/>
              </p:cNvSpPr>
              <p:nvPr/>
            </p:nvSpPr>
            <p:spPr bwMode="auto">
              <a:xfrm>
                <a:off x="6798704" y="1880191"/>
                <a:ext cx="111787" cy="2001247"/>
              </a:xfrm>
              <a:prstGeom prst="rect">
                <a:avLst/>
              </a:prstGeom>
              <a:solidFill>
                <a:srgbClr val="92D050"/>
              </a:solidFill>
              <a:ln w="9525" algn="ctr">
                <a:solidFill>
                  <a:srgbClr val="92D05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32786" name="Rectangle 8">
                <a:extLst>
                  <a:ext uri="{FF2B5EF4-FFF2-40B4-BE49-F238E27FC236}">
                    <a16:creationId xmlns:a16="http://schemas.microsoft.com/office/drawing/2014/main" id="{3D6B7754-71DA-5A76-35F7-F925174070E3}"/>
                  </a:ext>
                </a:extLst>
              </p:cNvPr>
              <p:cNvSpPr>
                <a:spLocks noChangeArrowheads="1"/>
              </p:cNvSpPr>
              <p:nvPr/>
            </p:nvSpPr>
            <p:spPr bwMode="auto">
              <a:xfrm>
                <a:off x="4441277" y="2098344"/>
                <a:ext cx="78428" cy="1783094"/>
              </a:xfrm>
              <a:prstGeom prst="rect">
                <a:avLst/>
              </a:prstGeom>
              <a:solidFill>
                <a:srgbClr val="0066FF"/>
              </a:solidFill>
              <a:ln w="9525" algn="ctr">
                <a:solidFill>
                  <a:srgbClr val="0066FF"/>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grpSp>
      <p:pic>
        <p:nvPicPr>
          <p:cNvPr id="8" name="Audio 7">
            <a:hlinkClick r:id="" action="ppaction://media"/>
            <a:extLst>
              <a:ext uri="{FF2B5EF4-FFF2-40B4-BE49-F238E27FC236}">
                <a16:creationId xmlns:a16="http://schemas.microsoft.com/office/drawing/2014/main" id="{EE3FAF74-4A43-EBDB-A69B-63DC447E4295}"/>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3211"/>
    </mc:Choice>
    <mc:Fallback xmlns="">
      <p:transition spd="slow" advTm="9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5" grpId="0"/>
    </p:bldLst>
  </p:timing>
  <p:extLst>
    <p:ext uri="{3A86A75C-4F4B-4683-9AE1-C65F6400EC91}">
      <p14:laserTraceLst xmlns:p14="http://schemas.microsoft.com/office/powerpoint/2010/main">
        <p14:tracePtLst>
          <p14:tracePt t="18538" x="5357813" y="5627688"/>
          <p14:tracePt t="18545" x="5275263" y="5607050"/>
          <p14:tracePt t="18558" x="5151438" y="5565775"/>
          <p14:tracePt t="18573" x="4706938" y="5440363"/>
          <p14:tracePt t="18591" x="4033838" y="5245100"/>
          <p14:tracePt t="18593" x="3557588" y="5110163"/>
          <p14:tracePt t="18607" x="3165475" y="4995863"/>
          <p14:tracePt t="18610" x="2700338" y="4903788"/>
          <p14:tracePt t="18624" x="2224088" y="4778375"/>
          <p14:tracePt t="18627" x="1727200" y="4686300"/>
          <p14:tracePt t="18640" x="1376363" y="4624388"/>
          <p14:tracePt t="18643" x="1209675" y="4603750"/>
          <p14:tracePt t="18657" x="1147763" y="4603750"/>
          <p14:tracePt t="18674" x="1147763" y="4583113"/>
          <p14:tracePt t="18694" x="1127125" y="4530725"/>
          <p14:tracePt t="18697" x="1096963" y="4498975"/>
          <p14:tracePt t="18707" x="1035050" y="4457700"/>
          <p14:tracePt t="18723" x="930275" y="4375150"/>
          <p14:tracePt t="18740" x="847725" y="4262438"/>
          <p14:tracePt t="18757" x="714375" y="4065588"/>
          <p14:tracePt t="18773" x="568325" y="3836988"/>
          <p14:tracePt t="18790" x="403225" y="3578225"/>
          <p14:tracePt t="18808" x="279400" y="3382963"/>
          <p14:tracePt t="18810" x="238125" y="3321050"/>
          <p14:tracePt t="18824" x="227013" y="3300413"/>
          <p14:tracePt t="18827" x="227013" y="3289300"/>
          <p14:tracePt t="18841" x="227013" y="3279775"/>
          <p14:tracePt t="18843" x="238125" y="3279775"/>
          <p14:tracePt t="18857" x="309563" y="3309938"/>
          <p14:tracePt t="18874" x="476250" y="3413125"/>
          <p14:tracePt t="18890" x="661988" y="3516313"/>
          <p14:tracePt t="18908" x="827088" y="3536950"/>
          <p14:tracePt t="18923" x="900113" y="3536950"/>
          <p14:tracePt t="18940" x="950913" y="3536950"/>
          <p14:tracePt t="18957" x="971550" y="3536950"/>
          <p14:tracePt t="18973" x="993775" y="3557588"/>
          <p14:tracePt t="18990" x="1014413" y="3557588"/>
          <p14:tracePt t="18993" x="1014413" y="3568700"/>
          <p14:tracePt t="19009" x="1065213" y="3589338"/>
          <p14:tracePt t="19023" x="1158875" y="3621088"/>
          <p14:tracePt t="19027" x="1303338" y="3630613"/>
          <p14:tracePt t="19041" x="1458913" y="3651250"/>
          <p14:tracePt t="19043" x="1592263" y="3671888"/>
          <p14:tracePt t="19058" x="1655763" y="3671888"/>
          <p14:tracePt t="19073" x="1676400" y="3671888"/>
          <p14:tracePt t="19090" x="1697038" y="3651250"/>
          <p14:tracePt t="19107" x="1706563" y="3557588"/>
          <p14:tracePt t="19123" x="1706563" y="3413125"/>
          <p14:tracePt t="19140" x="1685925" y="3279775"/>
          <p14:tracePt t="19157" x="1655763" y="3186113"/>
          <p14:tracePt t="19173" x="1635125" y="3133725"/>
          <p14:tracePt t="19189" x="1635125" y="3124200"/>
          <p14:tracePt t="19208" x="1635125" y="3113088"/>
          <p14:tracePt t="19210" x="1635125" y="3103563"/>
          <p14:tracePt t="19224" x="1644650" y="3103563"/>
          <p14:tracePt t="19227" x="1644650" y="3092450"/>
          <p14:tracePt t="19242" x="1655763" y="3082925"/>
          <p14:tracePt t="19257" x="1655763" y="3062288"/>
          <p14:tracePt t="19274" x="1612900" y="3009900"/>
          <p14:tracePt t="19290" x="1489075" y="2959100"/>
          <p14:tracePt t="19308" x="1438275" y="2947988"/>
          <p14:tracePt t="19323" x="1406525" y="3000375"/>
          <p14:tracePt t="19340" x="1376363" y="3082925"/>
          <p14:tracePt t="19357" x="1376363" y="3133725"/>
          <p14:tracePt t="19373" x="1397000" y="3154363"/>
          <p14:tracePt t="19390" x="1447800" y="3175000"/>
          <p14:tracePt t="19393" x="1468438" y="3175000"/>
          <p14:tracePt t="19409" x="1479550" y="3175000"/>
          <p14:tracePt t="19433" x="1479550" y="3165475"/>
          <p14:tracePt t="19449" x="1479550" y="3175000"/>
          <p14:tracePt t="19459" x="1479550" y="3186113"/>
          <p14:tracePt t="19474" x="1489075" y="3216275"/>
          <p14:tracePt t="19490" x="1509713" y="3236913"/>
          <p14:tracePt t="19507" x="1530350" y="3236913"/>
          <p14:tracePt t="19524" x="1550988" y="3236913"/>
          <p14:tracePt t="19540" x="1562100" y="3216275"/>
          <p14:tracePt t="19557" x="1562100" y="3154363"/>
          <p14:tracePt t="19573" x="1562100" y="3082925"/>
          <p14:tracePt t="19590" x="1562100" y="3021013"/>
          <p14:tracePt t="19608" x="1562100" y="2968625"/>
          <p14:tracePt t="19610" x="1550988" y="2947988"/>
          <p14:tracePt t="19624" x="1541463" y="2927350"/>
          <p14:tracePt t="19627" x="1541463" y="2906713"/>
          <p14:tracePt t="19641" x="1500188" y="2865438"/>
          <p14:tracePt t="19658" x="1438275" y="2824163"/>
          <p14:tracePt t="19674" x="1406525" y="2813050"/>
          <p14:tracePt t="19697" x="1397000" y="2813050"/>
          <p14:tracePt t="19722" x="1385888" y="2813050"/>
          <p14:tracePt t="19729" x="1376363" y="2833688"/>
          <p14:tracePt t="19740" x="1376363" y="2844800"/>
          <p14:tracePt t="19759" x="1355725" y="2886075"/>
          <p14:tracePt t="19762" x="1344613" y="2916238"/>
          <p14:tracePt t="19773" x="1335088" y="2936875"/>
          <p14:tracePt t="19790" x="1323975" y="3000375"/>
          <p14:tracePt t="19794" x="1323975" y="3030538"/>
          <p14:tracePt t="19807" x="1323975" y="3062288"/>
          <p14:tracePt t="19810" x="1323975" y="3092450"/>
          <p14:tracePt t="19824" x="1323975" y="3124200"/>
          <p14:tracePt t="19827" x="1335088" y="3144838"/>
          <p14:tracePt t="19841" x="1344613" y="3165475"/>
          <p14:tracePt t="19843" x="1365250" y="3175000"/>
          <p14:tracePt t="19858" x="1385888" y="3186113"/>
          <p14:tracePt t="19881" x="1397000" y="3186113"/>
          <p14:tracePt t="19897" x="1406525" y="3195638"/>
          <p14:tracePt t="19907" x="1427163" y="3195638"/>
          <p14:tracePt t="19923" x="1479550" y="3195638"/>
          <p14:tracePt t="19940" x="1562100" y="3195638"/>
          <p14:tracePt t="19958" x="1612900" y="3165475"/>
          <p14:tracePt t="19973" x="1665288" y="3133725"/>
          <p14:tracePt t="19991" x="1665288" y="3062288"/>
          <p14:tracePt t="19993" x="1665288" y="3009900"/>
          <p14:tracePt t="20008" x="1655763" y="2968625"/>
          <p14:tracePt t="20010" x="1635125" y="2906713"/>
          <p14:tracePt t="20024" x="1592263" y="2844800"/>
          <p14:tracePt t="20027" x="1541463" y="2782888"/>
          <p14:tracePt t="20040" x="1530350" y="2771775"/>
          <p14:tracePt t="20043" x="1520825" y="2741613"/>
          <p14:tracePt t="20057" x="1509713" y="2730500"/>
          <p14:tracePt t="20074" x="1500188" y="2730500"/>
          <p14:tracePt t="20090" x="1479550" y="2730500"/>
          <p14:tracePt t="20108" x="1468438" y="2741613"/>
          <p14:tracePt t="20123" x="1438275" y="2771775"/>
          <p14:tracePt t="20140" x="1376363" y="2803525"/>
          <p14:tracePt t="20157" x="1303338" y="2865438"/>
          <p14:tracePt t="20173" x="1250950" y="2947988"/>
          <p14:tracePt t="20192" x="1230313" y="3030538"/>
          <p14:tracePt t="20194" x="1230313" y="3062288"/>
          <p14:tracePt t="20207" x="1241425" y="3082925"/>
          <p14:tracePt t="20210" x="1262063" y="3113088"/>
          <p14:tracePt t="20224" x="1282700" y="3133725"/>
          <p14:tracePt t="20227" x="1303338" y="3144838"/>
          <p14:tracePt t="20240" x="1323975" y="3165475"/>
          <p14:tracePt t="20243" x="1344613" y="3165475"/>
          <p14:tracePt t="20257" x="1355725" y="3165475"/>
          <p14:tracePt t="20281" x="1365250" y="3165475"/>
          <p14:tracePt t="20290" x="1376363" y="3165475"/>
          <p14:tracePt t="20307" x="1397000" y="3186113"/>
          <p14:tracePt t="20324" x="1458913" y="3195638"/>
          <p14:tracePt t="20340" x="1530350" y="3206750"/>
          <p14:tracePt t="20357" x="1592263" y="3195638"/>
          <p14:tracePt t="20373" x="1644650" y="3175000"/>
          <p14:tracePt t="20391" x="1665288" y="3133725"/>
          <p14:tracePt t="20394" x="1665288" y="3103563"/>
          <p14:tracePt t="20408" x="1665288" y="3071813"/>
          <p14:tracePt t="20410" x="1665288" y="3041650"/>
          <p14:tracePt t="20423" x="1665288" y="3021013"/>
          <p14:tracePt t="20427" x="1655763" y="3009900"/>
          <p14:tracePt t="20440" x="1655763" y="3000375"/>
          <p14:tracePt t="20465" x="1655763" y="3021013"/>
          <p14:tracePt t="20474" x="1644650" y="3030538"/>
          <p14:tracePt t="20490" x="1644650" y="3062288"/>
          <p14:tracePt t="20508" x="1644650" y="3071813"/>
          <p14:tracePt t="20523" x="1644650" y="3082925"/>
          <p14:tracePt t="20569" x="1655763" y="3082925"/>
          <p14:tracePt t="20585" x="1665288" y="3082925"/>
          <p14:tracePt t="20595" x="1665288" y="3071813"/>
          <p14:tracePt t="20607" x="1676400" y="3071813"/>
          <p14:tracePt t="20610" x="1685925" y="3062288"/>
          <p14:tracePt t="20626" x="1697038" y="3051175"/>
          <p14:tracePt t="20641" x="1697038" y="3041650"/>
          <p14:tracePt t="20644" x="1697038" y="3030538"/>
          <p14:tracePt t="20657" x="1697038" y="3021013"/>
          <p14:tracePt t="20705" x="1706563" y="3030538"/>
          <p14:tracePt t="20722" x="1717675" y="3041650"/>
          <p14:tracePt t="20731" x="1727200" y="3041650"/>
          <p14:tracePt t="20741" x="1738313" y="3051175"/>
          <p14:tracePt t="20758" x="1758950" y="3051175"/>
          <p14:tracePt t="20773" x="1779588" y="3030538"/>
          <p14:tracePt t="20791" x="1779588" y="3000375"/>
          <p14:tracePt t="20794" x="1779588" y="2989263"/>
          <p14:tracePt t="20808" x="1779588" y="2979738"/>
          <p14:tracePt t="20811" x="1789113" y="2968625"/>
          <p14:tracePt t="20826" x="1789113" y="2959100"/>
          <p14:tracePt t="20841" x="1800225" y="2959100"/>
          <p14:tracePt t="20857" x="1809750" y="2947988"/>
          <p14:tracePt t="20874" x="1809750" y="2936875"/>
          <p14:tracePt t="20890" x="1820863" y="2927350"/>
          <p14:tracePt t="20908" x="1820863" y="2916238"/>
          <p14:tracePt t="20923" x="1820863" y="2906713"/>
          <p14:tracePt t="20985" x="1820863" y="2895600"/>
          <p14:tracePt t="21001" x="1820863" y="2886075"/>
          <p14:tracePt t="21010" x="1830388" y="2874963"/>
          <p14:tracePt t="21024" x="1830388" y="2865438"/>
          <p14:tracePt t="21027" x="1830388" y="2854325"/>
          <p14:tracePt t="21040" x="1830388" y="2844800"/>
          <p14:tracePt t="27649" x="1830388" y="2874963"/>
          <p14:tracePt t="27658" x="1830388" y="2886075"/>
          <p14:tracePt t="27675" x="1809750" y="2968625"/>
          <p14:tracePt t="27692" x="1768475" y="3082925"/>
          <p14:tracePt t="27708" x="1717675" y="3216275"/>
          <p14:tracePt t="27724" x="1706563" y="3424238"/>
          <p14:tracePt t="27741" x="1706563" y="3641725"/>
          <p14:tracePt t="27759" x="1747838" y="3827463"/>
          <p14:tracePt t="27762" x="1768475" y="3868738"/>
          <p14:tracePt t="27774" x="1779588" y="3921125"/>
          <p14:tracePt t="27791" x="1800225" y="3962400"/>
          <p14:tracePt t="27794" x="1800225" y="3971925"/>
          <p14:tracePt t="27833" x="1800225" y="3962400"/>
          <p14:tracePt t="27842" x="1800225" y="3941763"/>
          <p14:tracePt t="27858" x="1800225" y="3827463"/>
          <p14:tracePt t="27875" x="1768475" y="3641725"/>
          <p14:tracePt t="27891" x="1747838" y="3475038"/>
          <p14:tracePt t="27908" x="1727200" y="3330575"/>
          <p14:tracePt t="27925" x="1685925" y="3216275"/>
          <p14:tracePt t="27940" x="1612900" y="3092450"/>
          <p14:tracePt t="27959" x="1550988" y="3021013"/>
          <p14:tracePt t="27962" x="1541463" y="2989263"/>
          <p14:tracePt t="27975" x="1520825" y="2979738"/>
          <p14:tracePt t="27978" x="1500188" y="2968625"/>
          <p14:tracePt t="27991" x="1468438" y="2959100"/>
          <p14:tracePt t="27995" x="1438275" y="2947988"/>
          <p14:tracePt t="28009" x="1397000" y="2947988"/>
          <p14:tracePt t="28011" x="1335088" y="2959100"/>
          <p14:tracePt t="28025" x="1303338" y="2968625"/>
          <p14:tracePt t="28028" x="1271588" y="2968625"/>
          <p14:tracePt t="28041" x="1220788" y="2989263"/>
          <p14:tracePt t="28137" x="1241425" y="3000375"/>
          <p14:tracePt t="28145" x="1250950" y="3000375"/>
          <p14:tracePt t="28162" x="1250950" y="3009900"/>
          <p14:tracePt t="28178" x="1241425" y="3009900"/>
          <p14:tracePt t="28191" x="1230313" y="2989263"/>
          <p14:tracePt t="28195" x="1209675" y="2959100"/>
          <p14:tracePt t="28209" x="1179513" y="2895600"/>
          <p14:tracePt t="28212" x="1168400" y="2865438"/>
          <p14:tracePt t="28225" x="1147763" y="2792413"/>
          <p14:tracePt t="28227" x="1138238" y="2700338"/>
          <p14:tracePt t="28241" x="1117600" y="2513013"/>
          <p14:tracePt t="28258" x="1085850" y="2327275"/>
          <p14:tracePt t="28275" x="1055688" y="2151063"/>
          <p14:tracePt t="28291" x="1023938" y="1985963"/>
          <p14:tracePt t="28308" x="941388" y="1809750"/>
          <p14:tracePt t="28325" x="847725" y="1635125"/>
          <p14:tracePt t="28340" x="776288" y="1520825"/>
          <p14:tracePt t="28359" x="723900" y="1458913"/>
          <p14:tracePt t="28362" x="714375" y="1447800"/>
          <p14:tracePt t="28374" x="693738" y="1438275"/>
          <p14:tracePt t="28378" x="682625" y="1438275"/>
          <p14:tracePt t="28391" x="673100" y="1438275"/>
          <p14:tracePt t="28394" x="673100" y="1458913"/>
          <p14:tracePt t="28408" x="661988" y="1500188"/>
          <p14:tracePt t="28411" x="630238" y="1530350"/>
          <p14:tracePt t="28425" x="620713" y="1603375"/>
          <p14:tracePt t="28428" x="600075" y="1697038"/>
          <p14:tracePt t="28441" x="517525" y="1882775"/>
          <p14:tracePt t="28458" x="423863" y="2079625"/>
          <p14:tracePt t="28475" x="373063" y="2297113"/>
          <p14:tracePt t="28491" x="331788" y="2533650"/>
          <p14:tracePt t="28509" x="309563" y="2782888"/>
          <p14:tracePt t="28524" x="300038" y="3009900"/>
          <p14:tracePt t="28540" x="309563" y="3206750"/>
          <p14:tracePt t="28559" x="382588" y="3371850"/>
          <p14:tracePt t="28562" x="434975" y="3424238"/>
          <p14:tracePt t="28574" x="485775" y="3475038"/>
          <p14:tracePt t="28591" x="538163" y="3516313"/>
          <p14:tracePt t="28594" x="579438" y="3536950"/>
          <p14:tracePt t="28608" x="600075" y="3548063"/>
          <p14:tracePt t="28611" x="620713" y="3568700"/>
          <p14:tracePt t="28625" x="641350" y="3568700"/>
          <p14:tracePt t="28627" x="661988" y="3568700"/>
          <p14:tracePt t="28641" x="714375" y="3568700"/>
          <p14:tracePt t="28658" x="744538" y="3548063"/>
          <p14:tracePt t="28675" x="817563" y="3433763"/>
          <p14:tracePt t="28691" x="900113" y="3300413"/>
          <p14:tracePt t="28708" x="993775" y="3154363"/>
          <p14:tracePt t="28725" x="1096963" y="3021013"/>
          <p14:tracePt t="28740" x="1189038" y="2895600"/>
          <p14:tracePt t="28758" x="1282700" y="2751138"/>
          <p14:tracePt t="28775" x="1323975" y="2627313"/>
          <p14:tracePt t="28791" x="1323975" y="2544763"/>
          <p14:tracePt t="28794" x="1314450" y="2482850"/>
          <p14:tracePt t="28809" x="1292225" y="2420938"/>
          <p14:tracePt t="28811" x="1262063" y="2359025"/>
          <p14:tracePt t="28825" x="1230313" y="2327275"/>
          <p14:tracePt t="28828" x="1189038" y="2274888"/>
          <p14:tracePt t="28841" x="1127125" y="2212975"/>
          <p14:tracePt t="28858" x="1117600" y="2192338"/>
          <p14:tracePt t="28881" x="1106488" y="2192338"/>
          <p14:tracePt t="28906" x="1096963" y="2203450"/>
          <p14:tracePt t="28915" x="1085850" y="2212975"/>
          <p14:tracePt t="28924" x="1076325" y="2233613"/>
          <p14:tracePt t="28941" x="1035050" y="2327275"/>
          <p14:tracePt t="28959" x="971550" y="2482850"/>
          <p14:tracePt t="28974" x="920750" y="2659063"/>
          <p14:tracePt t="28991" x="909638" y="2854325"/>
          <p14:tracePt t="28994" x="920750" y="2947988"/>
          <p14:tracePt t="29008" x="941388" y="3009900"/>
          <p14:tracePt t="29011" x="982663" y="3082925"/>
          <p14:tracePt t="29024" x="1023938" y="3144838"/>
          <p14:tracePt t="29027" x="1044575" y="3165475"/>
          <p14:tracePt t="29041" x="1117600" y="3206750"/>
          <p14:tracePt t="29058" x="1179513" y="3216275"/>
          <p14:tracePt t="29075" x="1282700" y="3195638"/>
          <p14:tracePt t="29090" x="1355725" y="3082925"/>
          <p14:tracePt t="29108" x="1385888" y="2959100"/>
          <p14:tracePt t="29125" x="1397000" y="2833688"/>
          <p14:tracePt t="29140" x="1335088" y="2730500"/>
          <p14:tracePt t="29159" x="1179513" y="2638425"/>
          <p14:tracePt t="29174" x="1023938" y="2606675"/>
          <p14:tracePt t="29181" x="993775" y="2606675"/>
          <p14:tracePt t="29191" x="982663" y="2627313"/>
          <p14:tracePt t="29195" x="982663" y="2679700"/>
          <p14:tracePt t="29209" x="982663" y="2730500"/>
          <p14:tracePt t="29212" x="1003300" y="2792413"/>
          <p14:tracePt t="29225" x="1044575" y="2874963"/>
          <p14:tracePt t="29228" x="1076325" y="2927350"/>
          <p14:tracePt t="29242" x="1147763" y="2979738"/>
          <p14:tracePt t="29258" x="1241425" y="2989263"/>
          <p14:tracePt t="29275" x="1323975" y="2979738"/>
          <p14:tracePt t="29291" x="1355725" y="2959100"/>
          <p14:tracePt t="29308" x="1355725" y="2906713"/>
          <p14:tracePt t="29325" x="1335088" y="2874963"/>
          <p14:tracePt t="29340" x="1271588" y="2874963"/>
          <p14:tracePt t="29359" x="1241425" y="2895600"/>
          <p14:tracePt t="29362" x="1230313" y="2906713"/>
          <p14:tracePt t="29375" x="1220788" y="2927350"/>
          <p14:tracePt t="29391" x="1220788" y="2979738"/>
          <p14:tracePt t="29395" x="1220788" y="3000375"/>
          <p14:tracePt t="29408" x="1220788" y="3009900"/>
          <p14:tracePt t="29411" x="1220788" y="3021013"/>
          <p14:tracePt t="29425" x="1230313" y="3021013"/>
          <p14:tracePt t="29428" x="1250950" y="3021013"/>
          <p14:tracePt t="29442" x="1314450" y="3000375"/>
          <p14:tracePt t="29458" x="1344613" y="2979738"/>
          <p14:tracePt t="29475" x="1365250" y="2968625"/>
          <p14:tracePt t="29513" x="1376363" y="2968625"/>
          <p14:tracePt t="29523" x="1385888" y="2968625"/>
          <p14:tracePt t="29531" x="1397000" y="2979738"/>
          <p14:tracePt t="29540" x="1427163" y="2989263"/>
          <p14:tracePt t="29559" x="1468438" y="2989263"/>
          <p14:tracePt t="29574" x="1489075" y="2989263"/>
          <p14:tracePt t="33018" x="1489075" y="3000375"/>
          <p14:tracePt t="33027" x="1489075" y="3009900"/>
          <p14:tracePt t="33042" x="1509713" y="3030538"/>
          <p14:tracePt t="33058" x="1541463" y="3062288"/>
          <p14:tracePt t="33075" x="1582738" y="3103563"/>
          <p14:tracePt t="33092" x="1779588" y="3309938"/>
          <p14:tracePt t="33108" x="2038350" y="3548063"/>
          <p14:tracePt t="33125" x="2471738" y="3848100"/>
          <p14:tracePt t="33141" x="2927350" y="4086225"/>
          <p14:tracePt t="33159" x="3186113" y="4198938"/>
          <p14:tracePt t="33162" x="3236913" y="4230688"/>
          <p14:tracePt t="33175" x="3268663" y="4251325"/>
          <p14:tracePt t="33178" x="3300413" y="4271963"/>
          <p14:tracePt t="33195" x="3371850" y="4333875"/>
          <p14:tracePt t="33209" x="3465513" y="4448175"/>
          <p14:tracePt t="33225" x="3536950" y="4519613"/>
          <p14:tracePt t="33228" x="3589338" y="4603750"/>
          <p14:tracePt t="33242" x="3724275" y="4768850"/>
          <p14:tracePt t="33258" x="3795713" y="4851400"/>
          <p14:tracePt t="33275" x="3848100" y="4892675"/>
          <p14:tracePt t="33292" x="3889375" y="4954588"/>
          <p14:tracePt t="33309" x="3921125" y="4995863"/>
          <p14:tracePt t="33325" x="3930650" y="5027613"/>
          <p14:tracePt t="33341" x="3941763" y="5068888"/>
          <p14:tracePt t="33359" x="3962400" y="5110163"/>
          <p14:tracePt t="33362" x="3962400" y="5130800"/>
          <p14:tracePt t="33375" x="3971925" y="5160963"/>
          <p14:tracePt t="33378" x="3983038" y="5192713"/>
          <p14:tracePt t="33391" x="3992563" y="5213350"/>
          <p14:tracePt t="33395" x="4003675" y="5245100"/>
          <p14:tracePt t="33408" x="4024313" y="5275263"/>
          <p14:tracePt t="33411" x="4033838" y="5295900"/>
          <p14:tracePt t="33425" x="4054475" y="5316538"/>
          <p14:tracePt t="33428" x="4075113" y="5337175"/>
          <p14:tracePt t="33442" x="4137025" y="5389563"/>
          <p14:tracePt t="33458" x="4230688" y="5430838"/>
          <p14:tracePt t="33475" x="4303713" y="5502275"/>
          <p14:tracePt t="33491" x="4386263" y="5543550"/>
          <p14:tracePt t="33508" x="4457700" y="5595938"/>
          <p14:tracePt t="33525" x="4540250" y="5657850"/>
          <p14:tracePt t="33541" x="4603750" y="5689600"/>
          <p14:tracePt t="33559" x="4665663" y="5730875"/>
          <p14:tracePt t="33562" x="4695825" y="5740400"/>
          <p14:tracePt t="33575" x="4737100" y="5761038"/>
          <p14:tracePt t="33578" x="4768850" y="5792788"/>
          <p14:tracePt t="33591" x="4789488" y="5802313"/>
          <p14:tracePt t="33595" x="4799013" y="5813425"/>
          <p14:tracePt t="33609" x="4810125" y="5822950"/>
          <p14:tracePt t="33612" x="4830763" y="5834063"/>
          <p14:tracePt t="33626" x="4851400" y="5843588"/>
          <p14:tracePt t="33642" x="4860925" y="5854700"/>
          <p14:tracePt t="33659" x="4881563" y="5864225"/>
          <p14:tracePt t="33675" x="4913313" y="5886450"/>
          <p14:tracePt t="33693" x="4954588" y="5927725"/>
          <p14:tracePt t="33709" x="4995863" y="5989638"/>
          <p14:tracePt t="33724" x="5037138" y="6051550"/>
          <p14:tracePt t="33741" x="5068888" y="6102350"/>
          <p14:tracePt t="33759" x="5110163" y="6134100"/>
          <p14:tracePt t="33762" x="5130800" y="6134100"/>
          <p14:tracePt t="33775" x="5151438" y="6143625"/>
          <p14:tracePt t="33791" x="5192713" y="6154738"/>
          <p14:tracePt t="33795" x="5222875" y="6164263"/>
          <p14:tracePt t="33808" x="5265738" y="6164263"/>
          <p14:tracePt t="33811" x="5316538" y="6184900"/>
          <p14:tracePt t="33825" x="5389563" y="6216650"/>
          <p14:tracePt t="33842" x="5481638" y="6237288"/>
          <p14:tracePt t="33858" x="5565775" y="6257925"/>
          <p14:tracePt t="33875" x="5616575" y="6269038"/>
          <p14:tracePt t="33891" x="5678488" y="6269038"/>
          <p14:tracePt t="33908" x="5719763" y="6257925"/>
          <p14:tracePt t="33925" x="5751513" y="6237288"/>
          <p14:tracePt t="33941" x="5772150" y="6216650"/>
          <p14:tracePt t="33959" x="5781675" y="6207125"/>
          <p14:tracePt t="33975" x="5792788" y="6207125"/>
          <p14:tracePt t="33991" x="5822950" y="6196013"/>
          <p14:tracePt t="33995" x="5843588" y="6184900"/>
          <p14:tracePt t="34009" x="5854700" y="6184900"/>
          <p14:tracePt t="34012" x="5864225" y="6184900"/>
          <p14:tracePt t="34026" x="5875338" y="6175375"/>
          <p14:tracePt t="34042" x="5886450" y="6164263"/>
          <p14:tracePt t="34059" x="5895975" y="6143625"/>
          <p14:tracePt t="34075" x="5937250" y="6092825"/>
          <p14:tracePt t="34091" x="5978525" y="6040438"/>
          <p14:tracePt t="34109" x="6019800" y="5969000"/>
          <p14:tracePt t="34125" x="6030913" y="5927725"/>
          <p14:tracePt t="34141" x="6030913" y="5886450"/>
          <p14:tracePt t="34159" x="6030913" y="5854700"/>
          <p14:tracePt t="34162" x="6030913" y="5843588"/>
          <p14:tracePt t="34186" x="6019800" y="5834063"/>
          <p14:tracePt t="34195" x="6010275" y="5822950"/>
          <p14:tracePt t="34208" x="5999163" y="5822950"/>
          <p14:tracePt t="34226" x="5957888" y="5822950"/>
          <p14:tracePt t="34242" x="5937250" y="5813425"/>
          <p14:tracePt t="34259" x="5916613" y="5792788"/>
          <p14:tracePt t="34275" x="5895975" y="5772150"/>
          <p14:tracePt t="34292" x="5864225" y="5740400"/>
          <p14:tracePt t="34308" x="5834063" y="5719763"/>
          <p14:tracePt t="34325" x="5802313" y="5689600"/>
          <p14:tracePt t="34341" x="5751513" y="5657850"/>
          <p14:tracePt t="34359" x="5689600" y="5637213"/>
          <p14:tracePt t="34363" x="5657850" y="5627688"/>
          <p14:tracePt t="34375" x="5616575" y="5616575"/>
          <p14:tracePt t="34378" x="5595938" y="5616575"/>
          <p14:tracePt t="34392" x="5586413" y="5607050"/>
          <p14:tracePt t="34395" x="5575300" y="5595938"/>
          <p14:tracePt t="34409" x="5554663" y="5595938"/>
          <p14:tracePt t="34425" x="5543550" y="5586413"/>
          <p14:tracePt t="34442" x="5513388" y="5565775"/>
          <p14:tracePt t="34458" x="5472113" y="5554663"/>
          <p14:tracePt t="34475" x="5440363" y="5554663"/>
          <p14:tracePt t="34492" x="5410200" y="5543550"/>
          <p14:tracePt t="34509" x="5389563" y="5543550"/>
          <p14:tracePt t="34525" x="5348288" y="5543550"/>
          <p14:tracePt t="34541" x="5307013" y="5543550"/>
          <p14:tracePt t="34559" x="5245100" y="5543550"/>
          <p14:tracePt t="34562" x="5181600" y="5543550"/>
          <p14:tracePt t="34575" x="5119688" y="5543550"/>
          <p14:tracePt t="34578" x="5068888" y="5543550"/>
          <p14:tracePt t="34591" x="5027613" y="5554663"/>
          <p14:tracePt t="34595" x="5006975" y="5565775"/>
          <p14:tracePt t="34608" x="4986338" y="5595938"/>
          <p14:tracePt t="34611" x="4965700" y="5616575"/>
          <p14:tracePt t="34625" x="4954588" y="5627688"/>
          <p14:tracePt t="34628" x="4933950" y="5648325"/>
          <p14:tracePt t="34642" x="4924425" y="5668963"/>
          <p14:tracePt t="34658" x="4913313" y="5668963"/>
          <p14:tracePt t="34681" x="4913313" y="5678488"/>
          <p14:tracePt t="34698" x="4913313" y="5689600"/>
          <p14:tracePt t="34709" x="4913313" y="5699125"/>
          <p14:tracePt t="34725" x="4903788" y="5730875"/>
          <p14:tracePt t="34741" x="4903788" y="5781675"/>
          <p14:tracePt t="34759" x="4903788" y="5822950"/>
          <p14:tracePt t="34762" x="4903788" y="5854700"/>
          <p14:tracePt t="34775" x="4913313" y="5875338"/>
          <p14:tracePt t="34778" x="4913313" y="5886450"/>
          <p14:tracePt t="34791" x="4913313" y="5895975"/>
          <p14:tracePt t="34795" x="4913313" y="5916613"/>
          <p14:tracePt t="34809" x="4913313" y="5927725"/>
          <p14:tracePt t="34825" x="4913313" y="5937250"/>
          <p14:tracePt t="34828" x="4913313" y="5948363"/>
          <p14:tracePt t="34842" x="4913313" y="5957888"/>
          <p14:tracePt t="34858" x="4924425" y="5957888"/>
          <p14:tracePt t="34897" x="4945063" y="5969000"/>
          <p14:tracePt t="34908" x="4945063" y="5978525"/>
          <p14:tracePt t="34916" x="4954588" y="5978525"/>
          <p14:tracePt t="34925" x="4954588" y="5989638"/>
          <p14:tracePt t="34941" x="4965700" y="5999163"/>
          <p14:tracePt t="34958" x="4965700" y="6010275"/>
          <p14:tracePt t="34994" x="5016500" y="6030913"/>
          <p14:tracePt t="35002" x="5119688" y="6102350"/>
          <p14:tracePt t="35012" x="5222875" y="6184900"/>
          <p14:tracePt t="35025" x="5316538" y="6237288"/>
          <p14:tracePt t="35028" x="5357813" y="6269038"/>
          <p14:tracePt t="35042" x="5410200" y="6319838"/>
          <p14:tracePt t="35058" x="5419725" y="6330950"/>
          <p14:tracePt t="35075" x="5419725" y="6340475"/>
          <p14:tracePt t="35097" x="5410200" y="6340475"/>
          <p14:tracePt t="35108" x="5378450" y="6340475"/>
          <p14:tracePt t="35125" x="5357813" y="6319838"/>
          <p14:tracePt t="39730" x="5348288" y="6319838"/>
          <p14:tracePt t="39739" x="5327650" y="6310313"/>
          <p14:tracePt t="39749" x="5307013" y="6310313"/>
          <p14:tracePt t="39760" x="5286375" y="6310313"/>
          <p14:tracePt t="39763" x="5254625" y="6310313"/>
          <p14:tracePt t="39777" x="5213350" y="6310313"/>
          <p14:tracePt t="39792" x="5181600" y="6310313"/>
          <p14:tracePt t="39795" x="5172075" y="6310313"/>
          <p14:tracePt t="39833" x="5160963" y="6310313"/>
          <p14:tracePt t="39842" x="5151438" y="6310313"/>
          <p14:tracePt t="39859" x="5110163" y="6289675"/>
          <p14:tracePt t="39875" x="5016500" y="6248400"/>
          <p14:tracePt t="39892" x="4924425" y="6207125"/>
          <p14:tracePt t="39909" x="4903788" y="6196013"/>
          <p14:tracePt t="39938" x="4892675" y="6184900"/>
          <p14:tracePt t="39947" x="4881563" y="6175375"/>
          <p14:tracePt t="39960" x="4881563" y="6164263"/>
          <p14:tracePt t="39963" x="4881563" y="6143625"/>
          <p14:tracePt t="39976" x="4860925" y="6134100"/>
          <p14:tracePt t="39979" x="4851400" y="6122988"/>
          <p14:tracePt t="39992" x="4810125" y="6092825"/>
          <p14:tracePt t="39995" x="4757738" y="6051550"/>
          <p14:tracePt t="40010" x="4665663" y="6030913"/>
          <p14:tracePt t="40026" x="4633913" y="6030913"/>
          <p14:tracePt t="40042" x="4613275" y="6019800"/>
          <p14:tracePt t="40059" x="4603750" y="6019800"/>
          <p14:tracePt t="40076" x="4592638" y="6010275"/>
          <p14:tracePt t="40092" x="4592638" y="5999163"/>
          <p14:tracePt t="40109" x="4583113" y="5999163"/>
          <p14:tracePt t="40170" x="4572000" y="5999163"/>
          <p14:tracePt t="40185" x="4572000" y="5989638"/>
          <p14:tracePt t="40201" x="4560888" y="5989638"/>
          <p14:tracePt t="40250" x="4551363" y="5989638"/>
          <p14:tracePt t="40265" x="4540250" y="5989638"/>
          <p14:tracePt t="40274" x="4530725" y="5989638"/>
          <p14:tracePt t="40291" x="4519613" y="5989638"/>
          <p14:tracePt t="40314" x="4510088" y="5978525"/>
          <p14:tracePt t="40394" x="4498975" y="5978525"/>
          <p14:tracePt t="40426" x="4489450" y="5978525"/>
          <p14:tracePt t="40618" x="4489450" y="5969000"/>
          <p14:tracePt t="40970" x="4489450" y="5957888"/>
          <p14:tracePt t="41002" x="4498975" y="5957888"/>
          <p14:tracePt t="41011" x="4498975" y="5948363"/>
          <p14:tracePt t="41027" x="4519613" y="5948363"/>
          <p14:tracePt t="41042" x="4551363" y="5948363"/>
          <p14:tracePt t="41059" x="4560888" y="5948363"/>
          <p14:tracePt t="41075" x="4592638" y="5937250"/>
          <p14:tracePt t="41092" x="4624388" y="5937250"/>
          <p14:tracePt t="41109" x="4686300" y="5937250"/>
          <p14:tracePt t="41125" x="4768850" y="5937250"/>
          <p14:tracePt t="41142" x="4819650" y="5948363"/>
          <p14:tracePt t="41159" x="4860925" y="5948363"/>
          <p14:tracePt t="41163" x="4872038" y="5948363"/>
          <p14:tracePt t="41211" x="4881563" y="5948363"/>
          <p14:tracePt t="41227" x="4903788" y="5948363"/>
          <p14:tracePt t="41234" x="4913313" y="5948363"/>
          <p14:tracePt t="41244" x="4933950" y="5948363"/>
          <p14:tracePt t="41259" x="4975225" y="5957888"/>
          <p14:tracePt t="41275" x="4995863" y="5957888"/>
          <p14:tracePt t="41292" x="5006975" y="5969000"/>
          <p14:tracePt t="41309" x="5057775" y="5978525"/>
          <p14:tracePt t="41325" x="5160963" y="6010275"/>
          <p14:tracePt t="41342" x="5275263" y="6030913"/>
          <p14:tracePt t="41360" x="5348288" y="6030913"/>
          <p14:tracePt t="41363" x="5368925" y="6030913"/>
          <p14:tracePt t="41376" x="5389563" y="6030913"/>
          <p14:tracePt t="41410" x="5378450" y="6019800"/>
          <p14:tracePt t="41418" x="5357813" y="6010275"/>
          <p14:tracePt t="41874" x="5348288" y="6010275"/>
          <p14:tracePt t="41882" x="5337175" y="6010275"/>
          <p14:tracePt t="41892" x="5327650" y="6010275"/>
          <p14:tracePt t="41910" x="5307013" y="5999163"/>
          <p14:tracePt t="41925" x="5265738" y="5989638"/>
          <p14:tracePt t="41942" x="5254625" y="5989638"/>
          <p14:tracePt t="41960" x="5245100" y="5978525"/>
          <p14:tracePt t="41963" x="5233988" y="5978525"/>
          <p14:tracePt t="41976" x="5222875" y="5969000"/>
          <p14:tracePt t="41979" x="5213350" y="5969000"/>
          <p14:tracePt t="41992" x="5181600" y="5969000"/>
          <p14:tracePt t="41995" x="5140325" y="5948363"/>
          <p14:tracePt t="42010" x="5068888" y="5937250"/>
          <p14:tracePt t="42026" x="5027613" y="5937250"/>
          <p14:tracePt t="42042" x="4995863" y="5937250"/>
          <p14:tracePt t="42059" x="4995863" y="5948363"/>
          <p14:tracePt t="42082" x="4986338" y="5948363"/>
          <p14:tracePt t="42097" x="4975225" y="5948363"/>
          <p14:tracePt t="42109" x="4965700" y="5948363"/>
          <p14:tracePt t="42125" x="4924425" y="5948363"/>
          <p14:tracePt t="42142" x="4903788" y="5948363"/>
          <p14:tracePt t="42159" x="4892675" y="5957888"/>
          <p14:tracePt t="42210" x="4881563" y="5957888"/>
          <p14:tracePt t="42227" x="4872038" y="5969000"/>
          <p14:tracePt t="42274" x="4872038" y="5978525"/>
          <p14:tracePt t="48162" x="4860925" y="5978525"/>
          <p14:tracePt t="48170" x="4851400" y="5978525"/>
          <p14:tracePt t="48180" x="4830763" y="5978525"/>
          <p14:tracePt t="48193" x="4819650" y="5978525"/>
          <p14:tracePt t="48370" x="4840288" y="5957888"/>
          <p14:tracePt t="48379" x="4872038" y="5937250"/>
          <p14:tracePt t="48393" x="4892675" y="5907088"/>
          <p14:tracePt t="48396" x="4933950" y="5854700"/>
          <p14:tracePt t="48410" x="4986338" y="5710238"/>
          <p14:tracePt t="48427" x="5078413" y="5534025"/>
          <p14:tracePt t="48443" x="5160963" y="5327650"/>
          <p14:tracePt t="48459" x="5245100" y="5172075"/>
          <p14:tracePt t="48476" x="5295900" y="5006975"/>
          <p14:tracePt t="48492" x="5307013" y="4851400"/>
          <p14:tracePt t="48509" x="5368925" y="4675188"/>
          <p14:tracePt t="48526" x="5461000" y="4489450"/>
          <p14:tracePt t="48542" x="5543550" y="4262438"/>
          <p14:tracePt t="48560" x="5616575" y="4075113"/>
          <p14:tracePt t="48563" x="5637213" y="3971925"/>
          <p14:tracePt t="48576" x="5657850" y="3898900"/>
          <p14:tracePt t="48579" x="5668963" y="3816350"/>
          <p14:tracePt t="48593" x="5678488" y="3765550"/>
          <p14:tracePt t="48596" x="5689600" y="3733800"/>
          <p14:tracePt t="48610" x="5689600" y="3671888"/>
          <p14:tracePt t="48627" x="5689600" y="3630613"/>
          <p14:tracePt t="48643" x="5689600" y="3609975"/>
          <p14:tracePt t="48659" x="5710238" y="3568700"/>
          <p14:tracePt t="48676" x="5792788" y="3516313"/>
          <p14:tracePt t="48692" x="5937250" y="3444875"/>
          <p14:tracePt t="48713" x="6051550" y="3392488"/>
          <p14:tracePt t="48715" x="6122988" y="3351213"/>
          <p14:tracePt t="48726" x="6175375" y="3321050"/>
          <p14:tracePt t="48742" x="6237288" y="3257550"/>
          <p14:tracePt t="48760" x="6278563" y="3216275"/>
          <p14:tracePt t="48763" x="6299200" y="3195638"/>
          <p14:tracePt t="48776" x="6319838" y="3175000"/>
          <p14:tracePt t="48779" x="6340475" y="3154363"/>
          <p14:tracePt t="48793" x="6361113" y="3124200"/>
          <p14:tracePt t="48796" x="6413500" y="3041650"/>
          <p14:tracePt t="48810" x="6516688" y="2874963"/>
          <p14:tracePt t="48827" x="6589713" y="2689225"/>
          <p14:tracePt t="48843" x="6619875" y="2524125"/>
          <p14:tracePt t="48860" x="6619875" y="2368550"/>
          <p14:tracePt t="48876" x="6610350" y="2224088"/>
          <p14:tracePt t="48893" x="6610350" y="2100263"/>
          <p14:tracePt t="48909" x="6640513" y="1997075"/>
          <p14:tracePt t="48926" x="6672263" y="1903413"/>
          <p14:tracePt t="48942" x="6681788" y="1809750"/>
          <p14:tracePt t="48960" x="6661150" y="1747838"/>
          <p14:tracePt t="48963" x="6640513" y="1727200"/>
          <p14:tracePt t="48976" x="6610350" y="1706563"/>
          <p14:tracePt t="48979" x="6557963" y="1685925"/>
          <p14:tracePt t="48993" x="6516688" y="1685925"/>
          <p14:tracePt t="48996" x="6475413" y="1676400"/>
          <p14:tracePt t="49010" x="6340475" y="1665288"/>
          <p14:tracePt t="49027" x="6227763" y="1665288"/>
          <p14:tracePt t="49043" x="6164263" y="1665288"/>
          <p14:tracePt t="49059" x="6113463" y="1665288"/>
          <p14:tracePt t="49076" x="6072188" y="1665288"/>
          <p14:tracePt t="49093" x="6030913" y="1635125"/>
          <p14:tracePt t="49109" x="5999163" y="1635125"/>
          <p14:tracePt t="49126" x="5969000" y="1612900"/>
          <p14:tracePt t="49142" x="5937250" y="1612900"/>
          <p14:tracePt t="49160" x="5916613" y="1603375"/>
          <p14:tracePt t="49163" x="5907088" y="1603375"/>
          <p14:tracePt t="49179" x="5875338" y="1582738"/>
          <p14:tracePt t="49193" x="5854700" y="1571625"/>
          <p14:tracePt t="49196" x="5843588" y="1562100"/>
          <p14:tracePt t="49210" x="5822950" y="1550988"/>
          <p14:tracePt t="49227" x="5813425" y="1550988"/>
          <p14:tracePt t="49243" x="5792788" y="1550988"/>
          <p14:tracePt t="49259" x="5772150" y="1550988"/>
          <p14:tracePt t="49276" x="5761038" y="1562100"/>
          <p14:tracePt t="49293" x="5710238" y="1582738"/>
          <p14:tracePt t="49309" x="5657850" y="1603375"/>
          <p14:tracePt t="49326" x="5627688" y="1624013"/>
          <p14:tracePt t="49343" x="5595938" y="1644650"/>
          <p14:tracePt t="49360" x="5586413" y="1665288"/>
          <p14:tracePt t="49363" x="5575300" y="1685925"/>
          <p14:tracePt t="49376" x="5575300" y="1706563"/>
          <p14:tracePt t="49379" x="5554663" y="1717675"/>
          <p14:tracePt t="49393" x="5554663" y="1738313"/>
          <p14:tracePt t="49396" x="5543550" y="1758950"/>
          <p14:tracePt t="49410" x="5543550" y="1809750"/>
          <p14:tracePt t="49427" x="5543550" y="1862138"/>
          <p14:tracePt t="49443" x="5534025" y="1903413"/>
          <p14:tracePt t="49460" x="5534025" y="1954213"/>
          <p14:tracePt t="49476" x="5534025" y="2017713"/>
          <p14:tracePt t="49493" x="5534025" y="2100263"/>
          <p14:tracePt t="49509" x="5554663" y="2192338"/>
          <p14:tracePt t="49526" x="5586413" y="2244725"/>
          <p14:tracePt t="49542" x="5616575" y="2274888"/>
          <p14:tracePt t="49560" x="5627688" y="2286000"/>
          <p14:tracePt t="49563" x="5637213" y="2297113"/>
          <p14:tracePt t="49577" x="5648325" y="2297113"/>
          <p14:tracePt t="49579" x="5648325" y="2306638"/>
          <p14:tracePt t="49593" x="5657850" y="2317750"/>
          <p14:tracePt t="49596" x="5668963" y="2327275"/>
          <p14:tracePt t="49610" x="5689600" y="2338388"/>
          <p14:tracePt t="49626" x="5699125" y="2338388"/>
          <p14:tracePt t="49643" x="5710238" y="2338388"/>
          <p14:tracePt t="49659" x="5719763" y="2338388"/>
          <p14:tracePt t="49676" x="5740400" y="2338388"/>
          <p14:tracePt t="49693" x="5772150" y="2338388"/>
          <p14:tracePt t="49715" x="5834063" y="2338388"/>
          <p14:tracePt t="49726" x="5843588" y="2338388"/>
          <p14:tracePt t="49742" x="5886450" y="2338388"/>
          <p14:tracePt t="49760" x="5916613" y="2317750"/>
          <p14:tracePt t="49763" x="5937250" y="2306638"/>
          <p14:tracePt t="49776" x="5937250" y="2286000"/>
          <p14:tracePt t="49779" x="5948363" y="2265363"/>
          <p14:tracePt t="49793" x="5957888" y="2244725"/>
          <p14:tracePt t="49796" x="5969000" y="2233613"/>
          <p14:tracePt t="49810" x="5969000" y="2203450"/>
          <p14:tracePt t="49827" x="5978525" y="2171700"/>
          <p14:tracePt t="49843" x="5999163" y="2151063"/>
          <p14:tracePt t="49860" x="6010275" y="2109788"/>
          <p14:tracePt t="49876" x="6019800" y="2079625"/>
          <p14:tracePt t="49893" x="6030913" y="2038350"/>
          <p14:tracePt t="49909" x="6030913" y="2006600"/>
          <p14:tracePt t="49926" x="6030913" y="1954213"/>
          <p14:tracePt t="49942" x="6030913" y="1924050"/>
          <p14:tracePt t="49960" x="6030913" y="1882775"/>
          <p14:tracePt t="49963" x="6030913" y="1862138"/>
          <p14:tracePt t="49977" x="6030913" y="1841500"/>
          <p14:tracePt t="49979" x="6030913" y="1820863"/>
          <p14:tracePt t="49993" x="6019800" y="1800225"/>
          <p14:tracePt t="49996" x="6010275" y="1768475"/>
          <p14:tracePt t="50010" x="5969000" y="1717675"/>
          <p14:tracePt t="50027" x="5907088" y="1665288"/>
          <p14:tracePt t="50043" x="5864225" y="1612900"/>
          <p14:tracePt t="50060" x="5854700" y="1571625"/>
          <p14:tracePt t="50076" x="5822950" y="1530350"/>
          <p14:tracePt t="50093" x="5772150" y="1500188"/>
          <p14:tracePt t="50109" x="5740400" y="1479550"/>
          <p14:tracePt t="50126" x="5699125" y="1468438"/>
          <p14:tracePt t="50142" x="5648325" y="1458913"/>
          <p14:tracePt t="50160" x="5586413" y="1458913"/>
          <p14:tracePt t="50163" x="5543550" y="1458913"/>
          <p14:tracePt t="50176" x="5534025" y="1458913"/>
          <p14:tracePt t="50179" x="5513388" y="1458913"/>
          <p14:tracePt t="50195" x="5513388" y="1468438"/>
          <p14:tracePt t="50210" x="5502275" y="1479550"/>
          <p14:tracePt t="50227" x="5502275" y="1489075"/>
          <p14:tracePt t="50243" x="5481638" y="1520825"/>
          <p14:tracePt t="50260" x="5451475" y="1550988"/>
          <p14:tracePt t="50276" x="5410200" y="1612900"/>
          <p14:tracePt t="50293" x="5378450" y="1738313"/>
          <p14:tracePt t="50309" x="5378450" y="1862138"/>
          <p14:tracePt t="50326" x="5378450" y="1954213"/>
          <p14:tracePt t="50342" x="5378450" y="2006600"/>
          <p14:tracePt t="50360" x="5399088" y="2079625"/>
          <p14:tracePt t="50363" x="5399088" y="2100263"/>
          <p14:tracePt t="50377" x="5410200" y="2130425"/>
          <p14:tracePt t="50379" x="5440363" y="2151063"/>
          <p14:tracePt t="50393" x="5451475" y="2182813"/>
          <p14:tracePt t="50396" x="5472113" y="2203450"/>
          <p14:tracePt t="50410" x="5513388" y="2244725"/>
          <p14:tracePt t="50427" x="5554663" y="2286000"/>
          <p14:tracePt t="50443" x="5565775" y="2306638"/>
          <p14:tracePt t="50460" x="5586413" y="2317750"/>
          <p14:tracePt t="50476" x="5616575" y="2338388"/>
          <p14:tracePt t="50493" x="5657850" y="2368550"/>
          <p14:tracePt t="50509" x="5699125" y="2379663"/>
          <p14:tracePt t="50526" x="5719763" y="2379663"/>
          <p14:tracePt t="50543" x="5740400" y="2347913"/>
          <p14:tracePt t="50560" x="5781675" y="2286000"/>
          <p14:tracePt t="50563" x="5792788" y="2244725"/>
          <p14:tracePt t="50576" x="5813425" y="2224088"/>
          <p14:tracePt t="50579" x="5834063" y="2192338"/>
          <p14:tracePt t="50593" x="5875338" y="2162175"/>
          <p14:tracePt t="50596" x="5895975" y="2141538"/>
          <p14:tracePt t="50610" x="5957888" y="2079625"/>
          <p14:tracePt t="50627" x="5978525" y="2027238"/>
          <p14:tracePt t="50643" x="5978525" y="1965325"/>
          <p14:tracePt t="50660" x="5978525" y="1912938"/>
          <p14:tracePt t="50676" x="5948363" y="1862138"/>
          <p14:tracePt t="50693" x="5937250" y="1841500"/>
          <p14:tracePt t="50715" x="5927725" y="1851025"/>
          <p14:tracePt t="50726" x="5927725" y="1892300"/>
          <p14:tracePt t="50742" x="5916613" y="1954213"/>
          <p14:tracePt t="50760" x="5907088" y="2027238"/>
          <p14:tracePt t="50763" x="5895975" y="2068513"/>
          <p14:tracePt t="50777" x="5895975" y="2109788"/>
          <p14:tracePt t="50780" x="5886450" y="2141538"/>
          <p14:tracePt t="50793" x="5886450" y="2171700"/>
          <p14:tracePt t="50796" x="5875338" y="2203450"/>
          <p14:tracePt t="50811" x="5875338" y="2254250"/>
          <p14:tracePt t="50827" x="5886450" y="2359025"/>
          <p14:tracePt t="50843" x="5937250" y="2462213"/>
          <p14:tracePt t="50859" x="5969000" y="2565400"/>
          <p14:tracePt t="50876" x="5999163" y="2617788"/>
          <p14:tracePt t="50893" x="5999163" y="2638425"/>
          <p14:tracePt t="50930" x="6010275" y="2638425"/>
          <p14:tracePt t="50946" x="6019800" y="2638425"/>
          <p14:tracePt t="50954" x="6030913" y="2617788"/>
          <p14:tracePt t="50964" x="6051550" y="2586038"/>
          <p14:tracePt t="50976" x="6061075" y="2565400"/>
          <p14:tracePt t="50979" x="6081713" y="2544763"/>
          <p14:tracePt t="50993" x="6092825" y="2524125"/>
          <p14:tracePt t="50996" x="6092825" y="2503488"/>
          <p14:tracePt t="51011" x="6113463" y="2451100"/>
          <p14:tracePt t="51027" x="6113463" y="2420938"/>
          <p14:tracePt t="51043" x="6122988" y="2400300"/>
          <p14:tracePt t="51061" x="6134100" y="2379663"/>
          <p14:tracePt t="51077" x="6143625" y="2347913"/>
          <p14:tracePt t="51093" x="6154738" y="2327275"/>
          <p14:tracePt t="51110" x="6154738" y="2297113"/>
          <p14:tracePt t="51126" x="6154738" y="2286000"/>
          <p14:tracePt t="51171" x="6154738" y="2306638"/>
          <p14:tracePt t="51178" x="6154738" y="2347913"/>
          <p14:tracePt t="51193" x="6154738" y="2400300"/>
          <p14:tracePt t="51196" x="6154738" y="2451100"/>
          <p14:tracePt t="51211" x="6134100" y="2544763"/>
          <p14:tracePt t="51227" x="6102350" y="2638425"/>
          <p14:tracePt t="51243" x="6081713" y="2709863"/>
          <p14:tracePt t="51260" x="6072188" y="2782888"/>
          <p14:tracePt t="51277" x="6072188" y="2895600"/>
          <p14:tracePt t="51293" x="6072188" y="3041650"/>
          <p14:tracePt t="51309" x="6092825" y="3175000"/>
          <p14:tracePt t="51326" x="6113463" y="3321050"/>
          <p14:tracePt t="51343" x="6122988" y="3454400"/>
          <p14:tracePt t="51360" x="6113463" y="3548063"/>
          <p14:tracePt t="51363" x="6113463" y="3609975"/>
          <p14:tracePt t="51376" x="6113463" y="3683000"/>
          <p14:tracePt t="51379" x="6113463" y="3786188"/>
          <p14:tracePt t="51393" x="6122988" y="3878263"/>
          <p14:tracePt t="51396" x="6122988" y="3910013"/>
          <p14:tracePt t="51410" x="6134100" y="3971925"/>
          <p14:tracePt t="51427" x="6134100" y="4003675"/>
          <p14:tracePt t="51490" x="6134100" y="4013200"/>
          <p14:tracePt t="51498" x="6143625" y="4033838"/>
          <p14:tracePt t="51510" x="6154738" y="4054475"/>
          <p14:tracePt t="51526" x="6164263" y="4106863"/>
          <p14:tracePt t="51543" x="6175375" y="4137025"/>
          <p14:tracePt t="51559" x="6175375" y="4148138"/>
          <p14:tracePt t="51586" x="6175375" y="4127500"/>
          <p14:tracePt t="51596" x="6164263" y="4095750"/>
          <p14:tracePt t="51610" x="6154738" y="4033838"/>
          <p14:tracePt t="51627" x="6154738" y="3983038"/>
          <p14:tracePt t="51643" x="6154738" y="3910013"/>
          <p14:tracePt t="51660" x="6154738" y="3836988"/>
          <p14:tracePt t="51677" x="6154738" y="3754438"/>
          <p14:tracePt t="51693" x="6154738" y="3671888"/>
          <p14:tracePt t="51713" x="6154738" y="3568700"/>
          <p14:tracePt t="51717" x="6154738" y="3516313"/>
          <p14:tracePt t="51726" x="6154738" y="3475038"/>
          <p14:tracePt t="51743" x="6154738" y="3392488"/>
          <p14:tracePt t="51760" x="6143625" y="3309938"/>
          <p14:tracePt t="51763" x="6143625" y="3279775"/>
          <p14:tracePt t="51777" x="6143625" y="3257550"/>
          <p14:tracePt t="51780" x="6143625" y="3227388"/>
          <p14:tracePt t="51793" x="6143625" y="3216275"/>
          <p14:tracePt t="51796" x="6143625" y="3186113"/>
          <p14:tracePt t="51810" x="6143625" y="3133725"/>
          <p14:tracePt t="51827" x="6134100" y="3051175"/>
          <p14:tracePt t="51843" x="6102350" y="2968625"/>
          <p14:tracePt t="51860" x="6040438" y="2833688"/>
          <p14:tracePt t="51876" x="6010275" y="2771775"/>
          <p14:tracePt t="51893" x="6010275" y="2720975"/>
          <p14:tracePt t="51909" x="6010275" y="2700338"/>
          <p14:tracePt t="51926" x="6010275" y="2668588"/>
          <p14:tracePt t="51943" x="6019800" y="2647950"/>
          <p14:tracePt t="51960" x="6019800" y="2606675"/>
          <p14:tracePt t="51963" x="6019800" y="2595563"/>
          <p14:tracePt t="51977" x="6019800" y="2574925"/>
          <p14:tracePt t="51980" x="6019800" y="2554288"/>
          <p14:tracePt t="51993" x="6019800" y="2544763"/>
          <p14:tracePt t="51996" x="6019800" y="2533650"/>
          <p14:tracePt t="52027" x="6019800" y="2524125"/>
          <p14:tracePt t="52050" x="6019800" y="2513013"/>
          <p14:tracePt t="52066" x="6019800" y="2492375"/>
          <p14:tracePt t="52076" x="6019800" y="2482850"/>
          <p14:tracePt t="52084" x="6019800" y="2471738"/>
          <p14:tracePt t="52093" x="6019800" y="2462213"/>
          <p14:tracePt t="52109" x="6019800" y="2451100"/>
          <p14:tracePt t="52126" x="6019800" y="2441575"/>
          <p14:tracePt t="52143" x="6040438" y="2441575"/>
          <p14:tracePt t="52160" x="6081713" y="2441575"/>
          <p14:tracePt t="52163" x="6113463" y="2451100"/>
          <p14:tracePt t="52177" x="6164263" y="2471738"/>
          <p14:tracePt t="52180" x="6184900" y="2471738"/>
          <p14:tracePt t="52242" x="6184900" y="2482850"/>
          <p14:tracePt t="52250" x="6184900" y="2503488"/>
          <p14:tracePt t="52259" x="6184900" y="2513013"/>
          <p14:tracePt t="52278" x="6207125" y="2638425"/>
          <p14:tracePt t="52293" x="6248400" y="2782888"/>
          <p14:tracePt t="52309" x="6289675" y="2936875"/>
          <p14:tracePt t="52326" x="6310313" y="3030538"/>
          <p14:tracePt t="52343" x="6310313" y="3092450"/>
          <p14:tracePt t="52360" x="6310313" y="3133725"/>
          <p14:tracePt t="52363" x="6310313" y="3165475"/>
          <p14:tracePt t="52377" x="6310313" y="3195638"/>
          <p14:tracePt t="52380" x="6310313" y="3236913"/>
          <p14:tracePt t="52393" x="6310313" y="3279775"/>
          <p14:tracePt t="52396" x="6310313" y="3341688"/>
          <p14:tracePt t="52410" x="6310313" y="3454400"/>
          <p14:tracePt t="52427" x="6299200" y="3557588"/>
          <p14:tracePt t="52443" x="6289675" y="3630613"/>
          <p14:tracePt t="52460" x="6278563" y="3744913"/>
          <p14:tracePt t="52477" x="6278563" y="3806825"/>
          <p14:tracePt t="52493" x="6278563" y="3848100"/>
          <p14:tracePt t="52510" x="6278563" y="3868738"/>
          <p14:tracePt t="52527" x="6278563" y="3878263"/>
          <p14:tracePt t="52554" x="6278563" y="3898900"/>
          <p14:tracePt t="52570" x="6278563" y="3910013"/>
          <p14:tracePt t="52580" x="6278563" y="3921125"/>
          <p14:tracePt t="52593" x="6278563" y="3930650"/>
          <p14:tracePt t="52609" x="6278563" y="3941763"/>
          <p14:tracePt t="52650" x="6278563" y="3951288"/>
          <p14:tracePt t="52659" x="6269038" y="3951288"/>
          <p14:tracePt t="52676" x="6269038" y="3962400"/>
          <p14:tracePt t="52692" x="6248400" y="3971925"/>
          <p14:tracePt t="52762" x="6248400" y="3962400"/>
          <p14:tracePt t="52770" x="6248400" y="3941763"/>
          <p14:tracePt t="52780" x="6248400" y="3910013"/>
          <p14:tracePt t="52793" x="6237288" y="3868738"/>
          <p14:tracePt t="52796" x="6227763" y="3816350"/>
          <p14:tracePt t="52810" x="6184900" y="3671888"/>
          <p14:tracePt t="52827" x="6143625" y="3557588"/>
          <p14:tracePt t="52843" x="6113463" y="3444875"/>
          <p14:tracePt t="52860" x="6092825" y="3341688"/>
          <p14:tracePt t="52877" x="6081713" y="3216275"/>
          <p14:tracePt t="52893" x="6081713" y="3124200"/>
          <p14:tracePt t="52909" x="6081713" y="2989263"/>
          <p14:tracePt t="52926" x="6081713" y="2906713"/>
          <p14:tracePt t="52943" x="6072188" y="2803525"/>
          <p14:tracePt t="52946" x="6061075" y="2762250"/>
          <p14:tracePt t="52960" x="6051550" y="2700338"/>
          <p14:tracePt t="52963" x="6051550" y="2668588"/>
          <p14:tracePt t="52977" x="6040438" y="2638425"/>
          <p14:tracePt t="52979" x="6040438" y="2617788"/>
          <p14:tracePt t="52994" x="6040438" y="2595563"/>
          <p14:tracePt t="52996" x="6040438" y="2586038"/>
          <p14:tracePt t="53010" x="6040438" y="2554288"/>
          <p14:tracePt t="53027" x="6040438" y="2533650"/>
          <p14:tracePt t="53043" x="6040438" y="2503488"/>
          <p14:tracePt t="53060" x="6040438" y="2471738"/>
          <p14:tracePt t="53076" x="6019800" y="2420938"/>
          <p14:tracePt t="53093" x="6019800" y="2400300"/>
          <p14:tracePt t="53122" x="6019800" y="2389188"/>
          <p14:tracePt t="53178" x="6019800" y="2379663"/>
          <p14:tracePt t="53202" x="6019800" y="2368550"/>
          <p14:tracePt t="53218" x="6019800" y="2359025"/>
          <p14:tracePt t="53330" x="6019800" y="2347913"/>
          <p14:tracePt t="55139" x="6040438" y="2347913"/>
          <p14:tracePt t="55146" x="6134100" y="2347913"/>
          <p14:tracePt t="55161" x="6237288" y="2347913"/>
          <p14:tracePt t="55164" x="6340475" y="2317750"/>
          <p14:tracePt t="55177" x="6413500" y="2306638"/>
          <p14:tracePt t="55180" x="6454775" y="2297113"/>
          <p14:tracePt t="55193" x="6475413" y="2274888"/>
          <p14:tracePt t="55197" x="6484938" y="2254250"/>
          <p14:tracePt t="55211" x="6505575" y="2244725"/>
          <p14:tracePt t="55227" x="6557963" y="2224088"/>
          <p14:tracePt t="55243" x="6702425" y="2212975"/>
          <p14:tracePt t="55260" x="6858000" y="2203450"/>
          <p14:tracePt t="55277" x="6951663" y="2192338"/>
          <p14:tracePt t="55293" x="6992938" y="2171700"/>
          <p14:tracePt t="55310" x="7002463" y="2151063"/>
          <p14:tracePt t="55354" x="7002463" y="2162175"/>
          <p14:tracePt t="55364" x="7013575" y="2171700"/>
          <p14:tracePt t="55379" x="7023100" y="2171700"/>
          <p14:tracePt t="55394" x="7023100" y="2182813"/>
          <p14:tracePt t="55397" x="7034213" y="2182813"/>
          <p14:tracePt t="55410" x="7043738" y="2192338"/>
          <p14:tracePt t="55427" x="7096125" y="2203450"/>
          <p14:tracePt t="55443" x="7137400" y="2212975"/>
          <p14:tracePt t="55460" x="7167563" y="2212975"/>
          <p14:tracePt t="55477" x="7178675" y="2212975"/>
          <p14:tracePt t="55493" x="7189788" y="2192338"/>
          <p14:tracePt t="55510" x="7240588" y="2171700"/>
          <p14:tracePt t="55527" x="7343775" y="2141538"/>
          <p14:tracePt t="55543" x="7396163" y="2109788"/>
          <p14:tracePt t="55560" x="7426325" y="2068513"/>
          <p14:tracePt t="55563" x="7426325" y="2038350"/>
          <p14:tracePt t="55577" x="7426325" y="2006600"/>
          <p14:tracePt t="55580" x="7416800" y="1965325"/>
          <p14:tracePt t="55593" x="7375525" y="1912938"/>
          <p14:tracePt t="55596" x="7334250" y="1862138"/>
          <p14:tracePt t="55611" x="7251700" y="1809750"/>
          <p14:tracePt t="55627" x="7231063" y="1800225"/>
          <p14:tracePt t="55682" x="7231063" y="1789113"/>
          <p14:tracePt t="55699" x="7219950" y="1779588"/>
          <p14:tracePt t="55709" x="7210425" y="1768475"/>
          <p14:tracePt t="55717" x="7189788" y="1758950"/>
          <p14:tracePt t="55729" x="7146925" y="1727200"/>
          <p14:tracePt t="55732" x="7064375" y="1697038"/>
          <p14:tracePt t="55743" x="6992938" y="1665288"/>
          <p14:tracePt t="55760" x="6899275" y="1635125"/>
          <p14:tracePt t="55763" x="6878638" y="1635125"/>
          <p14:tracePt t="55777" x="6869113" y="1635125"/>
          <p14:tracePt t="55780" x="6858000" y="1635125"/>
          <p14:tracePt t="55794" x="6846888" y="1635125"/>
          <p14:tracePt t="55797" x="6826250" y="1635125"/>
          <p14:tracePt t="55811" x="6805613" y="1635125"/>
          <p14:tracePt t="55828" x="6796088" y="1644650"/>
          <p14:tracePt t="55843" x="6796088" y="1665288"/>
          <p14:tracePt t="55860" x="6796088" y="1685925"/>
          <p14:tracePt t="55877" x="6775450" y="1706563"/>
          <p14:tracePt t="55893" x="6754813" y="1727200"/>
          <p14:tracePt t="55910" x="6713538" y="1779588"/>
          <p14:tracePt t="55928" x="6681788" y="1820863"/>
          <p14:tracePt t="55930" x="6681788" y="1841500"/>
          <p14:tracePt t="55943" x="6681788" y="1871663"/>
          <p14:tracePt t="55960" x="6681788" y="1924050"/>
          <p14:tracePt t="55963" x="6681788" y="1944688"/>
          <p14:tracePt t="55977" x="6692900" y="1965325"/>
          <p14:tracePt t="55980" x="6702425" y="1976438"/>
          <p14:tracePt t="55994" x="6702425" y="1997075"/>
          <p14:tracePt t="55996" x="6723063" y="2017713"/>
          <p14:tracePt t="56011" x="6754813" y="2058988"/>
          <p14:tracePt t="56029" x="6816725" y="2109788"/>
          <p14:tracePt t="56043" x="6858000" y="2130425"/>
          <p14:tracePt t="56061" x="6889750" y="2141538"/>
          <p14:tracePt t="56078" x="6940550" y="2162175"/>
          <p14:tracePt t="56093" x="7013575" y="2171700"/>
          <p14:tracePt t="56110" x="7075488" y="2182813"/>
          <p14:tracePt t="56128" x="7126288" y="2182813"/>
          <p14:tracePt t="56131" x="7158038" y="2182813"/>
          <p14:tracePt t="56144" x="7189788" y="2182813"/>
          <p14:tracePt t="56147" x="7219950" y="2182813"/>
          <p14:tracePt t="56160" x="7240588" y="2182813"/>
          <p14:tracePt t="56163" x="7261225" y="2182813"/>
          <p14:tracePt t="56177" x="7272338" y="2182813"/>
          <p14:tracePt t="56180" x="7292975" y="2162175"/>
          <p14:tracePt t="56193" x="7292975" y="2151063"/>
          <p14:tracePt t="56196" x="7302500" y="2130425"/>
          <p14:tracePt t="56211" x="7313613" y="2089150"/>
          <p14:tracePt t="56228" x="7323138" y="2058988"/>
          <p14:tracePt t="56243" x="7323138" y="2017713"/>
          <p14:tracePt t="56260" x="7323138" y="1976438"/>
          <p14:tracePt t="56277" x="7323138" y="1933575"/>
          <p14:tracePt t="56293" x="7292975" y="1882775"/>
          <p14:tracePt t="56310" x="7261225" y="1841500"/>
          <p14:tracePt t="56328" x="7240588" y="1830388"/>
          <p14:tracePt t="56343" x="7240588" y="1820863"/>
          <p14:tracePt t="56360" x="7231063" y="1809750"/>
          <p14:tracePt t="56363" x="7219950" y="1800225"/>
          <p14:tracePt t="56377" x="7210425" y="1800225"/>
          <p14:tracePt t="56380" x="7199313" y="1779588"/>
          <p14:tracePt t="56394" x="7167563" y="1779588"/>
          <p14:tracePt t="56396" x="7146925" y="1768475"/>
          <p14:tracePt t="56411" x="7116763" y="1758950"/>
          <p14:tracePt t="56428" x="7085013" y="1758950"/>
          <p14:tracePt t="56443" x="7043738" y="1768475"/>
          <p14:tracePt t="56460" x="7013575" y="1789113"/>
          <p14:tracePt t="56477" x="6972300" y="1809750"/>
          <p14:tracePt t="56493" x="6951663" y="1820863"/>
          <p14:tracePt t="56510" x="6951663" y="1841500"/>
          <p14:tracePt t="56528" x="6940550" y="1862138"/>
          <p14:tracePt t="56531" x="6940550" y="1882775"/>
          <p14:tracePt t="56543" x="6940550" y="1892300"/>
          <p14:tracePt t="56561" x="6931025" y="1933575"/>
          <p14:tracePt t="56563" x="6931025" y="1954213"/>
          <p14:tracePt t="56577" x="6931025" y="1976438"/>
          <p14:tracePt t="56580" x="6931025" y="1985963"/>
          <p14:tracePt t="56594" x="6931025" y="1997075"/>
          <p14:tracePt t="56658" x="6940550" y="1997075"/>
          <p14:tracePt t="56762" x="6940550" y="1985963"/>
          <p14:tracePt t="56794" x="6940550" y="1976438"/>
          <p14:tracePt t="56890" x="6940550" y="1965325"/>
          <p14:tracePt t="56962" x="6951663" y="1965325"/>
          <p14:tracePt t="57050" x="6961188" y="1965325"/>
          <p14:tracePt t="57066" x="6972300" y="1965325"/>
          <p14:tracePt t="57076" x="7002463" y="1985963"/>
          <p14:tracePt t="57084" x="7054850" y="2027238"/>
          <p14:tracePt t="57094" x="7126288" y="2068513"/>
          <p14:tracePt t="57110" x="7240588" y="2141538"/>
          <p14:tracePt t="57127" x="7302500" y="2192338"/>
          <p14:tracePt t="57143" x="7323138" y="2212975"/>
          <p14:tracePt t="57218" x="7323138" y="2224088"/>
          <p14:tracePt t="57243" x="7323138" y="2233613"/>
          <p14:tracePt t="57709" x="7323138" y="2224088"/>
          <p14:tracePt t="57755" x="7323138" y="2212975"/>
          <p14:tracePt t="57858" x="7323138" y="2224088"/>
          <p14:tracePt t="57866" x="7323138" y="2233613"/>
          <p14:tracePt t="57877" x="7323138" y="2244725"/>
          <p14:tracePt t="57893" x="7323138" y="2265363"/>
          <p14:tracePt t="57910" x="7334250" y="2306638"/>
          <p14:tracePt t="57927" x="7334250" y="2338388"/>
          <p14:tracePt t="57944" x="7343775" y="2389188"/>
          <p14:tracePt t="57947" x="7343775" y="2420938"/>
          <p14:tracePt t="57961" x="7354888" y="2451100"/>
          <p14:tracePt t="57963" x="7354888" y="2482850"/>
          <p14:tracePt t="57977" x="7354888" y="2524125"/>
          <p14:tracePt t="57980" x="7354888" y="2586038"/>
          <p14:tracePt t="57994" x="7354888" y="2617788"/>
          <p14:tracePt t="57996" x="7354888" y="2638425"/>
          <p14:tracePt t="58012" x="7354888" y="2689225"/>
          <p14:tracePt t="58028" x="7354888" y="2730500"/>
          <p14:tracePt t="58043" x="7354888" y="2782888"/>
          <p14:tracePt t="58061" x="7354888" y="2833688"/>
          <p14:tracePt t="58077" x="7354888" y="2906713"/>
          <p14:tracePt t="58093" x="7354888" y="2979738"/>
          <p14:tracePt t="58110" x="7354888" y="3021013"/>
          <p14:tracePt t="58127" x="7354888" y="3062288"/>
          <p14:tracePt t="58144" x="7354888" y="3092450"/>
          <p14:tracePt t="58147" x="7343775" y="3113088"/>
          <p14:tracePt t="58161" x="7343775" y="3133725"/>
          <p14:tracePt t="58163" x="7343775" y="3165475"/>
          <p14:tracePt t="58177" x="7343775" y="3206750"/>
          <p14:tracePt t="58180" x="7343775" y="3227388"/>
          <p14:tracePt t="58194" x="7343775" y="3321050"/>
          <p14:tracePt t="58211" x="7354888" y="3424238"/>
          <p14:tracePt t="58227" x="7375525" y="3495675"/>
          <p14:tracePt t="58244" x="7375525" y="3536950"/>
          <p14:tracePt t="58260" x="7375525" y="3557588"/>
          <p14:tracePt t="58277" x="7375525" y="3589338"/>
          <p14:tracePt t="58294" x="7375525" y="3621088"/>
          <p14:tracePt t="58310" x="7375525" y="3651250"/>
          <p14:tracePt t="58328" x="7375525" y="3692525"/>
          <p14:tracePt t="58331" x="7375525" y="3713163"/>
          <p14:tracePt t="58344" x="7375525" y="3733800"/>
          <p14:tracePt t="58347" x="7375525" y="3754438"/>
          <p14:tracePt t="58361" x="7375525" y="3775075"/>
          <p14:tracePt t="58363" x="7375525" y="3795713"/>
          <p14:tracePt t="58377" x="7375525" y="3816350"/>
          <p14:tracePt t="58380" x="7375525" y="3848100"/>
          <p14:tracePt t="58394" x="7385050" y="3889375"/>
          <p14:tracePt t="58411" x="7396163" y="3910013"/>
          <p14:tracePt t="58434" x="7396163" y="3921125"/>
          <p14:tracePt t="58739" x="7385050" y="3921125"/>
          <p14:tracePt t="58763" x="7375525" y="3921125"/>
          <p14:tracePt t="58779" x="7375525" y="3910013"/>
          <p14:tracePt t="58907" x="7364413" y="3910013"/>
          <p14:tracePt t="58914" x="7364413" y="3898900"/>
          <p14:tracePt t="58931" x="7364413" y="3889375"/>
          <p14:tracePt t="58947" x="7364413" y="3878263"/>
          <p14:tracePt t="58963" x="7354888" y="3868738"/>
          <p14:tracePt t="58979" x="7354888" y="3857625"/>
          <p14:tracePt t="58994" x="7354888" y="3848100"/>
          <p14:tracePt t="58997" x="7343775" y="3836988"/>
          <p14:tracePt t="59011" x="7343775" y="3816350"/>
          <p14:tracePt t="59202" x="7343775" y="3806825"/>
          <p14:tracePt t="59212" x="7334250" y="3806825"/>
          <p14:tracePt t="59228" x="7334250" y="3786188"/>
          <p14:tracePt t="59243" x="7334250" y="3775075"/>
          <p14:tracePt t="59261" x="7334250" y="3754438"/>
          <p14:tracePt t="59277" x="7334250" y="3733800"/>
          <p14:tracePt t="59294" x="7334250" y="3703638"/>
          <p14:tracePt t="59310" x="7334250" y="3651250"/>
          <p14:tracePt t="59327" x="7323138" y="3548063"/>
          <p14:tracePt t="59344" x="7323138" y="3465513"/>
          <p14:tracePt t="59361" x="7313613" y="3392488"/>
          <p14:tracePt t="59364" x="7313613" y="3362325"/>
          <p14:tracePt t="59377" x="7313613" y="3330575"/>
          <p14:tracePt t="59380" x="7313613" y="3300413"/>
          <p14:tracePt t="59394" x="7313613" y="3216275"/>
          <p14:tracePt t="59411" x="7302500" y="3144838"/>
          <p14:tracePt t="59427" x="7281863" y="3041650"/>
          <p14:tracePt t="59443" x="7240588" y="2916238"/>
          <p14:tracePt t="59461" x="7219950" y="2844800"/>
          <p14:tracePt t="59477" x="7219950" y="2792413"/>
          <p14:tracePt t="59493" x="7219950" y="2751138"/>
          <p14:tracePt t="59510" x="7210425" y="2700338"/>
          <p14:tracePt t="59527" x="7199313" y="2647950"/>
          <p14:tracePt t="59544" x="7189788" y="2574925"/>
          <p14:tracePt t="59561" x="7189788" y="2503488"/>
          <p14:tracePt t="59564" x="7189788" y="2482850"/>
          <p14:tracePt t="59577" x="7189788" y="2462213"/>
          <p14:tracePt t="59580" x="7189788" y="2430463"/>
          <p14:tracePt t="59594" x="7189788" y="2409825"/>
          <p14:tracePt t="59597" x="7189788" y="2400300"/>
          <p14:tracePt t="59611" x="7189788" y="2368550"/>
          <p14:tracePt t="59628" x="7189788" y="2338388"/>
          <p14:tracePt t="59644" x="7199313" y="2286000"/>
          <p14:tracePt t="59661" x="7199313" y="2224088"/>
          <p14:tracePt t="59678" x="7210425" y="2171700"/>
          <p14:tracePt t="59693" x="7219950" y="2130425"/>
          <p14:tracePt t="59715" x="7219950" y="2109788"/>
          <p14:tracePt t="59727" x="7219950" y="2100263"/>
          <p14:tracePt t="59770" x="7231063" y="2100263"/>
          <p14:tracePt t="59779" x="7231063" y="2109788"/>
          <p14:tracePt t="59796" x="7240588" y="2120900"/>
          <p14:tracePt t="59818" x="7240588" y="2141538"/>
          <p14:tracePt t="59828" x="7240588" y="2151063"/>
          <p14:tracePt t="59844" x="7251700" y="2182813"/>
          <p14:tracePt t="59860" x="7261225" y="2286000"/>
          <p14:tracePt t="59878" x="7272338" y="2389188"/>
          <p14:tracePt t="59893" x="7292975" y="2503488"/>
          <p14:tracePt t="59910" x="7302500" y="2617788"/>
          <p14:tracePt t="59927" x="7323138" y="2782888"/>
          <p14:tracePt t="59944" x="7334250" y="2989263"/>
          <p14:tracePt t="59947" x="7354888" y="3113088"/>
          <p14:tracePt t="59961" x="7364413" y="3216275"/>
          <p14:tracePt t="59963" x="7375525" y="3330575"/>
          <p14:tracePt t="59977" x="7375525" y="3424238"/>
          <p14:tracePt t="59980" x="7375525" y="3536950"/>
          <p14:tracePt t="59994" x="7375525" y="3630613"/>
          <p14:tracePt t="59997" x="7375525" y="3724275"/>
          <p14:tracePt t="60011" x="7375525" y="3868738"/>
          <p14:tracePt t="60028" x="7375525" y="3930650"/>
          <p14:tracePt t="60043" x="7385050" y="3971925"/>
          <p14:tracePt t="60061" x="7385050" y="3983038"/>
          <p14:tracePt t="60077" x="7396163" y="4003675"/>
          <p14:tracePt t="60093" x="7396163" y="4033838"/>
          <p14:tracePt t="60111" x="7405688" y="4086225"/>
          <p14:tracePt t="60127" x="7405688" y="4116388"/>
          <p14:tracePt t="60144" x="7405688" y="4157663"/>
          <p14:tracePt t="60147" x="7405688" y="4168775"/>
          <p14:tracePt t="60163" x="7405688" y="4178300"/>
          <p14:tracePt t="60266" x="7405688" y="4189413"/>
          <p14:tracePt t="60277" x="7396163" y="4189413"/>
          <p14:tracePt t="60306" x="7385050" y="4189413"/>
          <p14:tracePt t="60314" x="7385050" y="4198938"/>
          <p14:tracePt t="60339" x="7375525" y="4210050"/>
          <p14:tracePt t="60354" x="7375525" y="4219575"/>
          <p14:tracePt t="60364" x="7375525" y="4230688"/>
          <p14:tracePt t="60490" x="7375525" y="4240213"/>
          <p14:tracePt t="60546" x="7364413" y="4240213"/>
          <p14:tracePt t="60626" x="7364413" y="4219575"/>
          <p14:tracePt t="60643" x="7364413" y="4210050"/>
          <p14:tracePt t="60659" x="7364413" y="4198938"/>
          <p14:tracePt t="64435" x="7354888" y="4210050"/>
          <p14:tracePt t="64443" x="7343775" y="4262438"/>
          <p14:tracePt t="64453" x="7302500" y="4283075"/>
          <p14:tracePt t="64465" x="7272338" y="4313238"/>
          <p14:tracePt t="64467" x="7231063" y="4313238"/>
          <p14:tracePt t="64478" x="7189788" y="4344988"/>
          <p14:tracePt t="64494" x="7085013" y="4375150"/>
          <p14:tracePt t="64511" x="6940550" y="4416425"/>
          <p14:tracePt t="64528" x="6826250" y="4468813"/>
          <p14:tracePt t="64531" x="6796088" y="4498975"/>
          <p14:tracePt t="64544" x="6743700" y="4540250"/>
          <p14:tracePt t="64547" x="6692900" y="4560888"/>
          <p14:tracePt t="64562" x="6619875" y="4583113"/>
          <p14:tracePt t="64564" x="6569075" y="4603750"/>
          <p14:tracePt t="64578" x="6496050" y="4603750"/>
          <p14:tracePt t="64581" x="6423025" y="4603750"/>
          <p14:tracePt t="64594" x="6289675" y="4603750"/>
          <p14:tracePt t="64611" x="6154738" y="4603750"/>
          <p14:tracePt t="64628" x="6061075" y="4624388"/>
          <p14:tracePt t="64644" x="6010275" y="4757738"/>
          <p14:tracePt t="64661" x="5989638" y="4872038"/>
          <p14:tracePt t="64678" x="5957888" y="5037138"/>
          <p14:tracePt t="64694" x="5916613" y="5151438"/>
          <p14:tracePt t="64711" x="5886450" y="5213350"/>
          <p14:tracePt t="64729" x="5886450" y="5254625"/>
          <p14:tracePt t="64732" x="5886450" y="5265738"/>
          <p14:tracePt t="64770" x="5907088" y="5265738"/>
          <p14:tracePt t="64780" x="5916613" y="5265738"/>
          <p14:tracePt t="64794" x="5927725" y="5254625"/>
          <p14:tracePt t="64811" x="5937250" y="5254625"/>
          <p14:tracePt t="64829" x="5957888" y="5254625"/>
          <p14:tracePt t="64844" x="5989638" y="5275263"/>
          <p14:tracePt t="64861" x="6019800" y="5295900"/>
          <p14:tracePt t="64878" x="6061075" y="5316538"/>
          <p14:tracePt t="64894" x="6113463" y="5316538"/>
          <p14:tracePt t="64911" x="6227763" y="5275263"/>
          <p14:tracePt t="64928" x="6361113" y="5213350"/>
          <p14:tracePt t="64931" x="6434138" y="5181600"/>
          <p14:tracePt t="64944" x="6496050" y="5151438"/>
          <p14:tracePt t="64947" x="6548438" y="5140325"/>
          <p14:tracePt t="64962" x="6578600" y="5130800"/>
          <p14:tracePt t="64964" x="6619875" y="5119688"/>
          <p14:tracePt t="64978" x="6640513" y="5110163"/>
          <p14:tracePt t="64981" x="6672263" y="5110163"/>
          <p14:tracePt t="64995" x="6692900" y="5099050"/>
          <p14:tracePt t="65012" x="6713538" y="5089525"/>
          <p14:tracePt t="65066" x="6723063" y="5089525"/>
          <p14:tracePt t="65077" x="6743700" y="5099050"/>
          <p14:tracePt t="65085" x="6764338" y="5099050"/>
          <p14:tracePt t="65097" x="6796088" y="5099050"/>
          <p14:tracePt t="65100" x="6816725" y="5099050"/>
          <p14:tracePt t="65111" x="6869113" y="5099050"/>
          <p14:tracePt t="65128" x="6931025" y="5099050"/>
          <p14:tracePt t="65131" x="6972300" y="5099050"/>
          <p14:tracePt t="65144" x="6992938" y="5099050"/>
          <p14:tracePt t="65148" x="7023100" y="5099050"/>
          <p14:tracePt t="65162" x="7043738" y="5110163"/>
          <p14:tracePt t="65165" x="7064375" y="5110163"/>
          <p14:tracePt t="65228" x="7075488" y="5110163"/>
          <p14:tracePt t="65236" x="7085013" y="5130800"/>
          <p14:tracePt t="65246" x="7105650" y="5130800"/>
          <p14:tracePt t="65261" x="7137400" y="5160963"/>
          <p14:tracePt t="65278" x="7178675" y="5181600"/>
          <p14:tracePt t="65294" x="7210425" y="5202238"/>
          <p14:tracePt t="65311" x="7219950" y="5202238"/>
          <p14:tracePt t="65328" x="7231063" y="5202238"/>
          <p14:tracePt t="65344" x="7251700" y="5202238"/>
          <p14:tracePt t="65347" x="7261225" y="5202238"/>
          <p14:tracePt t="65363" x="7272338" y="5202238"/>
          <p14:tracePt t="65378" x="7281863" y="5202238"/>
          <p14:tracePt t="65380" x="7292975" y="5202238"/>
          <p14:tracePt t="65394" x="7313613" y="5181600"/>
          <p14:tracePt t="65411" x="7323138" y="5160963"/>
          <p14:tracePt t="65428" x="7354888" y="5140325"/>
          <p14:tracePt t="65444" x="7375525" y="5130800"/>
          <p14:tracePt t="65461" x="7396163" y="5110163"/>
          <p14:tracePt t="65478" x="7396163" y="5099050"/>
          <p14:tracePt t="65494" x="7396163" y="5089525"/>
          <p14:tracePt t="65511" x="7364413" y="5048250"/>
          <p14:tracePt t="65529" x="7292975" y="5037138"/>
          <p14:tracePt t="65531" x="7261225" y="5037138"/>
          <p14:tracePt t="65544" x="7251700" y="5027613"/>
          <p14:tracePt t="65561" x="7240588" y="5027613"/>
          <p14:tracePt t="65564" x="7231063" y="5027613"/>
          <p14:tracePt t="65579" x="7231063" y="5016500"/>
          <p14:tracePt t="65602" x="7219950" y="5016500"/>
          <p14:tracePt t="65618" x="7210425" y="5006975"/>
          <p14:tracePt t="65629" x="7199313" y="5006975"/>
          <p14:tracePt t="65644" x="7158038" y="4995863"/>
          <p14:tracePt t="65662" x="7096125" y="4986338"/>
          <p14:tracePt t="65678" x="7075488" y="4986338"/>
          <p14:tracePt t="65694" x="7064375" y="4975225"/>
          <p14:tracePt t="65711" x="7054850" y="4975225"/>
          <p14:tracePt t="65754" x="7043738" y="4975225"/>
          <p14:tracePt t="65764" x="7034213" y="4975225"/>
          <p14:tracePt t="65780" x="7023100" y="4986338"/>
          <p14:tracePt t="65794" x="7002463" y="5027613"/>
          <p14:tracePt t="65811" x="6981825" y="5057775"/>
          <p14:tracePt t="65828" x="6972300" y="5078413"/>
          <p14:tracePt t="65844" x="6951663" y="5089525"/>
          <p14:tracePt t="65861" x="6951663" y="5110163"/>
          <p14:tracePt t="65878" x="6951663" y="5119688"/>
          <p14:tracePt t="65894" x="6951663" y="5130800"/>
          <p14:tracePt t="65910" x="6972300" y="5151438"/>
          <p14:tracePt t="65928" x="6992938" y="5160963"/>
          <p14:tracePt t="65931" x="7013575" y="5172075"/>
          <p14:tracePt t="65944" x="7034213" y="5181600"/>
          <p14:tracePt t="65948" x="7054850" y="5192713"/>
          <p14:tracePt t="65962" x="7085013" y="5202238"/>
          <p14:tracePt t="65964" x="7116763" y="5213350"/>
          <p14:tracePt t="65978" x="7126288" y="5222875"/>
          <p14:tracePt t="65981" x="7158038" y="5233988"/>
          <p14:tracePt t="65994" x="7199313" y="5245100"/>
          <p14:tracePt t="66012" x="7231063" y="5245100"/>
          <p14:tracePt t="66028" x="7240588" y="5245100"/>
          <p14:tracePt t="66044" x="7251700" y="5245100"/>
          <p14:tracePt t="66061" x="7261225" y="5233988"/>
          <p14:tracePt t="66078" x="7281863" y="5213350"/>
          <p14:tracePt t="66094" x="7334250" y="5202238"/>
          <p14:tracePt t="66111" x="7364413" y="5192713"/>
          <p14:tracePt t="66128" x="7396163" y="5181600"/>
          <p14:tracePt t="66131" x="7405688" y="5172075"/>
          <p14:tracePt t="66163" x="7405688" y="5160963"/>
          <p14:tracePt t="66179" x="7405688" y="5151438"/>
          <p14:tracePt t="66196" x="7405688" y="5130800"/>
          <p14:tracePt t="66203" x="7405688" y="5119688"/>
          <p14:tracePt t="66213" x="7405688" y="5110163"/>
          <p14:tracePt t="66228" x="7385050" y="5078413"/>
          <p14:tracePt t="66244" x="7334250" y="5048250"/>
          <p14:tracePt t="66261" x="7292975" y="5027613"/>
          <p14:tracePt t="66279" x="7281863" y="5016500"/>
          <p14:tracePt t="66294" x="7261225" y="5016500"/>
          <p14:tracePt t="66331" x="7251700" y="5006975"/>
          <p14:tracePt t="66411" x="7251700" y="4995863"/>
          <p14:tracePt t="66418" x="7231063" y="4995863"/>
          <p14:tracePt t="66429" x="7210425" y="4986338"/>
          <p14:tracePt t="66444" x="7167563" y="4975225"/>
          <p14:tracePt t="66461" x="7116763" y="4975225"/>
          <p14:tracePt t="66478" x="7043738" y="4975225"/>
          <p14:tracePt t="66494" x="6940550" y="4975225"/>
          <p14:tracePt t="66512" x="6899275" y="5006975"/>
          <p14:tracePt t="66528" x="6878638" y="5016500"/>
          <p14:tracePt t="66531" x="6878638" y="5027613"/>
          <p14:tracePt t="66544" x="6878638" y="5037138"/>
          <p14:tracePt t="66594" x="6878638" y="5048250"/>
          <p14:tracePt t="66611" x="6878638" y="5057775"/>
          <p14:tracePt t="66619" x="6878638" y="5078413"/>
          <p14:tracePt t="66628" x="6878638" y="5099050"/>
          <p14:tracePt t="66644" x="6889750" y="5130800"/>
          <p14:tracePt t="66661" x="6910388" y="5151438"/>
          <p14:tracePt t="66678" x="6919913" y="5160963"/>
          <p14:tracePt t="66694" x="6931025" y="5160963"/>
          <p14:tracePt t="66711" x="6940550" y="5160963"/>
          <p14:tracePt t="66730" x="6972300" y="5160963"/>
          <p14:tracePt t="66733" x="6992938" y="5160963"/>
          <p14:tracePt t="66744" x="7023100" y="5160963"/>
          <p14:tracePt t="66747" x="7043738" y="5160963"/>
          <p14:tracePt t="66762" x="7075488" y="5160963"/>
          <p14:tracePt t="66765" x="7085013" y="5160963"/>
          <p14:tracePt t="66778" x="7105650" y="5160963"/>
          <p14:tracePt t="66781" x="7116763" y="5160963"/>
          <p14:tracePt t="66794" x="7126288" y="5160963"/>
          <p14:tracePt t="66818" x="7137400" y="5172075"/>
          <p14:tracePt t="66834" x="7146925" y="5172075"/>
          <p14:tracePt t="66844" x="7167563" y="5181600"/>
          <p14:tracePt t="66862" x="7281863" y="5192713"/>
          <p14:tracePt t="66878" x="7385050" y="5192713"/>
          <p14:tracePt t="66894" x="7437438" y="5192713"/>
          <p14:tracePt t="66970" x="7426325" y="5192713"/>
          <p14:tracePt t="66979" x="7416800" y="5202238"/>
          <p14:tracePt t="67026" x="7416800" y="5213350"/>
          <p14:tracePt t="67034" x="7426325" y="5222875"/>
          <p14:tracePt t="67044" x="7458075" y="5222875"/>
          <p14:tracePt t="67061" x="7519988" y="5245100"/>
          <p14:tracePt t="67078" x="7581900" y="5254625"/>
          <p14:tracePt t="67094" x="7634288" y="5265738"/>
          <p14:tracePt t="67111" x="7696200" y="5265738"/>
          <p14:tracePt t="67128" x="7767638" y="5265738"/>
          <p14:tracePt t="67131" x="7778750" y="5265738"/>
          <p14:tracePt t="67144" x="7799388" y="5265738"/>
          <p14:tracePt t="67148" x="7829550" y="5265738"/>
          <p14:tracePt t="67162" x="7851775" y="5265738"/>
          <p14:tracePt t="67164" x="7881938" y="5265738"/>
          <p14:tracePt t="67181" x="7934325" y="5265738"/>
          <p14:tracePt t="67194" x="7954963" y="5265738"/>
          <p14:tracePt t="67234" x="7964488" y="5254625"/>
          <p14:tracePt t="67243" x="7975600" y="5254625"/>
          <p14:tracePt t="67252" x="7996238" y="5254625"/>
          <p14:tracePt t="67262" x="8016875" y="5254625"/>
          <p14:tracePt t="67278" x="8058150" y="5233988"/>
          <p14:tracePt t="67294" x="8078788" y="5222875"/>
          <p14:tracePt t="67311" x="8078788" y="5213350"/>
          <p14:tracePt t="67362" x="8067675" y="5213350"/>
          <p14:tracePt t="67370" x="8058150" y="5213350"/>
          <p14:tracePt t="67426" x="8058150" y="5202238"/>
          <p14:tracePt t="67498" x="8037513" y="5202238"/>
          <p14:tracePt t="67508" x="8026400" y="5202238"/>
          <p14:tracePt t="67523" x="8005763" y="5213350"/>
          <p14:tracePt t="67539" x="8005763" y="5222875"/>
          <p14:tracePt t="67548" x="7996238" y="5222875"/>
          <p14:tracePt t="67563" x="7996238" y="5233988"/>
          <p14:tracePt t="67586" x="7996238" y="5245100"/>
          <p14:tracePt t="67618" x="7996238" y="5254625"/>
          <p14:tracePt t="67650" x="7996238" y="5265738"/>
          <p14:tracePt t="67707" x="7996238" y="5275263"/>
          <p14:tracePt t="67732" x="7985125" y="5275263"/>
          <p14:tracePt t="67741" x="7985125" y="5286375"/>
          <p14:tracePt t="67751" x="7975600" y="5286375"/>
          <p14:tracePt t="67763" x="7964488" y="5286375"/>
          <p14:tracePt t="67834" x="7954963" y="5286375"/>
          <p14:tracePt t="68315" x="7943850" y="5286375"/>
          <p14:tracePt t="68347" x="7934325" y="5286375"/>
          <p14:tracePt t="68354" x="7923213" y="5286375"/>
          <p14:tracePt t="68371" x="7913688" y="5286375"/>
          <p14:tracePt t="68387" x="7893050" y="5286375"/>
          <p14:tracePt t="68397" x="7872413" y="5286375"/>
          <p14:tracePt t="68412" x="7820025" y="5286375"/>
          <p14:tracePt t="68429" x="7758113" y="5265738"/>
          <p14:tracePt t="68444" x="7675563" y="5233988"/>
          <p14:tracePt t="68462" x="7551738" y="5181600"/>
          <p14:tracePt t="68478" x="7405688" y="5110163"/>
          <p14:tracePt t="68494" x="7189788" y="4975225"/>
          <p14:tracePt t="68512" x="6889750" y="4768850"/>
          <p14:tracePt t="68515" x="6713538" y="4645025"/>
          <p14:tracePt t="68528" x="6537325" y="4530725"/>
          <p14:tracePt t="68531" x="6372225" y="4416425"/>
          <p14:tracePt t="68544" x="6257925" y="4333875"/>
          <p14:tracePt t="68547" x="6164263" y="4251325"/>
          <p14:tracePt t="68562" x="6102350" y="4189413"/>
          <p14:tracePt t="68565" x="6030913" y="4095750"/>
          <p14:tracePt t="68578" x="5948363" y="4013200"/>
          <p14:tracePt t="68581" x="5875338" y="3930650"/>
          <p14:tracePt t="68595" x="5699125" y="3754438"/>
          <p14:tracePt t="68611" x="5543550" y="3548063"/>
          <p14:tracePt t="68628" x="5357813" y="3351213"/>
          <p14:tracePt t="68644" x="5192713" y="3175000"/>
          <p14:tracePt t="68661" x="5110163" y="3082925"/>
          <p14:tracePt t="68678" x="5078413" y="3000375"/>
          <p14:tracePt t="68694" x="5057775" y="2936875"/>
          <p14:tracePt t="68711" x="5057775" y="2895600"/>
          <p14:tracePt t="68729" x="5057775" y="2886075"/>
          <p14:tracePt t="68732" x="5057775" y="2874963"/>
          <p14:tracePt t="68745" x="5057775" y="2865438"/>
          <p14:tracePt t="68748" x="5078413" y="2865438"/>
          <p14:tracePt t="68763" x="5089525" y="2854325"/>
          <p14:tracePt t="68779" x="5110163" y="2854325"/>
          <p14:tracePt t="68795" x="5151438" y="2854325"/>
          <p14:tracePt t="68812" x="5202238" y="2854325"/>
          <p14:tracePt t="68828" x="5233988" y="2854325"/>
          <p14:tracePt t="68844" x="5254625" y="2854325"/>
          <p14:tracePt t="68861" x="5265738" y="2854325"/>
          <p14:tracePt t="68878" x="5265738" y="2844800"/>
          <p14:tracePt t="68894" x="5286375" y="2813050"/>
          <p14:tracePt t="68911" x="5295900" y="2741613"/>
          <p14:tracePt t="68928" x="5307013" y="2627313"/>
          <p14:tracePt t="68932" x="5307013" y="2565400"/>
          <p14:tracePt t="68945" x="5307013" y="2503488"/>
          <p14:tracePt t="68948" x="5275263" y="2430463"/>
          <p14:tracePt t="68962" x="5265738" y="2400300"/>
          <p14:tracePt t="68964" x="5233988" y="2327275"/>
          <p14:tracePt t="68978" x="5202238" y="2286000"/>
          <p14:tracePt t="68981" x="5181600" y="2265363"/>
          <p14:tracePt t="68995" x="5172075" y="2224088"/>
          <p14:tracePt t="69012" x="5160963" y="2203450"/>
          <p14:tracePt t="69028" x="5151438" y="2171700"/>
          <p14:tracePt t="69044" x="5140325" y="2130425"/>
          <p14:tracePt t="69061" x="5130800" y="2109788"/>
          <p14:tracePt t="69078" x="5089525" y="2058988"/>
          <p14:tracePt t="69094" x="4986338" y="2006600"/>
          <p14:tracePt t="69111" x="4860925" y="1965325"/>
          <p14:tracePt t="69129" x="4778375" y="1933575"/>
          <p14:tracePt t="69132" x="4748213" y="1933575"/>
          <p14:tracePt t="69145" x="4727575" y="1924050"/>
          <p14:tracePt t="69148" x="4706938" y="1924050"/>
          <p14:tracePt t="69162" x="4686300" y="1912938"/>
          <p14:tracePt t="69165" x="4665663" y="1912938"/>
          <p14:tracePt t="69178" x="4645025" y="1903413"/>
          <p14:tracePt t="69181" x="4613275" y="1892300"/>
          <p14:tracePt t="69195" x="4583113" y="1892300"/>
          <p14:tracePt t="69212" x="4540250" y="1882775"/>
          <p14:tracePt t="69228" x="4489450" y="1882775"/>
          <p14:tracePt t="69244" x="4457700" y="1903413"/>
          <p14:tracePt t="69261" x="4448175" y="1912938"/>
          <p14:tracePt t="69279" x="4427538" y="1924050"/>
          <p14:tracePt t="69294" x="4416425" y="1933575"/>
          <p14:tracePt t="69311" x="4416425" y="1954213"/>
          <p14:tracePt t="69328" x="4406900" y="1985963"/>
          <p14:tracePt t="69331" x="4406900" y="2006600"/>
          <p14:tracePt t="69344" x="4416425" y="2038350"/>
          <p14:tracePt t="69348" x="4437063" y="2089150"/>
          <p14:tracePt t="69362" x="4448175" y="2100263"/>
          <p14:tracePt t="69365" x="4478338" y="2130425"/>
          <p14:tracePt t="69378" x="4510088" y="2171700"/>
          <p14:tracePt t="69381" x="4519613" y="2192338"/>
          <p14:tracePt t="69395" x="4551363" y="2233613"/>
          <p14:tracePt t="69411" x="4583113" y="2274888"/>
          <p14:tracePt t="69428" x="4624388" y="2297113"/>
          <p14:tracePt t="69445" x="4686300" y="2338388"/>
          <p14:tracePt t="69461" x="4778375" y="2368550"/>
          <p14:tracePt t="69478" x="4872038" y="2400300"/>
          <p14:tracePt t="69494" x="4933950" y="2400300"/>
          <p14:tracePt t="69511" x="4986338" y="2400300"/>
          <p14:tracePt t="69529" x="5037138" y="2379663"/>
          <p14:tracePt t="69532" x="5037138" y="2368550"/>
          <p14:tracePt t="69545" x="5048250" y="2347913"/>
          <p14:tracePt t="69548" x="5057775" y="2327275"/>
          <p14:tracePt t="69562" x="5057775" y="2297113"/>
          <p14:tracePt t="69565" x="5068888" y="2274888"/>
          <p14:tracePt t="69578" x="5078413" y="2244725"/>
          <p14:tracePt t="69581" x="5089525" y="2212975"/>
          <p14:tracePt t="69595" x="5089525" y="2141538"/>
          <p14:tracePt t="69612" x="5089525" y="2058988"/>
          <p14:tracePt t="69629" x="5089525" y="1997075"/>
          <p14:tracePt t="69644" x="5089525" y="1954213"/>
          <p14:tracePt t="69662" x="5089525" y="1933575"/>
          <p14:tracePt t="69679" x="5089525" y="1912938"/>
          <p14:tracePt t="69694" x="5078413" y="1882775"/>
          <p14:tracePt t="69711" x="5057775" y="1851025"/>
          <p14:tracePt t="69728" x="5006975" y="1820863"/>
          <p14:tracePt t="69731" x="4975225" y="1809750"/>
          <p14:tracePt t="69748" x="4903788" y="1800225"/>
          <p14:tracePt t="69762" x="4860925" y="1800225"/>
          <p14:tracePt t="69764" x="4830763" y="1800225"/>
          <p14:tracePt t="69778" x="4799013" y="1800225"/>
          <p14:tracePt t="69781" x="4757738" y="1800225"/>
          <p14:tracePt t="69795" x="4686300" y="1841500"/>
          <p14:tracePt t="69812" x="4613275" y="1862138"/>
          <p14:tracePt t="69828" x="4560888" y="1882775"/>
          <p14:tracePt t="69844" x="4510088" y="1903413"/>
          <p14:tracePt t="69861" x="4489450" y="1924050"/>
          <p14:tracePt t="69879" x="4478338" y="1965325"/>
          <p14:tracePt t="69894" x="4478338" y="2017713"/>
          <p14:tracePt t="69911" x="4478338" y="2079625"/>
          <p14:tracePt t="69929" x="4478338" y="2141538"/>
          <p14:tracePt t="69932" x="4478338" y="2171700"/>
          <p14:tracePt t="69945" x="4478338" y="2192338"/>
          <p14:tracePt t="69947" x="4478338" y="2212975"/>
          <p14:tracePt t="69962" x="4489450" y="2254250"/>
          <p14:tracePt t="69965" x="4510088" y="2286000"/>
          <p14:tracePt t="69978" x="4540250" y="2327275"/>
          <p14:tracePt t="69981" x="4560888" y="2359025"/>
          <p14:tracePt t="69995" x="4613275" y="2400300"/>
          <p14:tracePt t="70012" x="4645025" y="2420938"/>
          <p14:tracePt t="70029" x="4695825" y="2420938"/>
          <p14:tracePt t="70044" x="4789488" y="2420938"/>
          <p14:tracePt t="70062" x="4913313" y="2379663"/>
          <p14:tracePt t="70078" x="5006975" y="2327275"/>
          <p14:tracePt t="70094" x="5078413" y="2274888"/>
          <p14:tracePt t="70111" x="5119688" y="2212975"/>
          <p14:tracePt t="70128" x="5140325" y="2171700"/>
          <p14:tracePt t="70131" x="5151438" y="2162175"/>
          <p14:tracePt t="70145" x="5151438" y="2130425"/>
          <p14:tracePt t="70148" x="5151438" y="2120900"/>
          <p14:tracePt t="70162" x="5151438" y="2109788"/>
          <p14:tracePt t="70165" x="5151438" y="2100263"/>
          <p14:tracePt t="70178" x="5151438" y="2089150"/>
          <p14:tracePt t="70181" x="5151438" y="2068513"/>
          <p14:tracePt t="70194" x="5151438" y="2047875"/>
          <p14:tracePt t="70212" x="5130800" y="1976438"/>
          <p14:tracePt t="70228" x="5078413" y="1933575"/>
          <p14:tracePt t="70245" x="4986338" y="1882775"/>
          <p14:tracePt t="70261" x="4872038" y="1841500"/>
          <p14:tracePt t="70278" x="4810125" y="1841500"/>
          <p14:tracePt t="70294" x="4768850" y="1862138"/>
          <p14:tracePt t="70311" x="4748213" y="1912938"/>
          <p14:tracePt t="70329" x="4727575" y="1985963"/>
          <p14:tracePt t="70331" x="4716463" y="2006600"/>
          <p14:tracePt t="70345" x="4716463" y="2027238"/>
          <p14:tracePt t="70348" x="4716463" y="2047875"/>
          <p14:tracePt t="70362" x="4716463" y="2058988"/>
          <p14:tracePt t="70365" x="4716463" y="2089150"/>
          <p14:tracePt t="70378" x="4706938" y="2089150"/>
          <p14:tracePt t="70381" x="4695825" y="2109788"/>
          <p14:tracePt t="70395" x="4695825" y="2151063"/>
          <p14:tracePt t="70412" x="4695825" y="2212975"/>
          <p14:tracePt t="70429" x="4768850" y="2338388"/>
          <p14:tracePt t="70444" x="4881563" y="2441575"/>
          <p14:tracePt t="70462" x="4945063" y="2482850"/>
          <p14:tracePt t="70478" x="4995863" y="2503488"/>
          <p14:tracePt t="70494" x="5016500" y="2524125"/>
          <p14:tracePt t="70511" x="5027613" y="2524125"/>
          <p14:tracePt t="70528" x="5037138" y="2533650"/>
          <p14:tracePt t="70531" x="5037138" y="2544763"/>
          <p14:tracePt t="70545" x="5048250" y="2554288"/>
          <p14:tracePt t="70548" x="5057775" y="2574925"/>
          <p14:tracePt t="70562" x="5089525" y="2606675"/>
          <p14:tracePt t="70578" x="5110163" y="2606675"/>
          <p14:tracePt t="70581" x="5119688" y="2617788"/>
          <p14:tracePt t="70595" x="5140325" y="2617788"/>
          <p14:tracePt t="70698" x="5151438" y="2617788"/>
          <p14:tracePt t="70740" x="5151438" y="2627313"/>
          <p14:tracePt t="70754" x="5160963" y="2638425"/>
          <p14:tracePt t="70766" x="5172075" y="2647950"/>
          <p14:tracePt t="70778" x="5213350" y="2679700"/>
          <p14:tracePt t="70795" x="5275263" y="2689225"/>
          <p14:tracePt t="70812" x="5307013" y="2689225"/>
          <p14:tracePt t="70891" x="5307013" y="2700338"/>
          <p14:tracePt t="70995" x="5307013" y="2709863"/>
          <p14:tracePt t="71323" x="5295900" y="2709863"/>
          <p14:tracePt t="71347" x="5286375" y="2700338"/>
          <p14:tracePt t="71364" x="5275263" y="2700338"/>
          <p14:tracePt t="71371" x="5265738" y="2689225"/>
          <p14:tracePt t="71381" x="5254625" y="2689225"/>
          <p14:tracePt t="71395" x="5245100" y="2638425"/>
          <p14:tracePt t="71412" x="5213350" y="2586038"/>
          <p14:tracePt t="71428" x="5181600" y="2524125"/>
          <p14:tracePt t="71445" x="5151438" y="2420938"/>
          <p14:tracePt t="71462" x="5130800" y="2368550"/>
          <p14:tracePt t="71478" x="5078413" y="2265363"/>
          <p14:tracePt t="71494" x="5027613" y="2182813"/>
          <p14:tracePt t="71511" x="4954588" y="2089150"/>
          <p14:tracePt t="71529" x="4881563" y="2027238"/>
          <p14:tracePt t="71532" x="4860925" y="2006600"/>
          <p14:tracePt t="71545" x="4840288" y="2006600"/>
          <p14:tracePt t="71548" x="4840288" y="1997075"/>
          <p14:tracePt t="71562" x="4819650" y="1985963"/>
          <p14:tracePt t="71565" x="4819650" y="1976438"/>
          <p14:tracePt t="71578" x="4810125" y="1976438"/>
          <p14:tracePt t="71581" x="4810125" y="1965325"/>
          <p14:tracePt t="71595" x="4789488" y="1965325"/>
          <p14:tracePt t="71612" x="4768850" y="1944688"/>
          <p14:tracePt t="71629" x="4727575" y="1933575"/>
          <p14:tracePt t="71645" x="4675188" y="1924050"/>
          <p14:tracePt t="71662" x="4645025" y="1924050"/>
          <p14:tracePt t="71678" x="4603750" y="1924050"/>
          <p14:tracePt t="71695" x="4572000" y="1933575"/>
          <p14:tracePt t="71712" x="4530725" y="1933575"/>
          <p14:tracePt t="71715" x="4530725" y="1944688"/>
          <p14:tracePt t="71729" x="4510088" y="1944688"/>
          <p14:tracePt t="71732" x="4510088" y="1954213"/>
          <p14:tracePt t="71751" x="4489450" y="1976438"/>
          <p14:tracePt t="71763" x="4468813" y="1997075"/>
          <p14:tracePt t="71778" x="4457700" y="2017713"/>
          <p14:tracePt t="71795" x="4457700" y="2038350"/>
          <p14:tracePt t="71812" x="4478338" y="2079625"/>
          <p14:tracePt t="71828" x="4592638" y="2120900"/>
          <p14:tracePt t="71845" x="4748213" y="2130425"/>
          <p14:tracePt t="71861" x="4851400" y="2130425"/>
          <p14:tracePt t="71879" x="4945063" y="2100263"/>
          <p14:tracePt t="71894" x="4986338" y="2068513"/>
          <p14:tracePt t="71911" x="5006975" y="2058988"/>
          <p14:tracePt t="71929" x="5016500" y="2038350"/>
          <p14:tracePt t="71944" x="5016500" y="2027238"/>
          <p14:tracePt t="71970" x="5027613" y="2017713"/>
          <p14:tracePt t="71986" x="5048250" y="2017713"/>
          <p14:tracePt t="71997" x="5057775" y="2017713"/>
          <p14:tracePt t="72012" x="5099050" y="2006600"/>
          <p14:tracePt t="72029" x="5130800" y="2006600"/>
          <p14:tracePt t="72045" x="5130800" y="1997075"/>
          <p14:tracePt t="72082" x="5119688" y="1997075"/>
          <p14:tracePt t="72091" x="5089525" y="1997075"/>
          <p14:tracePt t="72101" x="5048250" y="1997075"/>
          <p14:tracePt t="72112" x="4986338" y="1997075"/>
          <p14:tracePt t="72116" x="4924425" y="2006600"/>
          <p14:tracePt t="72129" x="4851400" y="2027238"/>
          <p14:tracePt t="72132" x="4799013" y="2058988"/>
          <p14:tracePt t="72145" x="4737100" y="2100263"/>
          <p14:tracePt t="72148" x="4665663" y="2120900"/>
          <p14:tracePt t="72162" x="4592638" y="2151063"/>
          <p14:tracePt t="72165" x="4519613" y="2171700"/>
          <p14:tracePt t="72178" x="4416425" y="2203450"/>
          <p14:tracePt t="72196" x="4354513" y="2224088"/>
          <p14:tracePt t="72211" x="4344988" y="2233613"/>
          <p14:tracePt t="72259" x="4375150" y="2233613"/>
          <p14:tracePt t="72266" x="4448175" y="2233613"/>
          <p14:tracePt t="72278" x="4551363" y="2233613"/>
          <p14:tracePt t="72294" x="4737100" y="2224088"/>
          <p14:tracePt t="72311" x="4881563" y="2203450"/>
          <p14:tracePt t="72330" x="4995863" y="2171700"/>
          <p14:tracePt t="72332" x="5016500" y="2162175"/>
          <p14:tracePt t="72345" x="5037138" y="2162175"/>
          <p14:tracePt t="72348" x="5037138" y="2141538"/>
          <p14:tracePt t="72395" x="5037138" y="2130425"/>
          <p14:tracePt t="72402" x="5027613" y="2130425"/>
          <p14:tracePt t="72412" x="5006975" y="2130425"/>
          <p14:tracePt t="72430" x="4881563" y="2109788"/>
          <p14:tracePt t="72445" x="4654550" y="2100263"/>
          <p14:tracePt t="72461" x="4386263" y="2109788"/>
          <p14:tracePt t="72479" x="4219575" y="2182813"/>
          <p14:tracePt t="72494" x="4198938" y="2233613"/>
          <p14:tracePt t="72512" x="4198938" y="2265363"/>
          <p14:tracePt t="72515" x="4210050" y="2265363"/>
          <p14:tracePt t="72529" x="4262438" y="2265363"/>
          <p14:tracePt t="72532" x="4333875" y="2265363"/>
          <p14:tracePt t="72545" x="4416425" y="2265363"/>
          <p14:tracePt t="72547" x="4498975" y="2254250"/>
          <p14:tracePt t="72562" x="4560888" y="2244725"/>
          <p14:tracePt t="72565" x="4624388" y="2244725"/>
          <p14:tracePt t="72579" x="4686300" y="2224088"/>
          <p14:tracePt t="72596" x="4716463" y="2224088"/>
          <p14:tracePt t="72612" x="4748213" y="2224088"/>
          <p14:tracePt t="72628" x="4748213" y="2233613"/>
          <p14:tracePt t="72645" x="4748213" y="2244725"/>
          <p14:tracePt t="72661" x="4748213" y="2254250"/>
          <p14:tracePt t="72678" x="4748213" y="2265363"/>
          <p14:tracePt t="72694" x="4748213" y="2286000"/>
          <p14:tracePt t="72711" x="4748213" y="2297113"/>
          <p14:tracePt t="72730" x="4748213" y="2306638"/>
          <p14:tracePt t="72747" x="4748213" y="2317750"/>
          <p14:tracePt t="72795" x="4757738" y="2317750"/>
          <p14:tracePt t="72802" x="4789488" y="2327275"/>
          <p14:tracePt t="72812" x="4830763" y="2347913"/>
          <p14:tracePt t="72829" x="4933950" y="2400300"/>
          <p14:tracePt t="72845" x="4986338" y="2420938"/>
          <p14:tracePt t="72862" x="4995863" y="2430463"/>
          <p14:tracePt t="72879" x="4995863" y="2441575"/>
          <p14:tracePt t="72894" x="5006975" y="2451100"/>
          <p14:tracePt t="72912" x="5006975" y="2462213"/>
          <p14:tracePt t="72954" x="5006975" y="2471738"/>
          <p14:tracePt t="73011" x="5006975" y="2482850"/>
          <p14:tracePt t="73019" x="5016500" y="24828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a:extLst>
              <a:ext uri="{FF2B5EF4-FFF2-40B4-BE49-F238E27FC236}">
                <a16:creationId xmlns:a16="http://schemas.microsoft.com/office/drawing/2014/main" id="{3A91F8DB-66E1-547B-F49A-D0D78FD067B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6867" name="Rectangle 5">
            <a:extLst>
              <a:ext uri="{FF2B5EF4-FFF2-40B4-BE49-F238E27FC236}">
                <a16:creationId xmlns:a16="http://schemas.microsoft.com/office/drawing/2014/main" id="{6CECA8F4-899F-04D5-7B59-95E1A9AF4375}"/>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36868" name="TextBox 6">
            <a:extLst>
              <a:ext uri="{FF2B5EF4-FFF2-40B4-BE49-F238E27FC236}">
                <a16:creationId xmlns:a16="http://schemas.microsoft.com/office/drawing/2014/main" id="{0ED0E4DF-0763-3FCB-BB78-B2BE8D9DA9B6}"/>
              </a:ext>
            </a:extLst>
          </p:cNvPr>
          <p:cNvSpPr txBox="1">
            <a:spLocks noChangeArrowheads="1"/>
          </p:cNvSpPr>
          <p:nvPr/>
        </p:nvSpPr>
        <p:spPr bwMode="auto">
          <a:xfrm>
            <a:off x="-4763" y="141288"/>
            <a:ext cx="68770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Estimating reaction probability for SO</a:t>
            </a:r>
            <a:r>
              <a:rPr lang="en-US" altLang="en-US" sz="2400" baseline="-25000">
                <a:solidFill>
                  <a:srgbClr val="3366FF"/>
                </a:solidFill>
                <a:latin typeface="Times New Roman" panose="02020603050405020304" pitchFamily="18" charset="0"/>
                <a:cs typeface="Times New Roman" panose="02020603050405020304" pitchFamily="18" charset="0"/>
              </a:rPr>
              <a:t>2 </a:t>
            </a:r>
            <a:r>
              <a:rPr lang="en-US" altLang="en-US" sz="2400">
                <a:solidFill>
                  <a:srgbClr val="3366FF"/>
                </a:solidFill>
                <a:latin typeface="Times New Roman" panose="02020603050405020304" pitchFamily="18" charset="0"/>
                <a:cs typeface="Times New Roman" panose="02020603050405020304" pitchFamily="18" charset="0"/>
              </a:rPr>
              <a:t>decomposition</a:t>
            </a:r>
          </a:p>
        </p:txBody>
      </p:sp>
      <p:graphicFrame>
        <p:nvGraphicFramePr>
          <p:cNvPr id="36869" name="Object 2">
            <a:extLst>
              <a:ext uri="{FF2B5EF4-FFF2-40B4-BE49-F238E27FC236}">
                <a16:creationId xmlns:a16="http://schemas.microsoft.com/office/drawing/2014/main" id="{1FEE60C7-9434-9135-D4FC-0636B82BE6F1}"/>
              </a:ext>
            </a:extLst>
          </p:cNvPr>
          <p:cNvGraphicFramePr>
            <a:graphicFrameLocks noChangeAspect="1"/>
          </p:cNvGraphicFramePr>
          <p:nvPr/>
        </p:nvGraphicFramePr>
        <p:xfrm>
          <a:off x="76200" y="1857375"/>
          <a:ext cx="5402263" cy="838200"/>
        </p:xfrm>
        <a:graphic>
          <a:graphicData uri="http://schemas.openxmlformats.org/presentationml/2006/ole">
            <mc:AlternateContent xmlns:mc="http://schemas.openxmlformats.org/markup-compatibility/2006">
              <mc:Choice xmlns:v="urn:schemas-microsoft-com:vml" Requires="v">
                <p:oleObj name="Equation" r:id="rId6" imgW="3111500" imgH="469900" progId="Equation.DSMT4">
                  <p:embed/>
                </p:oleObj>
              </mc:Choice>
              <mc:Fallback>
                <p:oleObj name="Equation" r:id="rId6" imgW="3111500" imgH="469900" progId="Equation.DSMT4">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857375"/>
                        <a:ext cx="5402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70" name="TextBox 6">
            <a:extLst>
              <a:ext uri="{FF2B5EF4-FFF2-40B4-BE49-F238E27FC236}">
                <a16:creationId xmlns:a16="http://schemas.microsoft.com/office/drawing/2014/main" id="{6C14C832-4D3E-3C8D-8C0F-ADBD8608A8EC}"/>
              </a:ext>
            </a:extLst>
          </p:cNvPr>
          <p:cNvSpPr txBox="1">
            <a:spLocks noChangeArrowheads="1"/>
          </p:cNvSpPr>
          <p:nvPr/>
        </p:nvSpPr>
        <p:spPr bwMode="auto">
          <a:xfrm>
            <a:off x="76200" y="1371600"/>
            <a:ext cx="3143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2SO</a:t>
            </a:r>
            <a:r>
              <a:rPr lang="en-US" altLang="en-US" sz="1600" baseline="-25000">
                <a:latin typeface="Times New Roman" panose="02020603050405020304" pitchFamily="18" charset="0"/>
              </a:rPr>
              <a:t>2</a:t>
            </a:r>
            <a:r>
              <a:rPr lang="en-US" altLang="en-US" sz="1600">
                <a:latin typeface="Times New Roman" panose="02020603050405020304" pitchFamily="18" charset="0"/>
              </a:rPr>
              <a:t>(ad) </a:t>
            </a:r>
            <a:r>
              <a:rPr lang="en-US" altLang="en-US" sz="1600">
                <a:latin typeface="Times New Roman" panose="02020603050405020304" pitchFamily="18" charset="0"/>
                <a:sym typeface="Wingdings" panose="05000000000000000000" pitchFamily="2" charset="2"/>
              </a:rPr>
              <a:t> 2SO(ad) + 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p>
        </p:txBody>
      </p:sp>
      <p:grpSp>
        <p:nvGrpSpPr>
          <p:cNvPr id="3" name="Group 2">
            <a:extLst>
              <a:ext uri="{FF2B5EF4-FFF2-40B4-BE49-F238E27FC236}">
                <a16:creationId xmlns:a16="http://schemas.microsoft.com/office/drawing/2014/main" id="{24D8D643-B3AC-55B5-9374-18A784BC38E5}"/>
              </a:ext>
            </a:extLst>
          </p:cNvPr>
          <p:cNvGrpSpPr>
            <a:grpSpLocks/>
          </p:cNvGrpSpPr>
          <p:nvPr/>
        </p:nvGrpSpPr>
        <p:grpSpPr bwMode="auto">
          <a:xfrm>
            <a:off x="5745163" y="1752600"/>
            <a:ext cx="3333750" cy="923925"/>
            <a:chOff x="5821795" y="2549572"/>
            <a:chExt cx="3333321" cy="923330"/>
          </a:xfrm>
        </p:grpSpPr>
        <p:sp>
          <p:nvSpPr>
            <p:cNvPr id="36875" name="TextBox 3">
              <a:extLst>
                <a:ext uri="{FF2B5EF4-FFF2-40B4-BE49-F238E27FC236}">
                  <a16:creationId xmlns:a16="http://schemas.microsoft.com/office/drawing/2014/main" id="{F67AA493-A6DC-D8D6-15DE-DDAA3414035D}"/>
                </a:ext>
              </a:extLst>
            </p:cNvPr>
            <p:cNvSpPr txBox="1">
              <a:spLocks noChangeArrowheads="1"/>
            </p:cNvSpPr>
            <p:nvPr/>
          </p:nvSpPr>
          <p:spPr bwMode="auto">
            <a:xfrm>
              <a:off x="6377707" y="2786718"/>
              <a:ext cx="2777409" cy="4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defect density &lt; 1%</a:t>
              </a:r>
            </a:p>
          </p:txBody>
        </p:sp>
        <p:sp>
          <p:nvSpPr>
            <p:cNvPr id="2" name="Rectangle 1">
              <a:extLst>
                <a:ext uri="{FF2B5EF4-FFF2-40B4-BE49-F238E27FC236}">
                  <a16:creationId xmlns:a16="http://schemas.microsoft.com/office/drawing/2014/main" id="{504ACCFF-AD61-C4EA-092D-FC03B0AA1D91}"/>
                </a:ext>
              </a:extLst>
            </p:cNvPr>
            <p:cNvSpPr/>
            <p:nvPr/>
          </p:nvSpPr>
          <p:spPr>
            <a:xfrm>
              <a:off x="5821795" y="2549572"/>
              <a:ext cx="579005"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&gt;</a:t>
              </a:r>
            </a:p>
          </p:txBody>
        </p:sp>
      </p:grpSp>
      <p:sp>
        <p:nvSpPr>
          <p:cNvPr id="36872" name="Rectangle 6">
            <a:extLst>
              <a:ext uri="{FF2B5EF4-FFF2-40B4-BE49-F238E27FC236}">
                <a16:creationId xmlns:a16="http://schemas.microsoft.com/office/drawing/2014/main" id="{439EE21E-714B-9EEE-4D68-78E05E910AED}"/>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 name="TextBox 3">
            <a:extLst>
              <a:ext uri="{FF2B5EF4-FFF2-40B4-BE49-F238E27FC236}">
                <a16:creationId xmlns:a16="http://schemas.microsoft.com/office/drawing/2014/main" id="{7DCF4C29-9143-ACCF-362A-0BFE3F08BF42}"/>
              </a:ext>
            </a:extLst>
          </p:cNvPr>
          <p:cNvSpPr txBox="1">
            <a:spLocks noChangeArrowheads="1"/>
          </p:cNvSpPr>
          <p:nvPr/>
        </p:nvSpPr>
        <p:spPr bwMode="auto">
          <a:xfrm flipH="1">
            <a:off x="5745163" y="2894013"/>
            <a:ext cx="3371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Ruling out that reactivity is solely defect related. </a:t>
            </a:r>
          </a:p>
        </p:txBody>
      </p:sp>
      <p:pic>
        <p:nvPicPr>
          <p:cNvPr id="36874" name="Picture 13" descr="Spacefill model of sulfur dioxide">
            <a:extLst>
              <a:ext uri="{FF2B5EF4-FFF2-40B4-BE49-F238E27FC236}">
                <a16:creationId xmlns:a16="http://schemas.microsoft.com/office/drawing/2014/main" id="{F2B38D62-98AB-7B7A-8654-A65AB6EFFC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7538" y="22225"/>
            <a:ext cx="8302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AD15F178-A4FC-715D-EA09-EA4113E90CC7}"/>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944"/>
    </mc:Choice>
    <mc:Fallback xmlns="">
      <p:transition spd="slow" advTm="3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p:bldLst>
  </p:timing>
  <p:extLst>
    <p:ext uri="{3A86A75C-4F4B-4683-9AE1-C65F6400EC91}">
      <p14:laserTraceLst xmlns:p14="http://schemas.microsoft.com/office/powerpoint/2010/main">
        <p14:tracePtLst>
          <p14:tracePt t="1622" x="5006975" y="2462213"/>
          <p14:tracePt t="1630" x="4892675" y="2462213"/>
          <p14:tracePt t="1641" x="4789488" y="2471738"/>
          <p14:tracePt t="1657" x="4613275" y="2492375"/>
          <p14:tracePt t="1674" x="4540250" y="2492375"/>
          <p14:tracePt t="1692" x="4498975" y="2492375"/>
          <p14:tracePt t="1695" x="4478338" y="2492375"/>
          <p14:tracePt t="1707" x="4395788" y="2492375"/>
          <p14:tracePt t="1710" x="4333875" y="2492375"/>
          <p14:tracePt t="1724" x="4210050" y="2492375"/>
          <p14:tracePt t="1727" x="4013200" y="2513013"/>
          <p14:tracePt t="1741" x="3795713" y="2544763"/>
          <p14:tracePt t="1744" x="3486150" y="2554288"/>
          <p14:tracePt t="1757" x="3082925" y="2617788"/>
          <p14:tracePt t="1760" x="2730500" y="2627313"/>
          <p14:tracePt t="1774" x="2182813" y="2741613"/>
          <p14:tracePt t="1791" x="1976438" y="2865438"/>
          <p14:tracePt t="1807" x="1830388" y="2989263"/>
          <p14:tracePt t="1824" x="1789113" y="3051175"/>
          <p14:tracePt t="1840" x="1779588" y="3103563"/>
          <p14:tracePt t="1870" x="1768475" y="3092450"/>
          <p14:tracePt t="1878" x="1747838" y="3071813"/>
          <p14:tracePt t="1891" x="1665288" y="3030538"/>
          <p14:tracePt t="1894" x="1550988" y="2968625"/>
          <p14:tracePt t="1907" x="1438275" y="2927350"/>
          <p14:tracePt t="1911" x="1271588" y="2844800"/>
          <p14:tracePt t="1924" x="1065213" y="2762250"/>
          <p14:tracePt t="1927" x="889000" y="2709863"/>
          <p14:tracePt t="1942" x="650875" y="2647950"/>
          <p14:tracePt t="1957" x="620713" y="2638425"/>
          <p14:tracePt t="1960" x="600075" y="2627313"/>
          <p14:tracePt t="1974" x="588963" y="2617788"/>
          <p14:tracePt t="1991" x="588963" y="2595563"/>
          <p14:tracePt t="2007" x="620713" y="2503488"/>
          <p14:tracePt t="2023" x="661988" y="2379663"/>
          <p14:tracePt t="2041" x="661988" y="2297113"/>
          <p14:tracePt t="2057" x="630238" y="2182813"/>
          <p14:tracePt t="2073" x="630238" y="2151063"/>
          <p14:tracePt t="2091" x="630238" y="2100263"/>
          <p14:tracePt t="2094" x="630238" y="2079625"/>
          <p14:tracePt t="2107" x="630238" y="2058988"/>
          <p14:tracePt t="2110" x="630238" y="2038350"/>
          <p14:tracePt t="2124" x="630238" y="2006600"/>
          <p14:tracePt t="2127" x="630238" y="1997075"/>
          <p14:tracePt t="2141" x="650875" y="1976438"/>
          <p14:tracePt t="2144" x="673100" y="1965325"/>
          <p14:tracePt t="2157" x="693738" y="1965325"/>
          <p14:tracePt t="2160" x="703263" y="1965325"/>
          <p14:tracePt t="2174" x="714375" y="1985963"/>
          <p14:tracePt t="2191" x="723900" y="2068513"/>
          <p14:tracePt t="2207" x="723900" y="2233613"/>
          <p14:tracePt t="2223" x="714375" y="2359025"/>
          <p14:tracePt t="2241" x="703263" y="2451100"/>
          <p14:tracePt t="2257" x="703263" y="2503488"/>
          <p14:tracePt t="2273" x="703263" y="2533650"/>
          <p14:tracePt t="2291" x="703263" y="2565400"/>
          <p14:tracePt t="2307" x="714375" y="2574925"/>
          <p14:tracePt t="2324" x="735013" y="2574925"/>
          <p14:tracePt t="2327" x="755650" y="2554288"/>
          <p14:tracePt t="2341" x="796925" y="2503488"/>
          <p14:tracePt t="2344" x="838200" y="2430463"/>
          <p14:tracePt t="2357" x="879475" y="2379663"/>
          <p14:tracePt t="2360" x="909638" y="2297113"/>
          <p14:tracePt t="2374" x="962025" y="2141538"/>
          <p14:tracePt t="2391" x="993775" y="2017713"/>
          <p14:tracePt t="2407" x="1003300" y="1944688"/>
          <p14:tracePt t="2424" x="1003300" y="1892300"/>
          <p14:tracePt t="2446" x="993775" y="1892300"/>
          <p14:tracePt t="2462" x="971550" y="1903413"/>
          <p14:tracePt t="2473" x="962025" y="1944688"/>
          <p14:tracePt t="2492" x="920750" y="2038350"/>
          <p14:tracePt t="2495" x="900113" y="2079625"/>
          <p14:tracePt t="2507" x="889000" y="2130425"/>
          <p14:tracePt t="2510" x="889000" y="2162175"/>
          <p14:tracePt t="2524" x="879475" y="2212975"/>
          <p14:tracePt t="2527" x="879475" y="2244725"/>
          <p14:tracePt t="2546" x="909638" y="2347913"/>
          <p14:tracePt t="2557" x="950913" y="2409825"/>
          <p14:tracePt t="2560" x="993775" y="2471738"/>
          <p14:tracePt t="2574" x="1096963" y="2586038"/>
          <p14:tracePt t="2591" x="1220788" y="2720975"/>
          <p14:tracePt t="2607" x="1376363" y="2803525"/>
          <p14:tracePt t="2623" x="1603375" y="2874963"/>
          <p14:tracePt t="2640" x="1882775" y="2886075"/>
          <p14:tracePt t="2657" x="2192338" y="2886075"/>
          <p14:tracePt t="2673" x="2482850" y="2844800"/>
          <p14:tracePt t="2691" x="2824163" y="2813050"/>
          <p14:tracePt t="2694" x="3000375" y="2782888"/>
          <p14:tracePt t="2708" x="3216275" y="2751138"/>
          <p14:tracePt t="2710" x="3371850" y="2741613"/>
          <p14:tracePt t="2724" x="3548063" y="2720975"/>
          <p14:tracePt t="2727" x="3703638" y="2689225"/>
          <p14:tracePt t="2741" x="4013200" y="2659063"/>
          <p14:tracePt t="2758" x="4240213" y="2606675"/>
          <p14:tracePt t="2774" x="4416425" y="2554288"/>
          <p14:tracePt t="2791" x="4572000" y="2503488"/>
          <p14:tracePt t="2807" x="4695825" y="2462213"/>
          <p14:tracePt t="2824" x="4799013" y="2441575"/>
          <p14:tracePt t="2841" x="4851400" y="2420938"/>
          <p14:tracePt t="2857" x="4881563" y="2409825"/>
          <p14:tracePt t="2873" x="4892675" y="2400300"/>
          <p14:tracePt t="2892" x="4903788" y="2400300"/>
          <p14:tracePt t="2894" x="4903788" y="2389188"/>
          <p14:tracePt t="2907" x="4913313" y="2389188"/>
          <p14:tracePt t="2910" x="4924425" y="2379663"/>
          <p14:tracePt t="2924" x="4933950" y="2379663"/>
          <p14:tracePt t="2927" x="4954588" y="2368550"/>
          <p14:tracePt t="2941" x="4965700" y="2359025"/>
          <p14:tracePt t="2944" x="4986338" y="2347913"/>
          <p14:tracePt t="2957" x="4986338" y="2338388"/>
          <p14:tracePt t="2960" x="4986338" y="2327275"/>
          <p14:tracePt t="2974" x="4995863" y="2306638"/>
          <p14:tracePt t="2991" x="5016500" y="2286000"/>
          <p14:tracePt t="3007" x="5048250" y="2254250"/>
          <p14:tracePt t="3023" x="5068888" y="2224088"/>
          <p14:tracePt t="3041" x="5068888" y="2192338"/>
          <p14:tracePt t="3057" x="5048250" y="2141538"/>
          <p14:tracePt t="3074" x="4986338" y="2109788"/>
          <p14:tracePt t="3091" x="4933950" y="2109788"/>
          <p14:tracePt t="3094" x="4892675" y="2109788"/>
          <p14:tracePt t="3108" x="4819650" y="2109788"/>
          <p14:tracePt t="3111" x="4757738" y="2120900"/>
          <p14:tracePt t="3124" x="4706938" y="2141538"/>
          <p14:tracePt t="3127" x="4665663" y="2162175"/>
          <p14:tracePt t="3142" x="4624388" y="2203450"/>
          <p14:tracePt t="3157" x="4624388" y="2212975"/>
          <p14:tracePt t="3160" x="4624388" y="2244725"/>
          <p14:tracePt t="3174" x="4624388" y="2297113"/>
          <p14:tracePt t="3191" x="4624388" y="2379663"/>
          <p14:tracePt t="3207" x="4654550" y="2420938"/>
          <p14:tracePt t="3224" x="4716463" y="2451100"/>
          <p14:tracePt t="3241" x="4819650" y="2492375"/>
          <p14:tracePt t="3257" x="4924425" y="2524125"/>
          <p14:tracePt t="3274" x="5068888" y="2554288"/>
          <p14:tracePt t="3291" x="5222875" y="2574925"/>
          <p14:tracePt t="3294" x="5286375" y="2574925"/>
          <p14:tracePt t="3307" x="5327650" y="2574925"/>
          <p14:tracePt t="3310" x="5368925" y="2574925"/>
          <p14:tracePt t="3324" x="5399088" y="2574925"/>
          <p14:tracePt t="3327" x="5440363" y="2554288"/>
          <p14:tracePt t="3341" x="5481638" y="2533650"/>
          <p14:tracePt t="3344" x="5534025" y="2503488"/>
          <p14:tracePt t="3357" x="5595938" y="2420938"/>
          <p14:tracePt t="3374" x="5637213" y="2306638"/>
          <p14:tracePt t="3391" x="5668963" y="2203450"/>
          <p14:tracePt t="3407" x="5668963" y="2141538"/>
          <p14:tracePt t="3424" x="5627688" y="2079625"/>
          <p14:tracePt t="3440" x="5565775" y="2038350"/>
          <p14:tracePt t="3457" x="5502275" y="2017713"/>
          <p14:tracePt t="3473" x="5461000" y="2006600"/>
          <p14:tracePt t="3492" x="5440363" y="2006600"/>
          <p14:tracePt t="3494" x="5430838" y="2006600"/>
          <p14:tracePt t="3510" x="5419725" y="2017713"/>
          <p14:tracePt t="3524" x="5399088" y="2058988"/>
          <p14:tracePt t="3527" x="5378450" y="2120900"/>
          <p14:tracePt t="3544" x="5337175" y="2297113"/>
          <p14:tracePt t="3558" x="5307013" y="2389188"/>
          <p14:tracePt t="3561" x="5265738" y="2503488"/>
          <p14:tracePt t="3574" x="5160963" y="2751138"/>
          <p14:tracePt t="3591" x="5068888" y="2979738"/>
          <p14:tracePt t="3607" x="4986338" y="3165475"/>
          <p14:tracePt t="3624" x="4954588" y="3309938"/>
          <p14:tracePt t="3641" x="4954588" y="3382963"/>
          <p14:tracePt t="3657" x="4954588" y="3454400"/>
          <p14:tracePt t="3673" x="4954588" y="3486150"/>
          <p14:tracePt t="3692" x="4965700" y="3527425"/>
          <p14:tracePt t="3695" x="4986338" y="3536950"/>
          <p14:tracePt t="3707" x="4995863" y="3548063"/>
          <p14:tracePt t="3710" x="5016500" y="3557588"/>
          <p14:tracePt t="3724" x="5027613" y="3557588"/>
          <p14:tracePt t="3727" x="5048250" y="3557588"/>
          <p14:tracePt t="3741" x="5068888" y="3557588"/>
          <p14:tracePt t="3744" x="5089525" y="3548063"/>
          <p14:tracePt t="3757" x="5099050" y="3548063"/>
          <p14:tracePt t="3760" x="5110163" y="35480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a:extLst>
              <a:ext uri="{FF2B5EF4-FFF2-40B4-BE49-F238E27FC236}">
                <a16:creationId xmlns:a16="http://schemas.microsoft.com/office/drawing/2014/main" id="{7E0D22A6-82ED-954F-1467-592EFA295963}"/>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38915" name="Rectangle 5">
            <a:extLst>
              <a:ext uri="{FF2B5EF4-FFF2-40B4-BE49-F238E27FC236}">
                <a16:creationId xmlns:a16="http://schemas.microsoft.com/office/drawing/2014/main" id="{CD69DED3-B85E-DB1A-A424-50504AFF7B9C}"/>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aphicFrame>
        <p:nvGraphicFramePr>
          <p:cNvPr id="38916" name="Object 5">
            <a:extLst>
              <a:ext uri="{FF2B5EF4-FFF2-40B4-BE49-F238E27FC236}">
                <a16:creationId xmlns:a16="http://schemas.microsoft.com/office/drawing/2014/main" id="{DC576B08-94D5-6A78-6640-5C1DA9B6E108}"/>
              </a:ext>
            </a:extLst>
          </p:cNvPr>
          <p:cNvGraphicFramePr>
            <a:graphicFrameLocks noChangeAspect="1"/>
          </p:cNvGraphicFramePr>
          <p:nvPr/>
        </p:nvGraphicFramePr>
        <p:xfrm>
          <a:off x="-357188" y="914400"/>
          <a:ext cx="5867401" cy="4572000"/>
        </p:xfrm>
        <a:graphic>
          <a:graphicData uri="http://schemas.openxmlformats.org/presentationml/2006/ole">
            <mc:AlternateContent xmlns:mc="http://schemas.openxmlformats.org/markup-compatibility/2006">
              <mc:Choice xmlns:v="urn:schemas-microsoft-com:vml" Requires="v">
                <p:oleObj name="Graph" r:id="rId6" imgW="3714750" imgH="2895600" progId="Origin50.Graph">
                  <p:embed/>
                </p:oleObj>
              </mc:Choice>
              <mc:Fallback>
                <p:oleObj name="Graph" r:id="rId6" imgW="3714750" imgH="2895600"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8" y="914400"/>
                        <a:ext cx="58674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1" name="TextBox 6">
            <a:extLst>
              <a:ext uri="{FF2B5EF4-FFF2-40B4-BE49-F238E27FC236}">
                <a16:creationId xmlns:a16="http://schemas.microsoft.com/office/drawing/2014/main" id="{9F5B7C76-D369-9918-4ACC-C9A4E2ADDB9E}"/>
              </a:ext>
            </a:extLst>
          </p:cNvPr>
          <p:cNvSpPr txBox="1">
            <a:spLocks noChangeArrowheads="1"/>
          </p:cNvSpPr>
          <p:nvPr/>
        </p:nvSpPr>
        <p:spPr bwMode="auto">
          <a:xfrm>
            <a:off x="5319713" y="1466850"/>
            <a:ext cx="3919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SO</a:t>
            </a:r>
            <a:r>
              <a:rPr lang="en-US" altLang="en-US" sz="1800" baseline="-25000">
                <a:latin typeface="Times New Roman" panose="02020603050405020304" pitchFamily="18" charset="0"/>
              </a:rPr>
              <a:t>2</a:t>
            </a:r>
            <a:r>
              <a:rPr lang="en-US" altLang="en-US" sz="1800">
                <a:latin typeface="Times New Roman" panose="02020603050405020304" pitchFamily="18" charset="0"/>
              </a:rPr>
              <a:t>(ad) </a:t>
            </a:r>
            <a:r>
              <a:rPr lang="en-US" altLang="en-US" sz="1800">
                <a:latin typeface="Times New Roman" panose="02020603050405020304" pitchFamily="18" charset="0"/>
                <a:sym typeface="Wingdings" panose="05000000000000000000" pitchFamily="2" charset="2"/>
              </a:rPr>
              <a:t> S(ad) + O</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(des)</a:t>
            </a:r>
          </a:p>
          <a:p>
            <a:pPr>
              <a:spcBef>
                <a:spcPct val="0"/>
              </a:spcBef>
              <a:buFontTx/>
              <a:buNone/>
            </a:pPr>
            <a:r>
              <a:rPr lang="en-US" altLang="en-US" sz="1800">
                <a:latin typeface="Times New Roman" panose="02020603050405020304" pitchFamily="18" charset="0"/>
                <a:sym typeface="Wingdings" panose="05000000000000000000" pitchFamily="2" charset="2"/>
              </a:rPr>
              <a:t>and/or</a:t>
            </a:r>
          </a:p>
          <a:p>
            <a:pPr>
              <a:spcBef>
                <a:spcPct val="0"/>
              </a:spcBef>
              <a:buFontTx/>
              <a:buNone/>
            </a:pPr>
            <a:r>
              <a:rPr lang="en-US" altLang="en-US" sz="1800">
                <a:latin typeface="Times New Roman" panose="02020603050405020304" pitchFamily="18" charset="0"/>
                <a:sym typeface="Wingdings" panose="05000000000000000000" pitchFamily="2" charset="2"/>
              </a:rPr>
              <a:t>2SO(ad)  2 S(ad) + O</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(des)</a:t>
            </a:r>
          </a:p>
        </p:txBody>
      </p:sp>
      <p:sp>
        <p:nvSpPr>
          <p:cNvPr id="38918" name="TextBox 6">
            <a:extLst>
              <a:ext uri="{FF2B5EF4-FFF2-40B4-BE49-F238E27FC236}">
                <a16:creationId xmlns:a16="http://schemas.microsoft.com/office/drawing/2014/main" id="{AC2305C1-3B12-04D6-61D5-F4D3E0819F45}"/>
              </a:ext>
            </a:extLst>
          </p:cNvPr>
          <p:cNvSpPr txBox="1">
            <a:spLocks noChangeArrowheads="1"/>
          </p:cNvSpPr>
          <p:nvPr/>
        </p:nvSpPr>
        <p:spPr bwMode="auto">
          <a:xfrm>
            <a:off x="-4763" y="141288"/>
            <a:ext cx="27971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Auger after SO</a:t>
            </a:r>
            <a:r>
              <a:rPr lang="en-US" altLang="en-US" sz="2400" baseline="-25000">
                <a:solidFill>
                  <a:srgbClr val="3366FF"/>
                </a:solidFill>
                <a:latin typeface="Times New Roman" panose="02020603050405020304" pitchFamily="18" charset="0"/>
                <a:cs typeface="Times New Roman" panose="02020603050405020304" pitchFamily="18" charset="0"/>
              </a:rPr>
              <a:t>2 </a:t>
            </a:r>
            <a:r>
              <a:rPr lang="en-US" altLang="en-US" sz="2400">
                <a:solidFill>
                  <a:srgbClr val="3366FF"/>
                </a:solidFill>
                <a:latin typeface="Times New Roman" panose="02020603050405020304" pitchFamily="18" charset="0"/>
                <a:cs typeface="Times New Roman" panose="02020603050405020304" pitchFamily="18" charset="0"/>
              </a:rPr>
              <a:t>TDS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BEBE02DF-1035-FCEB-8496-293779A47718}"/>
              </a:ext>
            </a:extLst>
          </p:cNvPr>
          <p:cNvGrpSpPr>
            <a:grpSpLocks/>
          </p:cNvGrpSpPr>
          <p:nvPr/>
        </p:nvGrpSpPr>
        <p:grpSpPr bwMode="auto">
          <a:xfrm>
            <a:off x="4333875" y="2871788"/>
            <a:ext cx="4768850" cy="4019550"/>
            <a:chOff x="4333875" y="2871788"/>
            <a:chExt cx="4768850" cy="4019550"/>
          </a:xfrm>
        </p:grpSpPr>
        <p:graphicFrame>
          <p:nvGraphicFramePr>
            <p:cNvPr id="38931" name="Object 9">
              <a:extLst>
                <a:ext uri="{FF2B5EF4-FFF2-40B4-BE49-F238E27FC236}">
                  <a16:creationId xmlns:a16="http://schemas.microsoft.com/office/drawing/2014/main" id="{98048582-46BC-E509-8013-6E9ED761A634}"/>
                </a:ext>
              </a:extLst>
            </p:cNvPr>
            <p:cNvGraphicFramePr>
              <a:graphicFrameLocks noChangeAspect="1"/>
            </p:cNvGraphicFramePr>
            <p:nvPr/>
          </p:nvGraphicFramePr>
          <p:xfrm>
            <a:off x="7261225" y="6586538"/>
            <a:ext cx="1841500" cy="304800"/>
          </p:xfrm>
          <a:graphic>
            <a:graphicData uri="http://schemas.openxmlformats.org/presentationml/2006/ole">
              <mc:AlternateContent xmlns:mc="http://schemas.openxmlformats.org/markup-compatibility/2006">
                <mc:Choice xmlns:v="urn:schemas-microsoft-com:vml" Requires="v">
                  <p:oleObj name="Equation" r:id="rId8" imgW="1371600" imgH="228600" progId="Equation.DSMT4">
                    <p:embed/>
                  </p:oleObj>
                </mc:Choice>
                <mc:Fallback>
                  <p:oleObj name="Equation" r:id="rId8" imgW="1371600" imgH="2286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1225" y="6586538"/>
                          <a:ext cx="184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8932" name="Group 1">
              <a:extLst>
                <a:ext uri="{FF2B5EF4-FFF2-40B4-BE49-F238E27FC236}">
                  <a16:creationId xmlns:a16="http://schemas.microsoft.com/office/drawing/2014/main" id="{E0470FF9-CB45-DDFF-ACDA-7D04E4071D71}"/>
                </a:ext>
              </a:extLst>
            </p:cNvPr>
            <p:cNvGrpSpPr>
              <a:grpSpLocks/>
            </p:cNvGrpSpPr>
            <p:nvPr/>
          </p:nvGrpSpPr>
          <p:grpSpPr bwMode="auto">
            <a:xfrm>
              <a:off x="5562600" y="2871788"/>
              <a:ext cx="2530475" cy="2432050"/>
              <a:chOff x="5562600" y="2871788"/>
              <a:chExt cx="2530475" cy="2432050"/>
            </a:xfrm>
          </p:grpSpPr>
          <p:graphicFrame>
            <p:nvGraphicFramePr>
              <p:cNvPr id="38935" name="Object 2">
                <a:extLst>
                  <a:ext uri="{FF2B5EF4-FFF2-40B4-BE49-F238E27FC236}">
                    <a16:creationId xmlns:a16="http://schemas.microsoft.com/office/drawing/2014/main" id="{09EE6C3A-5341-F9E6-3C2D-D9BBA8A6C540}"/>
                  </a:ext>
                </a:extLst>
              </p:cNvPr>
              <p:cNvGraphicFramePr>
                <a:graphicFrameLocks noChangeAspect="1"/>
              </p:cNvGraphicFramePr>
              <p:nvPr/>
            </p:nvGraphicFramePr>
            <p:xfrm>
              <a:off x="5562600" y="2871788"/>
              <a:ext cx="2530475" cy="514350"/>
            </p:xfrm>
            <a:graphic>
              <a:graphicData uri="http://schemas.openxmlformats.org/presentationml/2006/ole">
                <mc:AlternateContent xmlns:mc="http://schemas.openxmlformats.org/markup-compatibility/2006">
                  <mc:Choice xmlns:v="urn:schemas-microsoft-com:vml" Requires="v">
                    <p:oleObj name="Equation" r:id="rId10" imgW="1231366" imgH="241195" progId="Equation.DSMT4">
                      <p:embed/>
                    </p:oleObj>
                  </mc:Choice>
                  <mc:Fallback>
                    <p:oleObj name="Equation" r:id="rId10" imgW="1231366" imgH="241195" progId="Equation.DSMT4">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2871788"/>
                            <a:ext cx="25304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36" name="Object 4">
                <a:extLst>
                  <a:ext uri="{FF2B5EF4-FFF2-40B4-BE49-F238E27FC236}">
                    <a16:creationId xmlns:a16="http://schemas.microsoft.com/office/drawing/2014/main" id="{213B1FD8-A64C-E04E-B92E-CB926C2129EA}"/>
                  </a:ext>
                </a:extLst>
              </p:cNvPr>
              <p:cNvGraphicFramePr>
                <a:graphicFrameLocks noChangeAspect="1"/>
              </p:cNvGraphicFramePr>
              <p:nvPr/>
            </p:nvGraphicFramePr>
            <p:xfrm>
              <a:off x="5597525" y="3725863"/>
              <a:ext cx="1500188" cy="814387"/>
            </p:xfrm>
            <a:graphic>
              <a:graphicData uri="http://schemas.openxmlformats.org/presentationml/2006/ole">
                <mc:AlternateContent xmlns:mc="http://schemas.openxmlformats.org/markup-compatibility/2006">
                  <mc:Choice xmlns:v="urn:schemas-microsoft-com:vml" Requires="v">
                    <p:oleObj name="Equation" r:id="rId12" imgW="799753" imgH="431613" progId="Equation.DSMT4">
                      <p:embed/>
                    </p:oleObj>
                  </mc:Choice>
                  <mc:Fallback>
                    <p:oleObj name="Equation" r:id="rId12" imgW="799753" imgH="431613" progId="Equation.DSMT4">
                      <p:embed/>
                      <p:pic>
                        <p:nvPicPr>
                          <p:cNvPr id="0"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525" y="3725863"/>
                            <a:ext cx="1500188"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37" name="Object 11">
                <a:extLst>
                  <a:ext uri="{FF2B5EF4-FFF2-40B4-BE49-F238E27FC236}">
                    <a16:creationId xmlns:a16="http://schemas.microsoft.com/office/drawing/2014/main" id="{F65635C4-5A4E-B6D0-D7F3-7DC025D8DF24}"/>
                  </a:ext>
                </a:extLst>
              </p:cNvPr>
              <p:cNvGraphicFramePr>
                <a:graphicFrameLocks noChangeAspect="1"/>
              </p:cNvGraphicFramePr>
              <p:nvPr/>
            </p:nvGraphicFramePr>
            <p:xfrm>
              <a:off x="5616575" y="4924425"/>
              <a:ext cx="1277938" cy="379413"/>
            </p:xfrm>
            <a:graphic>
              <a:graphicData uri="http://schemas.openxmlformats.org/presentationml/2006/ole">
                <mc:AlternateContent xmlns:mc="http://schemas.openxmlformats.org/markup-compatibility/2006">
                  <mc:Choice xmlns:v="urn:schemas-microsoft-com:vml" Requires="v">
                    <p:oleObj name="Equation" r:id="rId14" imgW="787400" imgH="228600" progId="Equation.DSMT4">
                      <p:embed/>
                    </p:oleObj>
                  </mc:Choice>
                  <mc:Fallback>
                    <p:oleObj name="Equation" r:id="rId14" imgW="787400" imgH="228600"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16575" y="4924425"/>
                            <a:ext cx="12779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8933" name="TextBox 2">
              <a:extLst>
                <a:ext uri="{FF2B5EF4-FFF2-40B4-BE49-F238E27FC236}">
                  <a16:creationId xmlns:a16="http://schemas.microsoft.com/office/drawing/2014/main" id="{ADAB2DBE-718A-B8B3-D2A3-CBB71169FDD6}"/>
                </a:ext>
              </a:extLst>
            </p:cNvPr>
            <p:cNvSpPr txBox="1">
              <a:spLocks noChangeArrowheads="1"/>
            </p:cNvSpPr>
            <p:nvPr/>
          </p:nvSpPr>
          <p:spPr bwMode="auto">
            <a:xfrm>
              <a:off x="4333875" y="6396038"/>
              <a:ext cx="2352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post: intensity after SO</a:t>
              </a:r>
              <a:r>
                <a:rPr lang="en-US" altLang="en-US" sz="1200" baseline="-25000">
                  <a:latin typeface="Times New Roman" panose="02020603050405020304" pitchFamily="18" charset="0"/>
                </a:rPr>
                <a:t>2</a:t>
              </a:r>
              <a:r>
                <a:rPr lang="en-US" altLang="en-US" sz="1200">
                  <a:latin typeface="Times New Roman" panose="02020603050405020304" pitchFamily="18" charset="0"/>
                </a:rPr>
                <a:t> adsorption</a:t>
              </a:r>
            </a:p>
            <a:p>
              <a:pPr>
                <a:spcBef>
                  <a:spcPct val="0"/>
                </a:spcBef>
                <a:buFontTx/>
                <a:buNone/>
              </a:pPr>
              <a:r>
                <a:rPr lang="en-US" altLang="en-US" sz="1200">
                  <a:latin typeface="Times New Roman" panose="02020603050405020304" pitchFamily="18" charset="0"/>
                </a:rPr>
                <a:t>pr: intensity prior SO</a:t>
              </a:r>
              <a:r>
                <a:rPr lang="en-US" altLang="en-US" sz="1200" baseline="-25000">
                  <a:latin typeface="Times New Roman" panose="02020603050405020304" pitchFamily="18" charset="0"/>
                </a:rPr>
                <a:t>2</a:t>
              </a:r>
              <a:r>
                <a:rPr lang="en-US" altLang="en-US" sz="1200">
                  <a:latin typeface="Times New Roman" panose="02020603050405020304" pitchFamily="18" charset="0"/>
                </a:rPr>
                <a:t> adsorption </a:t>
              </a:r>
            </a:p>
          </p:txBody>
        </p:sp>
        <p:sp>
          <p:nvSpPr>
            <p:cNvPr id="38934" name="TextBox 3">
              <a:extLst>
                <a:ext uri="{FF2B5EF4-FFF2-40B4-BE49-F238E27FC236}">
                  <a16:creationId xmlns:a16="http://schemas.microsoft.com/office/drawing/2014/main" id="{1B143211-F148-EE0B-E41C-9580DEFABF1F}"/>
                </a:ext>
              </a:extLst>
            </p:cNvPr>
            <p:cNvSpPr txBox="1">
              <a:spLocks noChangeArrowheads="1"/>
            </p:cNvSpPr>
            <p:nvPr/>
          </p:nvSpPr>
          <p:spPr bwMode="auto">
            <a:xfrm>
              <a:off x="7194550" y="6353175"/>
              <a:ext cx="1606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AES sensitivity factors</a:t>
              </a:r>
            </a:p>
          </p:txBody>
        </p:sp>
      </p:grpSp>
      <p:sp>
        <p:nvSpPr>
          <p:cNvPr id="38920" name="Rectangle 6">
            <a:extLst>
              <a:ext uri="{FF2B5EF4-FFF2-40B4-BE49-F238E27FC236}">
                <a16:creationId xmlns:a16="http://schemas.microsoft.com/office/drawing/2014/main" id="{526F452B-F3D2-852B-5267-D987A91015C0}"/>
              </a:ext>
            </a:extLst>
          </p:cNvPr>
          <p:cNvSpPr>
            <a:spLocks noChangeArrowheads="1"/>
          </p:cNvSpPr>
          <p:nvPr/>
        </p:nvSpPr>
        <p:spPr bwMode="auto">
          <a:xfrm>
            <a:off x="-4763" y="6269038"/>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7" name="TextBox 16">
            <a:extLst>
              <a:ext uri="{FF2B5EF4-FFF2-40B4-BE49-F238E27FC236}">
                <a16:creationId xmlns:a16="http://schemas.microsoft.com/office/drawing/2014/main" id="{9D70795C-F17E-23F4-D7C6-3AE22DDE3F04}"/>
              </a:ext>
            </a:extLst>
          </p:cNvPr>
          <p:cNvSpPr txBox="1">
            <a:spLocks noChangeArrowheads="1"/>
          </p:cNvSpPr>
          <p:nvPr/>
        </p:nvSpPr>
        <p:spPr bwMode="auto">
          <a:xfrm flipH="1">
            <a:off x="7478713" y="4017963"/>
            <a:ext cx="1638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Ruling out that reactivity is solely defect related. </a:t>
            </a:r>
          </a:p>
        </p:txBody>
      </p:sp>
      <p:sp>
        <p:nvSpPr>
          <p:cNvPr id="18" name="TextBox 17">
            <a:extLst>
              <a:ext uri="{FF2B5EF4-FFF2-40B4-BE49-F238E27FC236}">
                <a16:creationId xmlns:a16="http://schemas.microsoft.com/office/drawing/2014/main" id="{43003BF3-AE19-28DE-B96F-D909C92BAAE0}"/>
              </a:ext>
            </a:extLst>
          </p:cNvPr>
          <p:cNvSpPr txBox="1">
            <a:spLocks noChangeArrowheads="1"/>
          </p:cNvSpPr>
          <p:nvPr/>
        </p:nvSpPr>
        <p:spPr bwMode="auto">
          <a:xfrm flipH="1">
            <a:off x="5616575" y="5657850"/>
            <a:ext cx="3436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Graphene remains intact, catalytic process.</a:t>
            </a:r>
          </a:p>
        </p:txBody>
      </p:sp>
      <p:grpSp>
        <p:nvGrpSpPr>
          <p:cNvPr id="5" name="Group 4">
            <a:extLst>
              <a:ext uri="{FF2B5EF4-FFF2-40B4-BE49-F238E27FC236}">
                <a16:creationId xmlns:a16="http://schemas.microsoft.com/office/drawing/2014/main" id="{0DF91CAC-4701-2BAA-00D9-CCFFE74CA213}"/>
              </a:ext>
            </a:extLst>
          </p:cNvPr>
          <p:cNvGrpSpPr>
            <a:grpSpLocks/>
          </p:cNvGrpSpPr>
          <p:nvPr/>
        </p:nvGrpSpPr>
        <p:grpSpPr bwMode="auto">
          <a:xfrm>
            <a:off x="2192338" y="3667125"/>
            <a:ext cx="5286375" cy="2046288"/>
            <a:chOff x="2191871" y="3667313"/>
            <a:chExt cx="5286842" cy="2046100"/>
          </a:xfrm>
        </p:grpSpPr>
        <p:graphicFrame>
          <p:nvGraphicFramePr>
            <p:cNvPr id="38929" name="Object 11">
              <a:extLst>
                <a:ext uri="{FF2B5EF4-FFF2-40B4-BE49-F238E27FC236}">
                  <a16:creationId xmlns:a16="http://schemas.microsoft.com/office/drawing/2014/main" id="{455B8C9B-9439-F58C-37D0-825EBC7032A1}"/>
                </a:ext>
              </a:extLst>
            </p:cNvPr>
            <p:cNvGraphicFramePr>
              <a:graphicFrameLocks noChangeAspect="1"/>
            </p:cNvGraphicFramePr>
            <p:nvPr/>
          </p:nvGraphicFramePr>
          <p:xfrm>
            <a:off x="5665788" y="5334000"/>
            <a:ext cx="1812925" cy="379413"/>
          </p:xfrm>
          <a:graphic>
            <a:graphicData uri="http://schemas.openxmlformats.org/presentationml/2006/ole">
              <mc:AlternateContent xmlns:mc="http://schemas.openxmlformats.org/markup-compatibility/2006">
                <mc:Choice xmlns:v="urn:schemas-microsoft-com:vml" Requires="v">
                  <p:oleObj name="Equation" r:id="rId16" imgW="1117600" imgH="228600" progId="Equation.DSMT4">
                    <p:embed/>
                  </p:oleObj>
                </mc:Choice>
                <mc:Fallback>
                  <p:oleObj name="Equation" r:id="rId16" imgW="1117600" imgH="228600" progId="Equation.DSMT4">
                    <p:embed/>
                    <p:pic>
                      <p:nvPicPr>
                        <p:cNvPr id="0" name="Object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65788" y="5334000"/>
                          <a:ext cx="18129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30" name="Oval 3">
              <a:extLst>
                <a:ext uri="{FF2B5EF4-FFF2-40B4-BE49-F238E27FC236}">
                  <a16:creationId xmlns:a16="http://schemas.microsoft.com/office/drawing/2014/main" id="{85E8AB05-1A95-C461-B76D-36AC268ECAEF}"/>
                </a:ext>
              </a:extLst>
            </p:cNvPr>
            <p:cNvSpPr>
              <a:spLocks noChangeArrowheads="1"/>
            </p:cNvSpPr>
            <p:nvPr/>
          </p:nvSpPr>
          <p:spPr bwMode="auto">
            <a:xfrm>
              <a:off x="2191871" y="3667313"/>
              <a:ext cx="565149" cy="819150"/>
            </a:xfrm>
            <a:prstGeom prst="ellipse">
              <a:avLst/>
            </a:prstGeom>
            <a:solidFill>
              <a:schemeClr val="accent1">
                <a:alpha val="5607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pic>
        <p:nvPicPr>
          <p:cNvPr id="38924" name="Picture 13" descr="Spacefill model of sulfur dioxide">
            <a:extLst>
              <a:ext uri="{FF2B5EF4-FFF2-40B4-BE49-F238E27FC236}">
                <a16:creationId xmlns:a16="http://schemas.microsoft.com/office/drawing/2014/main" id="{43542FFA-EA24-F6B9-ABDB-00963621150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37538" y="22225"/>
            <a:ext cx="8302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36342752-5BC8-BD2C-6316-2AFC557B5A0F}"/>
              </a:ext>
            </a:extLst>
          </p:cNvPr>
          <p:cNvGrpSpPr>
            <a:grpSpLocks/>
          </p:cNvGrpSpPr>
          <p:nvPr/>
        </p:nvGrpSpPr>
        <p:grpSpPr bwMode="auto">
          <a:xfrm>
            <a:off x="1050925" y="941388"/>
            <a:ext cx="4278313" cy="2444750"/>
            <a:chOff x="1050925" y="941943"/>
            <a:chExt cx="4277753" cy="2444195"/>
          </a:xfrm>
        </p:grpSpPr>
        <p:sp>
          <p:nvSpPr>
            <p:cNvPr id="38926" name="Oval 1">
              <a:extLst>
                <a:ext uri="{FF2B5EF4-FFF2-40B4-BE49-F238E27FC236}">
                  <a16:creationId xmlns:a16="http://schemas.microsoft.com/office/drawing/2014/main" id="{FFD09C5D-7BA3-D8E0-BCB0-F8E8A0741648}"/>
                </a:ext>
              </a:extLst>
            </p:cNvPr>
            <p:cNvSpPr>
              <a:spLocks noChangeArrowheads="1"/>
            </p:cNvSpPr>
            <p:nvPr/>
          </p:nvSpPr>
          <p:spPr bwMode="auto">
            <a:xfrm>
              <a:off x="1050925" y="1828800"/>
              <a:ext cx="777875" cy="1557338"/>
            </a:xfrm>
            <a:prstGeom prst="ellipse">
              <a:avLst/>
            </a:prstGeom>
            <a:solidFill>
              <a:schemeClr val="accent1">
                <a:alpha val="5607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38927" name="TextBox 3">
              <a:extLst>
                <a:ext uri="{FF2B5EF4-FFF2-40B4-BE49-F238E27FC236}">
                  <a16:creationId xmlns:a16="http://schemas.microsoft.com/office/drawing/2014/main" id="{A602671A-367B-1ED2-5DA9-AB4BAE8912FD}"/>
                </a:ext>
              </a:extLst>
            </p:cNvPr>
            <p:cNvSpPr txBox="1">
              <a:spLocks noChangeArrowheads="1"/>
            </p:cNvSpPr>
            <p:nvPr/>
          </p:nvSpPr>
          <p:spPr bwMode="auto">
            <a:xfrm>
              <a:off x="1630230" y="941943"/>
              <a:ext cx="3698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Clear indication that sulfur is formed.</a:t>
              </a:r>
            </a:p>
          </p:txBody>
        </p:sp>
        <p:cxnSp>
          <p:nvCxnSpPr>
            <p:cNvPr id="7" name="Straight Arrow Connector 6">
              <a:extLst>
                <a:ext uri="{FF2B5EF4-FFF2-40B4-BE49-F238E27FC236}">
                  <a16:creationId xmlns:a16="http://schemas.microsoft.com/office/drawing/2014/main" id="{40CB3328-3357-DFE4-FDE5-06E3274019CE}"/>
                </a:ext>
              </a:extLst>
            </p:cNvPr>
            <p:cNvCxnSpPr/>
            <p:nvPr/>
          </p:nvCxnSpPr>
          <p:spPr bwMode="auto">
            <a:xfrm flipH="1">
              <a:off x="1828698" y="1311746"/>
              <a:ext cx="363490" cy="8221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4" name="Audio 3">
            <a:hlinkClick r:id="" action="ppaction://media"/>
            <a:extLst>
              <a:ext uri="{FF2B5EF4-FFF2-40B4-BE49-F238E27FC236}">
                <a16:creationId xmlns:a16="http://schemas.microsoft.com/office/drawing/2014/main" id="{02058D6F-9AC9-B710-A8F0-154D7B132611}"/>
              </a:ext>
            </a:extLst>
          </p:cNvPr>
          <p:cNvPicPr>
            <a:picLocks noChangeAspect="1"/>
          </p:cNvPicPr>
          <p:nvPr>
            <a:audioFile r:link="rId3"/>
            <p:extLst>
              <p:ext uri="{DAA4B4D4-6D71-4841-9C94-3DE7FCFB9230}">
                <p14:media xmlns:p14="http://schemas.microsoft.com/office/powerpoint/2010/main" r:embed="rId2"/>
              </p:ext>
            </p:extLst>
          </p:nvPr>
        </p:nvPicPr>
        <p:blipFill>
          <a:blip r:embed="rId19"/>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361"/>
    </mc:Choice>
    <mc:Fallback xmlns="">
      <p:transition spd="slow" advTm="87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1511" grpId="0"/>
      <p:bldP spid="17" grpId="0"/>
      <p:bldP spid="18" grpId="0"/>
    </p:bldLst>
  </p:timing>
  <p:extLst>
    <p:ext uri="{3A86A75C-4F4B-4683-9AE1-C65F6400EC91}">
      <p14:laserTraceLst xmlns:p14="http://schemas.microsoft.com/office/powerpoint/2010/main">
        <p14:tracePtLst>
          <p14:tracePt t="4358" x="5110163" y="3536950"/>
          <p14:tracePt t="4414" x="5099050" y="3536950"/>
          <p14:tracePt t="4423" x="5089525" y="3536950"/>
          <p14:tracePt t="4440" x="5027613" y="3548063"/>
          <p14:tracePt t="4456" x="4913313" y="3548063"/>
          <p14:tracePt t="4473" x="4757738" y="3548063"/>
          <p14:tracePt t="4490" x="4572000" y="3548063"/>
          <p14:tracePt t="4506" x="4344988" y="3578225"/>
          <p14:tracePt t="4522" x="4065588" y="3609975"/>
          <p14:tracePt t="4540" x="3806825" y="3662363"/>
          <p14:tracePt t="4543" x="3692525" y="3692525"/>
          <p14:tracePt t="4556" x="3589338" y="3713163"/>
          <p14:tracePt t="4559" x="3516313" y="3744913"/>
          <p14:tracePt t="4574" x="3403600" y="3775075"/>
          <p14:tracePt t="4590" x="3351213" y="3795713"/>
          <p14:tracePt t="4593" x="3321050" y="3806825"/>
          <p14:tracePt t="4606" x="3248025" y="3827463"/>
          <p14:tracePt t="4624" x="3186113" y="3848100"/>
          <p14:tracePt t="4640" x="3124200" y="3857625"/>
          <p14:tracePt t="4656" x="3082925" y="3878263"/>
          <p14:tracePt t="4677" x="3030538" y="3898900"/>
          <p14:tracePt t="4679" x="3021013" y="3898900"/>
          <p14:tracePt t="4690" x="3009900" y="3921125"/>
          <p14:tracePt t="4706" x="2979738" y="3941763"/>
          <p14:tracePt t="4723" x="2947988" y="3951288"/>
          <p14:tracePt t="4740" x="2927350" y="3971925"/>
          <p14:tracePt t="4743" x="2916238" y="3971925"/>
          <p14:tracePt t="4756" x="2906713" y="3983038"/>
          <p14:tracePt t="4774" x="2895600" y="3983038"/>
          <p14:tracePt t="4790" x="2886075" y="3992563"/>
          <p14:tracePt t="4792" x="2886075" y="4003675"/>
          <p14:tracePt t="4805" x="2874963" y="4003675"/>
          <p14:tracePt t="8398" x="2865438" y="3992563"/>
          <p14:tracePt t="8423" x="2854325" y="3992563"/>
          <p14:tracePt t="8431" x="2854325" y="3983038"/>
          <p14:tracePt t="8455" x="2844800" y="3971925"/>
          <p14:tracePt t="8464" x="2833688" y="3971925"/>
          <p14:tracePt t="8479" x="2824163" y="3962400"/>
          <p14:tracePt t="8494" x="2824163" y="3951288"/>
          <p14:tracePt t="8506" x="2813050" y="3951288"/>
          <p14:tracePt t="8523" x="2813050" y="3941763"/>
          <p14:tracePt t="8540" x="2813050" y="3921125"/>
          <p14:tracePt t="8543" x="2803525" y="3921125"/>
          <p14:tracePt t="8556" x="2803525" y="3910013"/>
          <p14:tracePt t="8559" x="2803525" y="3889375"/>
          <p14:tracePt t="8574" x="2792413" y="3878263"/>
          <p14:tracePt t="8577" x="2792413" y="3868738"/>
          <p14:tracePt t="8590" x="2771775" y="3827463"/>
          <p14:tracePt t="8607" x="2730500" y="3786188"/>
          <p14:tracePt t="8623" x="2668588" y="3724275"/>
          <p14:tracePt t="8641" x="2586038" y="3630613"/>
          <p14:tracePt t="8656" x="2492375" y="3548063"/>
          <p14:tracePt t="8679" x="2409825" y="3433763"/>
          <p14:tracePt t="8690" x="2389188" y="3403600"/>
          <p14:tracePt t="8706" x="2327275" y="3300413"/>
          <p14:tracePt t="8723" x="2265363" y="3216275"/>
          <p14:tracePt t="8740" x="2151063" y="3113088"/>
          <p14:tracePt t="8743" x="2068513" y="3071813"/>
          <p14:tracePt t="8756" x="2006600" y="3030538"/>
          <p14:tracePt t="8759" x="1965325" y="3000375"/>
          <p14:tracePt t="8774" x="1912938" y="2979738"/>
          <p14:tracePt t="8777" x="1882775" y="2968625"/>
          <p14:tracePt t="8790" x="1830388" y="2947988"/>
          <p14:tracePt t="8807" x="1800225" y="2927350"/>
          <p14:tracePt t="8823" x="1779588" y="2916238"/>
          <p14:tracePt t="8840" x="1758950" y="2886075"/>
          <p14:tracePt t="8856" x="1738313" y="2865438"/>
          <p14:tracePt t="8873" x="1706563" y="2833688"/>
          <p14:tracePt t="8890" x="1685925" y="2824163"/>
          <p14:tracePt t="8927" x="1685925" y="2803525"/>
          <p14:tracePt t="8935" x="1685925" y="2792413"/>
          <p14:tracePt t="8945" x="1676400" y="2771775"/>
          <p14:tracePt t="8956" x="1665288" y="2751138"/>
          <p14:tracePt t="8959" x="1655763" y="2720975"/>
          <p14:tracePt t="8974" x="1635125" y="2689225"/>
          <p14:tracePt t="8977" x="1612900" y="2668588"/>
          <p14:tracePt t="8990" x="1562100" y="2617788"/>
          <p14:tracePt t="9007" x="1541463" y="2595563"/>
          <p14:tracePt t="9024" x="1530350" y="2565400"/>
          <p14:tracePt t="9040" x="1520825" y="2544763"/>
          <p14:tracePt t="9056" x="1520825" y="2533650"/>
          <p14:tracePt t="9073" x="1520825" y="2524125"/>
          <p14:tracePt t="9126" x="1500188" y="2524125"/>
          <p14:tracePt t="9135" x="1489075" y="2524125"/>
          <p14:tracePt t="9144" x="1458913" y="2524125"/>
          <p14:tracePt t="9157" x="1447800" y="2524125"/>
          <p14:tracePt t="9160" x="1427163" y="2524125"/>
          <p14:tracePt t="9174" x="1427163" y="2533650"/>
          <p14:tracePt t="9177" x="1427163" y="2544763"/>
          <p14:tracePt t="9214" x="1417638" y="2544763"/>
          <p14:tracePt t="9254" x="1417638" y="2533650"/>
          <p14:tracePt t="9278" x="1427163" y="2524125"/>
          <p14:tracePt t="9288" x="1447800" y="2524125"/>
          <p14:tracePt t="9297" x="1479550" y="2524125"/>
          <p14:tracePt t="9306" x="1530350" y="2513013"/>
          <p14:tracePt t="9324" x="1612900" y="2492375"/>
          <p14:tracePt t="9341" x="1665288" y="2471738"/>
          <p14:tracePt t="9344" x="1665288" y="2462213"/>
          <p14:tracePt t="9359" x="1665288" y="2451100"/>
          <p14:tracePt t="9373" x="1676400" y="2451100"/>
          <p14:tracePt t="9446" x="1685925" y="2451100"/>
          <p14:tracePt t="9462" x="1697038" y="2451100"/>
          <p14:tracePt t="9526" x="1685925" y="2441575"/>
          <p14:tracePt t="9582" x="1676400" y="2441575"/>
          <p14:tracePt t="9926" x="1665288" y="2441575"/>
          <p14:tracePt t="9935" x="1665288" y="2451100"/>
          <p14:tracePt t="9944" x="1665288" y="2462213"/>
          <p14:tracePt t="10023" x="1665288" y="2451100"/>
          <p14:tracePt t="10031" x="1665288" y="2441575"/>
          <p14:tracePt t="10135" x="1655763" y="2430463"/>
          <p14:tracePt t="10142" x="1644650" y="2420938"/>
          <p14:tracePt t="10157" x="1644650" y="2409825"/>
          <p14:tracePt t="10159" x="1635125" y="2409825"/>
          <p14:tracePt t="10174" x="1612900" y="2389188"/>
          <p14:tracePt t="10177" x="1603375" y="2379663"/>
          <p14:tracePt t="10191" x="1582738" y="2379663"/>
          <p14:tracePt t="10207" x="1571625" y="2379663"/>
          <p14:tracePt t="10224" x="1562100" y="2389188"/>
          <p14:tracePt t="10240" x="1550988" y="2420938"/>
          <p14:tracePt t="10257" x="1520825" y="2482850"/>
          <p14:tracePt t="10273" x="1509713" y="2544763"/>
          <p14:tracePt t="10290" x="1489075" y="2606675"/>
          <p14:tracePt t="10306" x="1479550" y="2647950"/>
          <p14:tracePt t="10382" x="1479550" y="2627313"/>
          <p14:tracePt t="10398" x="1479550" y="2606675"/>
          <p14:tracePt t="10408" x="1468438" y="2586038"/>
          <p14:tracePt t="10424" x="1458913" y="2524125"/>
          <p14:tracePt t="10440" x="1458913" y="2471738"/>
          <p14:tracePt t="10456" x="1438275" y="2420938"/>
          <p14:tracePt t="10473" x="1427163" y="2368550"/>
          <p14:tracePt t="10490" x="1417638" y="2327275"/>
          <p14:tracePt t="10506" x="1397000" y="2297113"/>
          <p14:tracePt t="10523" x="1397000" y="2254250"/>
          <p14:tracePt t="10541" x="1376363" y="2224088"/>
          <p14:tracePt t="10544" x="1365250" y="2212975"/>
          <p14:tracePt t="10556" x="1355725" y="2203450"/>
          <p14:tracePt t="10559" x="1355725" y="2192338"/>
          <p14:tracePt t="10574" x="1344613" y="2182813"/>
          <p14:tracePt t="10679" x="1344613" y="2192338"/>
          <p14:tracePt t="10688" x="1344613" y="2212975"/>
          <p14:tracePt t="10698" x="1344613" y="2224088"/>
          <p14:tracePt t="10708" x="1344613" y="2254250"/>
          <p14:tracePt t="10711" x="1344613" y="2306638"/>
          <p14:tracePt t="10724" x="1344613" y="2347913"/>
          <p14:tracePt t="10740" x="1355725" y="2430463"/>
          <p14:tracePt t="10743" x="1376363" y="2451100"/>
          <p14:tracePt t="10757" x="1376363" y="2471738"/>
          <p14:tracePt t="10760" x="1385888" y="2492375"/>
          <p14:tracePt t="10775" x="1385888" y="2503488"/>
          <p14:tracePt t="10808" x="1397000" y="2513013"/>
          <p14:tracePt t="10823" x="1397000" y="2524125"/>
          <p14:tracePt t="10839" x="1397000" y="2533650"/>
          <p14:tracePt t="10847" x="1406525" y="2533650"/>
          <p14:tracePt t="10886" x="1406525" y="2524125"/>
          <p14:tracePt t="10894" x="1406525" y="2492375"/>
          <p14:tracePt t="10906" x="1406525" y="2462213"/>
          <p14:tracePt t="10923" x="1365250" y="2368550"/>
          <p14:tracePt t="10941" x="1365250" y="2317750"/>
          <p14:tracePt t="10944" x="1355725" y="2286000"/>
          <p14:tracePt t="10957" x="1355725" y="2254250"/>
          <p14:tracePt t="10959" x="1355725" y="2244725"/>
          <p14:tracePt t="10974" x="1344613" y="2224088"/>
          <p14:tracePt t="10977" x="1344613" y="2203450"/>
          <p14:tracePt t="10991" x="1335088" y="2182813"/>
          <p14:tracePt t="11008" x="1335088" y="2162175"/>
          <p14:tracePt t="11023" x="1323975" y="2162175"/>
          <p14:tracePt t="11103" x="1323975" y="2171700"/>
          <p14:tracePt t="11120" x="1323975" y="2182813"/>
          <p14:tracePt t="11135" x="1323975" y="2192338"/>
          <p14:tracePt t="11159" x="1323975" y="2203450"/>
          <p14:tracePt t="11198" x="1323975" y="2212975"/>
          <p14:tracePt t="11208" x="1323975" y="2233613"/>
          <p14:tracePt t="11223" x="1323975" y="2286000"/>
          <p14:tracePt t="11241" x="1344613" y="2379663"/>
          <p14:tracePt t="11257" x="1355725" y="2482850"/>
          <p14:tracePt t="11273" x="1365250" y="2586038"/>
          <p14:tracePt t="11290" x="1365250" y="2638425"/>
          <p14:tracePt t="11306" x="1365250" y="2659063"/>
          <p14:tracePt t="11327" x="1365250" y="2668588"/>
          <p14:tracePt t="11366" x="1365250" y="2679700"/>
          <p14:tracePt t="11376" x="1365250" y="2689225"/>
          <p14:tracePt t="11391" x="1376363" y="2709863"/>
          <p14:tracePt t="11406" x="1385888" y="2720975"/>
          <p14:tracePt t="11486" x="1385888" y="2730500"/>
          <p14:tracePt t="11503" x="1397000" y="2751138"/>
          <p14:tracePt t="11513" x="1406525" y="2782888"/>
          <p14:tracePt t="11523" x="1417638" y="2803525"/>
          <p14:tracePt t="11540" x="1427163" y="2874963"/>
          <p14:tracePt t="11543" x="1438275" y="2895600"/>
          <p14:tracePt t="11557" x="1447800" y="2916238"/>
          <p14:tracePt t="11574" x="1447800" y="2927350"/>
          <p14:tracePt t="11646" x="1447800" y="2936875"/>
          <p14:tracePt t="11655" x="1447800" y="2947988"/>
          <p14:tracePt t="11672" x="1447800" y="2959100"/>
          <p14:tracePt t="11684" x="1458913" y="2959100"/>
          <p14:tracePt t="11689" x="1458913" y="2968625"/>
          <p14:tracePt t="11758" x="1468438" y="2979738"/>
          <p14:tracePt t="11766" x="1489075" y="2989263"/>
          <p14:tracePt t="11777" x="1520825" y="2989263"/>
          <p14:tracePt t="11790" x="1644650" y="3041650"/>
          <p14:tracePt t="11808" x="1747838" y="3092450"/>
          <p14:tracePt t="11823" x="1789113" y="3113088"/>
          <p14:tracePt t="11846" x="1800225" y="3113088"/>
          <p14:tracePt t="11856" x="1800225" y="3124200"/>
          <p14:tracePt t="11887" x="1809750" y="3124200"/>
          <p14:tracePt t="11903" x="1830388" y="3113088"/>
          <p14:tracePt t="11913" x="1830388" y="3103563"/>
          <p14:tracePt t="11923" x="1841500" y="3103563"/>
          <p14:tracePt t="11940" x="1851025" y="3092450"/>
          <p14:tracePt t="11944" x="1851025" y="3082925"/>
          <p14:tracePt t="11957" x="1851025" y="3071813"/>
          <p14:tracePt t="11960" x="1851025" y="3051175"/>
          <p14:tracePt t="11974" x="1851025" y="3030538"/>
          <p14:tracePt t="11977" x="1851025" y="3009900"/>
          <p14:tracePt t="11991" x="1851025" y="2959100"/>
          <p14:tracePt t="12008" x="1862138" y="2936875"/>
          <p14:tracePt t="12024" x="1871663" y="2916238"/>
          <p14:tracePt t="12040" x="1871663" y="2895600"/>
          <p14:tracePt t="12057" x="1882775" y="2865438"/>
          <p14:tracePt t="12063" x="1882775" y="2844800"/>
          <p14:tracePt t="12073" x="1882775" y="2813050"/>
          <p14:tracePt t="12092" x="1882775" y="2771775"/>
          <p14:tracePt t="12096" x="1862138" y="2751138"/>
          <p14:tracePt t="12106" x="1851025" y="2720975"/>
          <p14:tracePt t="12123" x="1820863" y="2668588"/>
          <p14:tracePt t="12141" x="1800225" y="2627313"/>
          <p14:tracePt t="12144" x="1789113" y="2606675"/>
          <p14:tracePt t="12157" x="1789113" y="2595563"/>
          <p14:tracePt t="12160" x="1789113" y="2586038"/>
          <p14:tracePt t="12174" x="1789113" y="2574925"/>
          <p14:tracePt t="12178" x="1779588" y="2565400"/>
          <p14:tracePt t="12191" x="1779588" y="2554288"/>
          <p14:tracePt t="12208" x="1768475" y="2533650"/>
          <p14:tracePt t="12224" x="1747838" y="2503488"/>
          <p14:tracePt t="12241" x="1665288" y="2441575"/>
          <p14:tracePt t="12257" x="1520825" y="2368550"/>
          <p14:tracePt t="12274" x="1447800" y="2327275"/>
          <p14:tracePt t="12291" x="1438275" y="2327275"/>
          <p14:tracePt t="12307" x="1427163" y="2317750"/>
          <p14:tracePt t="12323" x="1427163" y="2306638"/>
          <p14:tracePt t="12340" x="1417638" y="2306638"/>
          <p14:tracePt t="12343" x="1406525" y="2297113"/>
          <p14:tracePt t="12359" x="1397000" y="2286000"/>
          <p14:tracePt t="12374" x="1365250" y="2274888"/>
          <p14:tracePt t="12377" x="1344613" y="2265363"/>
          <p14:tracePt t="12391" x="1303338" y="2244725"/>
          <p14:tracePt t="12408" x="1271588" y="2244725"/>
          <p14:tracePt t="12423" x="1262063" y="2244725"/>
          <p14:tracePt t="12440" x="1250950" y="2244725"/>
          <p14:tracePt t="12456" x="1241425" y="2254250"/>
          <p14:tracePt t="12473" x="1230313" y="2265363"/>
          <p14:tracePt t="12490" x="1220788" y="2274888"/>
          <p14:tracePt t="12506" x="1200150" y="2297113"/>
          <p14:tracePt t="12524" x="1179513" y="2317750"/>
          <p14:tracePt t="12541" x="1158875" y="2338388"/>
          <p14:tracePt t="12557" x="1158875" y="2347913"/>
          <p14:tracePt t="12574" x="1147763" y="2359025"/>
          <p14:tracePt t="12577" x="1147763" y="2368550"/>
          <p14:tracePt t="12591" x="1147763" y="2379663"/>
          <p14:tracePt t="12607" x="1147763" y="2389188"/>
          <p14:tracePt t="12623" x="1138238" y="2389188"/>
          <p14:tracePt t="12641" x="1138238" y="2409825"/>
          <p14:tracePt t="12657" x="1138238" y="2430463"/>
          <p14:tracePt t="12674" x="1138238" y="2471738"/>
          <p14:tracePt t="12691" x="1147763" y="2533650"/>
          <p14:tracePt t="12706" x="1168400" y="2595563"/>
          <p14:tracePt t="12723" x="1189038" y="2689225"/>
          <p14:tracePt t="12740" x="1200150" y="2720975"/>
          <p14:tracePt t="12743" x="1200150" y="2741613"/>
          <p14:tracePt t="12757" x="1209675" y="2762250"/>
          <p14:tracePt t="12759" x="1209675" y="2771775"/>
          <p14:tracePt t="12774" x="1209675" y="2782888"/>
          <p14:tracePt t="12777" x="1209675" y="2792413"/>
          <p14:tracePt t="12790" x="1230313" y="2824163"/>
          <p14:tracePt t="12808" x="1250950" y="2865438"/>
          <p14:tracePt t="12824" x="1282700" y="2906713"/>
          <p14:tracePt t="12840" x="1303338" y="2936875"/>
          <p14:tracePt t="12856" x="1303338" y="2947988"/>
          <p14:tracePt t="12873" x="1314450" y="2968625"/>
          <p14:tracePt t="12891" x="1323975" y="2989263"/>
          <p14:tracePt t="12906" x="1335088" y="3000375"/>
          <p14:tracePt t="12924" x="1376363" y="3051175"/>
          <p14:tracePt t="12927" x="1406525" y="3082925"/>
          <p14:tracePt t="12941" x="1427163" y="3113088"/>
          <p14:tracePt t="12944" x="1458913" y="3124200"/>
          <p14:tracePt t="12956" x="1479550" y="3133725"/>
          <p14:tracePt t="12973" x="1489075" y="3133725"/>
          <p14:tracePt t="12990" x="1509713" y="3133725"/>
          <p14:tracePt t="13007" x="1520825" y="3113088"/>
          <p14:tracePt t="13024" x="1530350" y="3092450"/>
          <p14:tracePt t="13041" x="1541463" y="3082925"/>
          <p14:tracePt t="13057" x="1562100" y="3082925"/>
          <p14:tracePt t="13073" x="1571625" y="3071813"/>
          <p14:tracePt t="13091" x="1592263" y="3062288"/>
          <p14:tracePt t="13106" x="1603375" y="3051175"/>
          <p14:tracePt t="13123" x="1612900" y="3041650"/>
          <p14:tracePt t="13140" x="1624013" y="3009900"/>
          <p14:tracePt t="13143" x="1635125" y="3009900"/>
          <p14:tracePt t="13157" x="1635125" y="2989263"/>
          <p14:tracePt t="13159" x="1635125" y="2979738"/>
          <p14:tracePt t="13174" x="1635125" y="2968625"/>
          <p14:tracePt t="13177" x="1644650" y="2959100"/>
          <p14:tracePt t="13190" x="1644650" y="2947988"/>
          <p14:tracePt t="13214" x="1655763" y="2936875"/>
          <p14:tracePt t="13224" x="1655763" y="2927350"/>
          <p14:tracePt t="13240" x="1655763" y="2916238"/>
          <p14:tracePt t="13257" x="1676400" y="2895600"/>
          <p14:tracePt t="13273" x="1685925" y="2844800"/>
          <p14:tracePt t="13291" x="1706563" y="2792413"/>
          <p14:tracePt t="13306" x="1706563" y="2741613"/>
          <p14:tracePt t="13323" x="1706563" y="2709863"/>
          <p14:tracePt t="13341" x="1706563" y="2668588"/>
          <p14:tracePt t="13344" x="1706563" y="2659063"/>
          <p14:tracePt t="13357" x="1706563" y="2647950"/>
          <p14:tracePt t="13359" x="1706563" y="2627313"/>
          <p14:tracePt t="13374" x="1706563" y="2617788"/>
          <p14:tracePt t="13377" x="1706563" y="2595563"/>
          <p14:tracePt t="13391" x="1685925" y="2554288"/>
          <p14:tracePt t="13408" x="1655763" y="2513013"/>
          <p14:tracePt t="13424" x="1644650" y="2471738"/>
          <p14:tracePt t="13441" x="1635125" y="2441575"/>
          <p14:tracePt t="13457" x="1612900" y="2400300"/>
          <p14:tracePt t="13474" x="1592263" y="2368550"/>
          <p14:tracePt t="13491" x="1550988" y="2338388"/>
          <p14:tracePt t="13507" x="1500188" y="2286000"/>
          <p14:tracePt t="13523" x="1458913" y="2254250"/>
          <p14:tracePt t="13540" x="1438275" y="2224088"/>
          <p14:tracePt t="13543" x="1427163" y="2212975"/>
          <p14:tracePt t="13557" x="1417638" y="2192338"/>
          <p14:tracePt t="13560" x="1417638" y="2182813"/>
          <p14:tracePt t="13574" x="1406525" y="2162175"/>
          <p14:tracePt t="13591" x="1397000" y="2151063"/>
          <p14:tracePt t="13608" x="1385888" y="2151063"/>
          <p14:tracePt t="13630" x="1376363" y="2151063"/>
          <p14:tracePt t="13640" x="1365250" y="2151063"/>
          <p14:tracePt t="13657" x="1335088" y="2151063"/>
          <p14:tracePt t="13676" x="1323975" y="2162175"/>
          <p14:tracePt t="13742" x="1314450" y="2162175"/>
          <p14:tracePt t="13750" x="1303338" y="2171700"/>
          <p14:tracePt t="13760" x="1292225" y="2171700"/>
          <p14:tracePt t="13774" x="1282700" y="2192338"/>
          <p14:tracePt t="13777" x="1282700" y="2212975"/>
          <p14:tracePt t="13791" x="1282700" y="2274888"/>
          <p14:tracePt t="13808" x="1282700" y="2306638"/>
          <p14:tracePt t="13824" x="1292225" y="2317750"/>
          <p14:tracePt t="13871" x="1292225" y="2297113"/>
          <p14:tracePt t="13888" x="1292225" y="2286000"/>
          <p14:tracePt t="13898" x="1292225" y="2265363"/>
          <p14:tracePt t="13906" x="1292225" y="2254250"/>
          <p14:tracePt t="13923" x="1282700" y="2244725"/>
          <p14:tracePt t="13941" x="1282700" y="2233613"/>
          <p14:tracePt t="14031" x="1282700" y="2224088"/>
          <p14:tracePt t="14039" x="1271588" y="2224088"/>
          <p14:tracePt t="14470" x="1282700" y="2224088"/>
          <p14:tracePt t="14478" x="1282700" y="2233613"/>
          <p14:tracePt t="14535" x="1282700" y="2224088"/>
          <p14:tracePt t="14550" x="1282700" y="2212975"/>
          <p14:tracePt t="14560" x="1271588" y="2212975"/>
          <p14:tracePt t="14573" x="1262063" y="2203450"/>
          <p14:tracePt t="14726" x="1271588" y="2203450"/>
          <p14:tracePt t="14735" x="1271588" y="2212975"/>
          <p14:tracePt t="14744" x="1282700" y="2244725"/>
          <p14:tracePt t="14757" x="1282700" y="2274888"/>
          <p14:tracePt t="14760" x="1292225" y="2297113"/>
          <p14:tracePt t="14774" x="1292225" y="2317750"/>
          <p14:tracePt t="14777" x="1292225" y="2327275"/>
          <p14:tracePt t="14791" x="1314450" y="2368550"/>
          <p14:tracePt t="14808" x="1314450" y="2389188"/>
          <p14:tracePt t="14823" x="1314450" y="2409825"/>
          <p14:tracePt t="14841" x="1323975" y="2430463"/>
          <p14:tracePt t="14857" x="1335088" y="2482850"/>
          <p14:tracePt t="14873" x="1355725" y="2524125"/>
          <p14:tracePt t="14891" x="1376363" y="2574925"/>
          <p14:tracePt t="14907" x="1385888" y="2638425"/>
          <p14:tracePt t="14924" x="1385888" y="2689225"/>
          <p14:tracePt t="14941" x="1397000" y="2720975"/>
          <p14:tracePt t="14944" x="1397000" y="2730500"/>
          <p14:tracePt t="14959" x="1397000" y="2741613"/>
          <p14:tracePt t="15046" x="1397000" y="2730500"/>
          <p14:tracePt t="15058" x="1397000" y="2709863"/>
          <p14:tracePt t="15066" x="1397000" y="2679700"/>
          <p14:tracePt t="15075" x="1385888" y="2647950"/>
          <p14:tracePt t="15091" x="1335088" y="2533650"/>
          <p14:tracePt t="15106" x="1303338" y="2462213"/>
          <p14:tracePt t="15124" x="1303338" y="2420938"/>
          <p14:tracePt t="15127" x="1292225" y="2389188"/>
          <p14:tracePt t="15141" x="1282700" y="2368550"/>
          <p14:tracePt t="15143" x="1282700" y="2359025"/>
          <p14:tracePt t="15157" x="1271588" y="2338388"/>
          <p14:tracePt t="15160" x="1262063" y="2306638"/>
          <p14:tracePt t="15174" x="1250950" y="2265363"/>
          <p14:tracePt t="15177" x="1241425" y="2224088"/>
          <p14:tracePt t="15191" x="1209675" y="2120900"/>
          <p14:tracePt t="15208" x="1158875" y="2027238"/>
          <p14:tracePt t="15224" x="1138238" y="1965325"/>
          <p14:tracePt t="15240" x="1127125" y="1954213"/>
          <p14:tracePt t="15278" x="1127125" y="1965325"/>
          <p14:tracePt t="15288" x="1127125" y="1985963"/>
          <p14:tracePt t="15297" x="1127125" y="2006600"/>
          <p14:tracePt t="15306" x="1138238" y="2027238"/>
          <p14:tracePt t="15323" x="1147763" y="2068513"/>
          <p14:tracePt t="15341" x="1158875" y="2089150"/>
          <p14:tracePt t="15344" x="1158875" y="2109788"/>
          <p14:tracePt t="15359" x="1158875" y="2120900"/>
          <p14:tracePt t="15374" x="1158875" y="2141538"/>
          <p14:tracePt t="15377" x="1158875" y="2162175"/>
          <p14:tracePt t="15392" x="1168400" y="2233613"/>
          <p14:tracePt t="15408" x="1220788" y="2400300"/>
          <p14:tracePt t="15424" x="1303338" y="2554288"/>
          <p14:tracePt t="15442" x="1335088" y="2659063"/>
          <p14:tracePt t="15457" x="1365250" y="2741613"/>
          <p14:tracePt t="15474" x="1376363" y="2782888"/>
          <p14:tracePt t="15491" x="1385888" y="2803525"/>
          <p14:tracePt t="15507" x="1397000" y="2833688"/>
          <p14:tracePt t="15524" x="1438275" y="2886075"/>
          <p14:tracePt t="15540" x="1489075" y="2959100"/>
          <p14:tracePt t="15544" x="1509713" y="3000375"/>
          <p14:tracePt t="15557" x="1530350" y="3021013"/>
          <p14:tracePt t="15560" x="1541463" y="3041650"/>
          <p14:tracePt t="15574" x="1541463" y="3051175"/>
          <p14:tracePt t="15687" x="1541463" y="3041650"/>
          <p14:tracePt t="15703" x="1541463" y="3030538"/>
          <p14:tracePt t="15951" x="1530350" y="3030538"/>
          <p14:tracePt t="15975" x="1530350" y="3021013"/>
          <p14:tracePt t="15982" x="1530350" y="2989263"/>
          <p14:tracePt t="15993" x="1530350" y="2959100"/>
          <p14:tracePt t="16008" x="1500188" y="2895600"/>
          <p14:tracePt t="16024" x="1468438" y="2813050"/>
          <p14:tracePt t="16041" x="1406525" y="2751138"/>
          <p14:tracePt t="16057" x="1323975" y="2668588"/>
          <p14:tracePt t="16074" x="1262063" y="2565400"/>
          <p14:tracePt t="16091" x="1230313" y="2513013"/>
          <p14:tracePt t="16107" x="1230313" y="2471738"/>
          <p14:tracePt t="16123" x="1200150" y="2409825"/>
          <p14:tracePt t="16141" x="1179513" y="2379663"/>
          <p14:tracePt t="16144" x="1168400" y="2347913"/>
          <p14:tracePt t="16157" x="1147763" y="2338388"/>
          <p14:tracePt t="16160" x="1147763" y="2327275"/>
          <p14:tracePt t="16174" x="1127125" y="2306638"/>
          <p14:tracePt t="16191" x="1127125" y="2297113"/>
          <p14:tracePt t="16294" x="1127125" y="2306638"/>
          <p14:tracePt t="16303" x="1127125" y="2338388"/>
          <p14:tracePt t="16313" x="1127125" y="2379663"/>
          <p14:tracePt t="16324" x="1138238" y="2430463"/>
          <p14:tracePt t="16327" x="1179513" y="2513013"/>
          <p14:tracePt t="16340" x="1241425" y="2586038"/>
          <p14:tracePt t="16343" x="1292225" y="2659063"/>
          <p14:tracePt t="16357" x="1365250" y="2730500"/>
          <p14:tracePt t="16360" x="1417638" y="2782888"/>
          <p14:tracePt t="16374" x="1468438" y="2833688"/>
          <p14:tracePt t="16391" x="1509713" y="2874963"/>
          <p14:tracePt t="16409" x="1530350" y="2906713"/>
          <p14:tracePt t="16424" x="1541463" y="2927350"/>
          <p14:tracePt t="16441" x="1562100" y="2959100"/>
          <p14:tracePt t="16457" x="1582738" y="2989263"/>
          <p14:tracePt t="16474" x="1603375" y="3030538"/>
          <p14:tracePt t="16491" x="1612900" y="3051175"/>
          <p14:tracePt t="16507" x="1624013" y="3071813"/>
          <p14:tracePt t="16622" x="1624013" y="3062288"/>
          <p14:tracePt t="16630" x="1635125" y="3062288"/>
          <p14:tracePt t="16642" x="1635125" y="3051175"/>
          <p14:tracePt t="16657" x="1635125" y="3030538"/>
          <p14:tracePt t="16678" x="1635125" y="3021013"/>
          <p14:tracePt t="16681" x="1635125" y="3009900"/>
          <p14:tracePt t="16691" x="1635125" y="3000375"/>
          <p14:tracePt t="16707" x="1582738" y="2979738"/>
          <p14:tracePt t="16724" x="1509713" y="2979738"/>
          <p14:tracePt t="16727" x="1479550" y="2979738"/>
          <p14:tracePt t="16741" x="1438275" y="3000375"/>
          <p14:tracePt t="16744" x="1406525" y="3021013"/>
          <p14:tracePt t="16758" x="1385888" y="3041650"/>
          <p14:tracePt t="16761" x="1365250" y="3062288"/>
          <p14:tracePt t="16774" x="1344613" y="3092450"/>
          <p14:tracePt t="16777" x="1344613" y="3124200"/>
          <p14:tracePt t="16791" x="1335088" y="3154363"/>
          <p14:tracePt t="16807" x="1335088" y="3186113"/>
          <p14:tracePt t="16824" x="1335088" y="3206750"/>
          <p14:tracePt t="16841" x="1355725" y="3227388"/>
          <p14:tracePt t="16858" x="1385888" y="3257550"/>
          <p14:tracePt t="16873" x="1417638" y="3289300"/>
          <p14:tracePt t="16891" x="1438275" y="3300413"/>
          <p14:tracePt t="16907" x="1458913" y="3300413"/>
          <p14:tracePt t="16924" x="1489075" y="3279775"/>
          <p14:tracePt t="16927" x="1509713" y="3268663"/>
          <p14:tracePt t="16941" x="1530350" y="3248025"/>
          <p14:tracePt t="16944" x="1550988" y="3236913"/>
          <p14:tracePt t="16958" x="1571625" y="3216275"/>
          <p14:tracePt t="16961" x="1592263" y="3206750"/>
          <p14:tracePt t="16974" x="1603375" y="3195638"/>
          <p14:tracePt t="16977" x="1612900" y="3186113"/>
          <p14:tracePt t="16992" x="1624013" y="3165475"/>
          <p14:tracePt t="17008" x="1624013" y="3124200"/>
          <p14:tracePt t="17024" x="1603375" y="3082925"/>
          <p14:tracePt t="17042" x="1509713" y="3009900"/>
          <p14:tracePt t="17057" x="1406525" y="2968625"/>
          <p14:tracePt t="17077" x="1344613" y="2968625"/>
          <p14:tracePt t="17080" x="1323975" y="2968625"/>
          <p14:tracePt t="17091" x="1303338" y="2968625"/>
          <p14:tracePt t="17107" x="1262063" y="2968625"/>
          <p14:tracePt t="17123" x="1241425" y="3000375"/>
          <p14:tracePt t="17141" x="1241425" y="3051175"/>
          <p14:tracePt t="17144" x="1241425" y="3082925"/>
          <p14:tracePt t="17157" x="1241425" y="3113088"/>
          <p14:tracePt t="17160" x="1241425" y="3133725"/>
          <p14:tracePt t="17174" x="1250950" y="3165475"/>
          <p14:tracePt t="17177" x="1271588" y="3195638"/>
          <p14:tracePt t="17191" x="1292225" y="3236913"/>
          <p14:tracePt t="17208" x="1344613" y="3289300"/>
          <p14:tracePt t="17224" x="1397000" y="3321050"/>
          <p14:tracePt t="17241" x="1458913" y="3321050"/>
          <p14:tracePt t="17257" x="1489075" y="3321050"/>
          <p14:tracePt t="17279" x="1489075" y="3309938"/>
          <p14:tracePt t="17295" x="1489075" y="3300413"/>
          <p14:tracePt t="17407" x="1489075" y="3289300"/>
          <p14:tracePt t="17487" x="1500188" y="3279775"/>
          <p14:tracePt t="17566" x="1500188" y="3268663"/>
          <p14:tracePt t="17630" x="1509713" y="3268663"/>
          <p14:tracePt t="17951" x="1509713" y="3257550"/>
          <p14:tracePt t="17959" x="1509713" y="3248025"/>
          <p14:tracePt t="18223" x="1509713" y="3257550"/>
          <p14:tracePt t="18247" x="1520825" y="3257550"/>
          <p14:tracePt t="18279" x="1520825" y="3268663"/>
          <p14:tracePt t="18310" x="1530350" y="3268663"/>
          <p14:tracePt t="19023" x="1541463" y="3268663"/>
          <p14:tracePt t="19030" x="1550988" y="3268663"/>
          <p14:tracePt t="19047" x="1562100" y="3279775"/>
          <p14:tracePt t="19079" x="1571625" y="3279775"/>
          <p14:tracePt t="19095" x="1582738" y="3279775"/>
          <p14:tracePt t="19119" x="1582738" y="3300413"/>
          <p14:tracePt t="19126" x="1592263" y="3300413"/>
          <p14:tracePt t="19141" x="1603375" y="3321050"/>
          <p14:tracePt t="19143" x="1624013" y="3330575"/>
          <p14:tracePt t="19158" x="1665288" y="3351213"/>
          <p14:tracePt t="19161" x="1706563" y="3371850"/>
          <p14:tracePt t="19174" x="1738313" y="3392488"/>
          <p14:tracePt t="19177" x="1789113" y="3413125"/>
          <p14:tracePt t="19191" x="1841500" y="3444875"/>
          <p14:tracePt t="19208" x="1871663" y="3454400"/>
          <p14:tracePt t="19224" x="1903413" y="3486150"/>
          <p14:tracePt t="19241" x="1912938" y="3486150"/>
          <p14:tracePt t="19257" x="1912938" y="3506788"/>
          <p14:tracePt t="19274" x="1944688" y="3527425"/>
          <p14:tracePt t="19291" x="2017713" y="3578225"/>
          <p14:tracePt t="19307" x="2089150" y="3621088"/>
          <p14:tracePt t="19324" x="2141538" y="3651250"/>
          <p14:tracePt t="19341" x="2151063" y="3651250"/>
          <p14:tracePt t="19375" x="2162175" y="3662363"/>
          <p14:tracePt t="19406" x="2171700" y="3671888"/>
          <p14:tracePt t="19414" x="2182813" y="3671888"/>
          <p14:tracePt t="19424" x="2192338" y="3671888"/>
          <p14:tracePt t="19527" x="2192338" y="3662363"/>
          <p14:tracePt t="21655" x="2212975" y="3662363"/>
          <p14:tracePt t="21663" x="2224088" y="3651250"/>
          <p14:tracePt t="21680" x="2286000" y="3621088"/>
          <p14:tracePt t="21692" x="2306638" y="3609975"/>
          <p14:tracePt t="21695" x="2327275" y="3578225"/>
          <p14:tracePt t="21707" x="2347913" y="3568700"/>
          <p14:tracePt t="21724" x="2347913" y="3536950"/>
          <p14:tracePt t="21742" x="2347913" y="3527425"/>
          <p14:tracePt t="21745" x="2347913" y="3516313"/>
          <p14:tracePt t="21758" x="2327275" y="3506788"/>
          <p14:tracePt t="21761" x="2317750" y="3495675"/>
          <p14:tracePt t="21775" x="2286000" y="3495675"/>
          <p14:tracePt t="21792" x="2265363" y="3495675"/>
          <p14:tracePt t="21808" x="2254250" y="3486150"/>
          <p14:tracePt t="21824" x="2233613" y="3454400"/>
          <p14:tracePt t="21842" x="2203450" y="3413125"/>
          <p14:tracePt t="21858" x="2162175" y="3371850"/>
          <p14:tracePt t="21874" x="2141538" y="3362325"/>
          <p14:tracePt t="21892" x="2130425" y="3362325"/>
          <p14:tracePt t="21911" x="2120900" y="3362325"/>
          <p14:tracePt t="21924" x="2120900" y="3351213"/>
          <p14:tracePt t="21928" x="2109788" y="3351213"/>
          <p14:tracePt t="21943" x="2100263" y="3341688"/>
          <p14:tracePt t="21958" x="2089150" y="3330575"/>
          <p14:tracePt t="21961" x="2068513" y="3321050"/>
          <p14:tracePt t="21975" x="2038350" y="3289300"/>
          <p14:tracePt t="21991" x="2017713" y="3268663"/>
          <p14:tracePt t="22008" x="1997075" y="3236913"/>
          <p14:tracePt t="22024" x="1965325" y="3206750"/>
          <p14:tracePt t="22041" x="1944688" y="3175000"/>
          <p14:tracePt t="22058" x="1892300" y="3133725"/>
          <p14:tracePt t="22077" x="1820863" y="3062288"/>
          <p14:tracePt t="22080" x="1779588" y="3041650"/>
          <p14:tracePt t="22092" x="1758950" y="3009900"/>
          <p14:tracePt t="22095" x="1747838" y="2989263"/>
          <p14:tracePt t="22107" x="1727200" y="2979738"/>
          <p14:tracePt t="22111" x="1727200" y="2968625"/>
          <p14:tracePt t="22124" x="1717675" y="2959100"/>
          <p14:tracePt t="22128" x="1706563" y="2959100"/>
          <p14:tracePt t="22142" x="1697038" y="2959100"/>
          <p14:tracePt t="22145" x="1697038" y="2947988"/>
          <p14:tracePt t="22158" x="1685925" y="2947988"/>
          <p14:tracePt t="22162" x="1676400" y="2936875"/>
          <p14:tracePt t="22174" x="1665288" y="2936875"/>
          <p14:tracePt t="22177" x="1655763" y="2916238"/>
          <p14:tracePt t="22192" x="1603375" y="2886075"/>
          <p14:tracePt t="22208" x="1562100" y="2844800"/>
          <p14:tracePt t="22224" x="1541463" y="2824163"/>
          <p14:tracePt t="22242" x="1530350" y="2803525"/>
          <p14:tracePt t="22258" x="1509713" y="2792413"/>
          <p14:tracePt t="22274" x="1479550" y="2762250"/>
          <p14:tracePt t="22292" x="1438275" y="2720975"/>
          <p14:tracePt t="22295" x="1427163" y="2689225"/>
          <p14:tracePt t="22307" x="1406525" y="2668588"/>
          <p14:tracePt t="22325" x="1365250" y="2606675"/>
          <p14:tracePt t="22328" x="1355725" y="2595563"/>
          <p14:tracePt t="22341" x="1355725" y="2574925"/>
          <p14:tracePt t="22344" x="1355725" y="2565400"/>
          <p14:tracePt t="22358" x="1355725" y="2554288"/>
          <p14:tracePt t="22361" x="1355725" y="2544763"/>
          <p14:tracePt t="22376" x="1344613" y="2533650"/>
          <p14:tracePt t="22391" x="1344613" y="2513013"/>
          <p14:tracePt t="22408" x="1323975" y="2482850"/>
          <p14:tracePt t="22425" x="1292225" y="2420938"/>
          <p14:tracePt t="22441" x="1271588" y="2368550"/>
          <p14:tracePt t="22458" x="1250950" y="2317750"/>
          <p14:tracePt t="22503" x="1250950" y="2338388"/>
          <p14:tracePt t="22511" x="1271588" y="2368550"/>
          <p14:tracePt t="22524" x="1282700" y="2400300"/>
          <p14:tracePt t="22527" x="1292225" y="2420938"/>
          <p14:tracePt t="22542" x="1292225" y="2430463"/>
          <p14:tracePt t="22545" x="1292225" y="2441575"/>
          <p14:tracePt t="22558" x="1292225" y="2462213"/>
          <p14:tracePt t="22574" x="1292225" y="2482850"/>
          <p14:tracePt t="22591" x="1292225" y="2513013"/>
          <p14:tracePt t="22608" x="1292225" y="2554288"/>
          <p14:tracePt t="22625" x="1303338" y="2595563"/>
          <p14:tracePt t="22642" x="1303338" y="2606675"/>
          <p14:tracePt t="22671" x="1303338" y="2586038"/>
          <p14:tracePt t="22682" x="1292225" y="2565400"/>
          <p14:tracePt t="22693" x="1282700" y="2533650"/>
          <p14:tracePt t="22696" x="1250950" y="2503488"/>
          <p14:tracePt t="22708" x="1220788" y="2451100"/>
          <p14:tracePt t="22711" x="1200150" y="2409825"/>
          <p14:tracePt t="22725" x="1179513" y="2379663"/>
          <p14:tracePt t="22728" x="1158875" y="2359025"/>
          <p14:tracePt t="22741" x="1158875" y="2347913"/>
          <p14:tracePt t="22744" x="1158875" y="2338388"/>
          <p14:tracePt t="22758" x="1158875" y="2327275"/>
          <p14:tracePt t="22815" x="1158875" y="2338388"/>
          <p14:tracePt t="22824" x="1168400" y="2359025"/>
          <p14:tracePt t="22833" x="1189038" y="2389188"/>
          <p14:tracePt t="22843" x="1220788" y="2420938"/>
          <p14:tracePt t="22858" x="1292225" y="2533650"/>
          <p14:tracePt t="22874" x="1355725" y="2659063"/>
          <p14:tracePt t="22892" x="1397000" y="2751138"/>
          <p14:tracePt t="22895" x="1397000" y="2762250"/>
          <p14:tracePt t="22907" x="1397000" y="2771775"/>
          <p14:tracePt t="22927" x="1406525" y="2771775"/>
          <p14:tracePt t="22950" x="1406525" y="2762250"/>
          <p14:tracePt t="22960" x="1406525" y="2741613"/>
          <p14:tracePt t="22975" x="1397000" y="2709863"/>
          <p14:tracePt t="22992" x="1385888" y="2679700"/>
          <p14:tracePt t="23008" x="1385888" y="2638425"/>
          <p14:tracePt t="23024" x="1376363" y="2595563"/>
          <p14:tracePt t="23042" x="1365250" y="2544763"/>
          <p14:tracePt t="23058" x="1344613" y="2471738"/>
          <p14:tracePt t="23074" x="1323975" y="2420938"/>
          <p14:tracePt t="23081" x="1314450" y="2400300"/>
          <p14:tracePt t="23093" x="1314450" y="2389188"/>
          <p14:tracePt t="23095" x="1303338" y="2389188"/>
          <p14:tracePt t="23135" x="1303338" y="2400300"/>
          <p14:tracePt t="23144" x="1303338" y="2420938"/>
          <p14:tracePt t="23158" x="1314450" y="2441575"/>
          <p14:tracePt t="23161" x="1314450" y="2451100"/>
          <p14:tracePt t="23175" x="1335088" y="2482850"/>
          <p14:tracePt t="23192" x="1365250" y="2524125"/>
          <p14:tracePt t="23208" x="1417638" y="2554288"/>
          <p14:tracePt t="23224" x="1500188" y="2595563"/>
          <p14:tracePt t="23241" x="1541463" y="2606675"/>
          <p14:tracePt t="23258" x="1550988" y="2606675"/>
          <p14:tracePt t="23274" x="1550988" y="2595563"/>
          <p14:tracePt t="23291" x="1541463" y="2544763"/>
          <p14:tracePt t="23295" x="1520825" y="2524125"/>
          <p14:tracePt t="23308" x="1509713" y="2482850"/>
          <p14:tracePt t="23325" x="1427163" y="2409825"/>
          <p14:tracePt t="23328" x="1397000" y="2379663"/>
          <p14:tracePt t="23342" x="1376363" y="2368550"/>
          <p14:tracePt t="23345" x="1355725" y="2359025"/>
          <p14:tracePt t="23358" x="1335088" y="2359025"/>
          <p14:tracePt t="23375" x="1303338" y="2379663"/>
          <p14:tracePt t="23393" x="1292225" y="2430463"/>
          <p14:tracePt t="23408" x="1292225" y="2492375"/>
          <p14:tracePt t="23425" x="1314450" y="2524125"/>
          <p14:tracePt t="23442" x="1323975" y="2533650"/>
          <p14:tracePt t="23458" x="1344613" y="2533650"/>
          <p14:tracePt t="23474" x="1365250" y="2533650"/>
          <p14:tracePt t="23511" x="1376363" y="2533650"/>
          <p14:tracePt t="23535" x="1376363" y="2524125"/>
          <p14:tracePt t="23544" x="1376363" y="2513013"/>
          <p14:tracePt t="23560" x="1376363" y="2503488"/>
          <p14:tracePt t="23576" x="1365250" y="2492375"/>
          <p14:tracePt t="23599" x="1355725" y="2482850"/>
          <p14:tracePt t="23927" x="1355725" y="2471738"/>
          <p14:tracePt t="24159" x="1355725" y="2482850"/>
          <p14:tracePt t="24471" x="1355725" y="2471738"/>
          <p14:tracePt t="24599" x="1365250" y="2471738"/>
          <p14:tracePt t="24631" x="1365250" y="2482850"/>
          <p14:tracePt t="24775" x="1376363" y="2482850"/>
          <p14:tracePt t="24799" x="1385888" y="2471738"/>
          <p14:tracePt t="24808" x="1397000" y="2471738"/>
          <p14:tracePt t="24824" x="1397000" y="2441575"/>
          <p14:tracePt t="24841" x="1397000" y="2430463"/>
          <p14:tracePt t="24857" x="1397000" y="2409825"/>
          <p14:tracePt t="24874" x="1397000" y="2400300"/>
          <p14:tracePt t="24892" x="1397000" y="2389188"/>
          <p14:tracePt t="24912" x="1397000" y="2379663"/>
          <p14:tracePt t="24928" x="1397000" y="2368550"/>
          <p14:tracePt t="24942" x="1397000" y="2359025"/>
          <p14:tracePt t="24945" x="1397000" y="2347913"/>
          <p14:tracePt t="24958" x="1397000" y="2338388"/>
          <p14:tracePt t="24961" x="1397000" y="2317750"/>
          <p14:tracePt t="24975" x="1385888" y="2297113"/>
          <p14:tracePt t="24992" x="1385888" y="2274888"/>
          <p14:tracePt t="25008" x="1385888" y="2265363"/>
          <p14:tracePt t="25079" x="1385888" y="2254250"/>
          <p14:tracePt t="25103" x="1376363" y="2244725"/>
          <p14:tracePt t="25215" x="1376363" y="2254250"/>
          <p14:tracePt t="25255" x="1376363" y="2265363"/>
          <p14:tracePt t="25287" x="1376363" y="2274888"/>
          <p14:tracePt t="25312" x="1376363" y="2297113"/>
          <p14:tracePt t="25327" x="1376363" y="2306638"/>
          <p14:tracePt t="25334" x="1376363" y="2317750"/>
          <p14:tracePt t="25345" x="1376363" y="2327275"/>
          <p14:tracePt t="25358" x="1376363" y="2338388"/>
          <p14:tracePt t="25423" x="1376363" y="2347913"/>
          <p14:tracePt t="25441" x="1376363" y="2368550"/>
          <p14:tracePt t="25449" x="1376363" y="2379663"/>
          <p14:tracePt t="25458" x="1385888" y="2389188"/>
          <p14:tracePt t="25474" x="1397000" y="2430463"/>
          <p14:tracePt t="25492" x="1406525" y="2451100"/>
          <p14:tracePt t="25507" x="1417638" y="2462213"/>
          <p14:tracePt t="25525" x="1417638" y="2471738"/>
          <p14:tracePt t="25528" x="1417638" y="2482850"/>
          <p14:tracePt t="25542" x="1417638" y="2503488"/>
          <p14:tracePt t="25544" x="1417638" y="2524125"/>
          <p14:tracePt t="25558" x="1427163" y="2565400"/>
          <p14:tracePt t="25561" x="1447800" y="2638425"/>
          <p14:tracePt t="25575" x="1489075" y="2741613"/>
          <p14:tracePt t="25592" x="1500188" y="2813050"/>
          <p14:tracePt t="25608" x="1509713" y="2854325"/>
          <p14:tracePt t="25624" x="1509713" y="2865438"/>
          <p14:tracePt t="25641" x="1509713" y="2874963"/>
          <p14:tracePt t="25703" x="1509713" y="2886075"/>
          <p14:tracePt t="25743" x="1509713" y="2895600"/>
          <p14:tracePt t="25831" x="1509713" y="2886075"/>
          <p14:tracePt t="25841" x="1500188" y="2886075"/>
          <p14:tracePt t="25849" x="1489075" y="2874963"/>
          <p14:tracePt t="25858" x="1489075" y="2854325"/>
          <p14:tracePt t="25874" x="1458913" y="2824163"/>
          <p14:tracePt t="25892" x="1438275" y="2782888"/>
          <p14:tracePt t="25895" x="1438275" y="2771775"/>
          <p14:tracePt t="25908" x="1427163" y="2771775"/>
          <p14:tracePt t="25925" x="1427163" y="2762250"/>
          <p14:tracePt t="25943" x="1417638" y="2751138"/>
          <p14:tracePt t="25958" x="1406525" y="2741613"/>
          <p14:tracePt t="25961" x="1397000" y="2720975"/>
          <p14:tracePt t="25975" x="1365250" y="2700338"/>
          <p14:tracePt t="25991" x="1335088" y="2668588"/>
          <p14:tracePt t="26008" x="1303338" y="2647950"/>
          <p14:tracePt t="26031" x="1303338" y="2638425"/>
          <p14:tracePt t="26063" x="1292225" y="2638425"/>
          <p14:tracePt t="26167" x="1282700" y="2638425"/>
          <p14:tracePt t="26255" x="1282700" y="2627313"/>
          <p14:tracePt t="26272" x="1271588" y="2627313"/>
          <p14:tracePt t="26295" x="1262063" y="2617788"/>
          <p14:tracePt t="26527" x="1262063" y="2627313"/>
          <p14:tracePt t="26535" x="1271588" y="2627313"/>
          <p14:tracePt t="26545" x="1303338" y="2647950"/>
          <p14:tracePt t="26559" x="1385888" y="2668588"/>
          <p14:tracePt t="26575" x="1458913" y="2679700"/>
          <p14:tracePt t="26592" x="1479550" y="2689225"/>
          <p14:tracePt t="26608" x="1489075" y="2689225"/>
          <p14:tracePt t="26672" x="1489075" y="2700338"/>
          <p14:tracePt t="26680" x="1500188" y="2709863"/>
          <p14:tracePt t="26692" x="1509713" y="2720975"/>
          <p14:tracePt t="26707" x="1530350" y="2730500"/>
          <p14:tracePt t="26724" x="1541463" y="2730500"/>
          <p14:tracePt t="26783" x="1530350" y="2720975"/>
          <p14:tracePt t="26815" x="1530350" y="2730500"/>
          <p14:tracePt t="26823" x="1530350" y="2751138"/>
          <p14:tracePt t="26832" x="1530350" y="2771775"/>
          <p14:tracePt t="26841" x="1530350" y="2782888"/>
          <p14:tracePt t="26858" x="1530350" y="2803525"/>
          <p14:tracePt t="26874" x="1530350" y="2813050"/>
          <p14:tracePt t="26892" x="1530350" y="2824163"/>
          <p14:tracePt t="27039" x="1530350" y="2833688"/>
          <p14:tracePt t="27047" x="1530350" y="2844800"/>
          <p14:tracePt t="27058" x="1530350" y="2854325"/>
          <p14:tracePt t="27074" x="1530350" y="2895600"/>
          <p14:tracePt t="27093" x="1509713" y="2947988"/>
          <p14:tracePt t="27096" x="1500188" y="2968625"/>
          <p14:tracePt t="27107" x="1489075" y="3000375"/>
          <p14:tracePt t="27125" x="1479550" y="3051175"/>
          <p14:tracePt t="27128" x="1479550" y="3071813"/>
          <p14:tracePt t="27142" x="1479550" y="3103563"/>
          <p14:tracePt t="27144" x="1489075" y="3124200"/>
          <p14:tracePt t="27158" x="1500188" y="3144838"/>
          <p14:tracePt t="27161" x="1500188" y="3175000"/>
          <p14:tracePt t="27176" x="1509713" y="3206750"/>
          <p14:tracePt t="27192" x="1520825" y="3227388"/>
          <p14:tracePt t="27208" x="1520825" y="3236913"/>
          <p14:tracePt t="27224" x="1530350" y="3236913"/>
          <p14:tracePt t="27247" x="1550988" y="3236913"/>
          <p14:tracePt t="27258" x="1562100" y="3227388"/>
          <p14:tracePt t="27274" x="1571625" y="3186113"/>
          <p14:tracePt t="27293" x="1582738" y="3144838"/>
          <p14:tracePt t="27296" x="1582738" y="3124200"/>
          <p14:tracePt t="27309" x="1582738" y="3113088"/>
          <p14:tracePt t="27312" x="1582738" y="3092450"/>
          <p14:tracePt t="27325" x="1582738" y="3082925"/>
          <p14:tracePt t="27328" x="1592263" y="3071813"/>
          <p14:tracePt t="27342" x="1592263" y="3062288"/>
          <p14:tracePt t="27345" x="1592263" y="3051175"/>
          <p14:tracePt t="27358" x="1592263" y="3041650"/>
          <p14:tracePt t="27361" x="1592263" y="3030538"/>
          <p14:tracePt t="27375" x="1582738" y="3000375"/>
          <p14:tracePt t="27392" x="1562100" y="2968625"/>
          <p14:tracePt t="27408" x="1520825" y="2916238"/>
          <p14:tracePt t="27425" x="1479550" y="2886075"/>
          <p14:tracePt t="27442" x="1458913" y="2865438"/>
          <p14:tracePt t="27458" x="1447800" y="2865438"/>
          <p14:tracePt t="27474" x="1427163" y="2865438"/>
          <p14:tracePt t="27492" x="1406525" y="2865438"/>
          <p14:tracePt t="27508" x="1376363" y="2895600"/>
          <p14:tracePt t="27511" x="1365250" y="2916238"/>
          <p14:tracePt t="27525" x="1355725" y="2936875"/>
          <p14:tracePt t="27528" x="1355725" y="2959100"/>
          <p14:tracePt t="27542" x="1355725" y="2989263"/>
          <p14:tracePt t="27544" x="1344613" y="3009900"/>
          <p14:tracePt t="27558" x="1344613" y="3041650"/>
          <p14:tracePt t="27561" x="1344613" y="3051175"/>
          <p14:tracePt t="27575" x="1335088" y="3071813"/>
          <p14:tracePt t="27592" x="1335088" y="3082925"/>
          <p14:tracePt t="27608" x="1335088" y="3092450"/>
          <p14:tracePt t="27625" x="1355725" y="3124200"/>
          <p14:tracePt t="27642" x="1427163" y="3175000"/>
          <p14:tracePt t="27658" x="1509713" y="3206750"/>
          <p14:tracePt t="27680" x="1562100" y="3206750"/>
          <p14:tracePt t="27692" x="1571625" y="3206750"/>
          <p14:tracePt t="27712" x="1571625" y="3195638"/>
          <p14:tracePt t="27725" x="1571625" y="3175000"/>
          <p14:tracePt t="27728" x="1571625" y="3154363"/>
          <p14:tracePt t="27742" x="1562100" y="3113088"/>
          <p14:tracePt t="27759" x="1562100" y="3103563"/>
          <p14:tracePt t="27762" x="1562100" y="3082925"/>
          <p14:tracePt t="27775" x="1562100" y="3051175"/>
          <p14:tracePt t="27792" x="1571625" y="3021013"/>
          <p14:tracePt t="27808" x="1582738" y="3000375"/>
          <p14:tracePt t="27825" x="1582738" y="2968625"/>
          <p14:tracePt t="27842" x="1582738" y="2936875"/>
          <p14:tracePt t="27858" x="1582738" y="2906713"/>
          <p14:tracePt t="27874" x="1582738" y="2886075"/>
          <p14:tracePt t="27892" x="1582738" y="2865438"/>
          <p14:tracePt t="27895" x="1582738" y="2854325"/>
          <p14:tracePt t="27909" x="1582738" y="2844800"/>
          <p14:tracePt t="27912" x="1582738" y="2833688"/>
          <p14:tracePt t="27925" x="1582738" y="2813050"/>
          <p14:tracePt t="27928" x="1571625" y="2803525"/>
          <p14:tracePt t="27942" x="1571625" y="2792413"/>
          <p14:tracePt t="27944" x="1562100" y="2782888"/>
          <p14:tracePt t="27958" x="1550988" y="2782888"/>
          <p14:tracePt t="27961" x="1541463" y="2762250"/>
          <p14:tracePt t="27975" x="1509713" y="2762250"/>
          <p14:tracePt t="27992" x="1479550" y="2762250"/>
          <p14:tracePt t="28008" x="1458913" y="2782888"/>
          <p14:tracePt t="28025" x="1438275" y="2803525"/>
          <p14:tracePt t="28042" x="1427163" y="2824163"/>
          <p14:tracePt t="28058" x="1417638" y="2833688"/>
          <p14:tracePt t="28065" x="1417638" y="2844800"/>
          <p14:tracePt t="28080" x="1406525" y="2854325"/>
          <p14:tracePt t="28093" x="1397000" y="2854325"/>
          <p14:tracePt t="28096" x="1397000" y="2865438"/>
          <p14:tracePt t="28109" x="1397000" y="2886075"/>
          <p14:tracePt t="28125" x="1397000" y="2906713"/>
          <p14:tracePt t="28128" x="1397000" y="2936875"/>
          <p14:tracePt t="28142" x="1397000" y="2968625"/>
          <p14:tracePt t="28145" x="1397000" y="2989263"/>
          <p14:tracePt t="28158" x="1406525" y="3009900"/>
          <p14:tracePt t="28161" x="1417638" y="3021013"/>
          <p14:tracePt t="28175" x="1427163" y="3041650"/>
          <p14:tracePt t="28192" x="1438275" y="3051175"/>
          <p14:tracePt t="28208" x="1447800" y="3062288"/>
          <p14:tracePt t="28225" x="1458913" y="3071813"/>
          <p14:tracePt t="28242" x="1468438" y="3082925"/>
          <p14:tracePt t="28258" x="1479550" y="3082925"/>
          <p14:tracePt t="28335" x="1489075" y="3082925"/>
          <p14:tracePt t="28351" x="1489075" y="3092450"/>
          <p14:tracePt t="28361" x="1500188" y="3092450"/>
          <p14:tracePt t="28375" x="1500188" y="3103563"/>
          <p14:tracePt t="28391" x="1509713" y="3113088"/>
          <p14:tracePt t="28408" x="1509713" y="3124200"/>
          <p14:tracePt t="28425" x="1520825" y="3124200"/>
          <p14:tracePt t="28442" x="1520825" y="3133725"/>
          <p14:tracePt t="28463" x="1520825" y="3144838"/>
          <p14:tracePt t="28479" x="1520825" y="3154363"/>
          <p14:tracePt t="28493" x="1520825" y="3165475"/>
          <p14:tracePt t="28496" x="1520825" y="3175000"/>
          <p14:tracePt t="28509" x="1520825" y="3206750"/>
          <p14:tracePt t="28512" x="1530350" y="3236913"/>
          <p14:tracePt t="28525" x="1541463" y="3300413"/>
          <p14:tracePt t="28528" x="1550988" y="3321050"/>
          <p14:tracePt t="28543" x="1562100" y="3362325"/>
          <p14:tracePt t="28558" x="1562100" y="3382963"/>
          <p14:tracePt t="29143" x="1562100" y="3392488"/>
          <p14:tracePt t="29160" x="1562100" y="3413125"/>
          <p14:tracePt t="29176" x="1562100" y="3424238"/>
          <p14:tracePt t="29184" x="1562100" y="3444875"/>
          <p14:tracePt t="29194" x="1582738" y="3465513"/>
          <p14:tracePt t="29209" x="1727200" y="3527425"/>
          <p14:tracePt t="29225" x="1871663" y="3568700"/>
          <p14:tracePt t="29242" x="1954213" y="3568700"/>
          <p14:tracePt t="29258" x="2017713" y="3600450"/>
          <p14:tracePt t="29275" x="2089150" y="3630613"/>
          <p14:tracePt t="29293" x="2151063" y="3671888"/>
          <p14:tracePt t="29296" x="2171700" y="3683000"/>
          <p14:tracePt t="29399" x="2171700" y="3671888"/>
          <p14:tracePt t="29415" x="2171700" y="3662363"/>
          <p14:tracePt t="29431" x="2171700" y="3651250"/>
          <p14:tracePt t="29471" x="2171700" y="3641725"/>
          <p14:tracePt t="29591" x="2171700" y="3630613"/>
          <p14:tracePt t="32320" x="2182813" y="3641725"/>
          <p14:tracePt t="32327" x="2192338" y="3651250"/>
          <p14:tracePt t="32342" x="2203450" y="3671888"/>
          <p14:tracePt t="32345" x="2212975" y="3692525"/>
          <p14:tracePt t="32359" x="2224088" y="3703638"/>
          <p14:tracePt t="32383" x="2233613" y="3703638"/>
          <p14:tracePt t="32393" x="2244725" y="3703638"/>
          <p14:tracePt t="32409" x="2286000" y="3703638"/>
          <p14:tracePt t="32425" x="2359025" y="3692525"/>
          <p14:tracePt t="32442" x="2471738" y="3703638"/>
          <p14:tracePt t="32459" x="2524125" y="3713163"/>
          <p14:tracePt t="32475" x="2533650" y="3713163"/>
          <p14:tracePt t="32583" x="2533650" y="3724275"/>
          <p14:tracePt t="32592" x="2544763" y="3724275"/>
          <p14:tracePt t="33599" x="2544763" y="3733800"/>
          <p14:tracePt t="38272" x="2554288" y="3754438"/>
          <p14:tracePt t="38280" x="2554288" y="3775075"/>
          <p14:tracePt t="38293" x="2554288" y="3786188"/>
          <p14:tracePt t="38296" x="2554288" y="3795713"/>
          <p14:tracePt t="38319" x="2524125" y="3795713"/>
          <p14:tracePt t="38329" x="2462213" y="3786188"/>
          <p14:tracePt t="38343" x="2389188" y="3765550"/>
          <p14:tracePt t="38346" x="2306638" y="3703638"/>
          <p14:tracePt t="38359" x="2151063" y="3630613"/>
          <p14:tracePt t="38376" x="2120900" y="3589338"/>
          <p14:tracePt t="38393" x="2120900" y="3568700"/>
          <p14:tracePt t="38409" x="2100263" y="3495675"/>
          <p14:tracePt t="38426" x="2068513" y="3424238"/>
          <p14:tracePt t="38442" x="2038350" y="3300413"/>
          <p14:tracePt t="38459" x="1997075" y="3195638"/>
          <p14:tracePt t="38475" x="1924050" y="3051175"/>
          <p14:tracePt t="38493" x="1862138" y="2947988"/>
          <p14:tracePt t="38496" x="1851025" y="2916238"/>
          <p14:tracePt t="38509" x="1851025" y="2895600"/>
          <p14:tracePt t="38512" x="1841500" y="2874963"/>
          <p14:tracePt t="38526" x="1830388" y="2854325"/>
          <p14:tracePt t="38529" x="1820863" y="2833688"/>
          <p14:tracePt t="38543" x="1809750" y="2803525"/>
          <p14:tracePt t="38559" x="1809750" y="2792413"/>
          <p14:tracePt t="38576" x="1809750" y="2771775"/>
          <p14:tracePt t="38593" x="1809750" y="2762250"/>
          <p14:tracePt t="38609" x="1789113" y="2741613"/>
          <p14:tracePt t="38625" x="1779588" y="2689225"/>
          <p14:tracePt t="38643" x="1738313" y="2638425"/>
          <p14:tracePt t="38659" x="1697038" y="2565400"/>
          <p14:tracePt t="38678" x="1655763" y="2503488"/>
          <p14:tracePt t="38681" x="1624013" y="2482850"/>
          <p14:tracePt t="38693" x="1603375" y="2462213"/>
          <p14:tracePt t="38696" x="1582738" y="2441575"/>
          <p14:tracePt t="38709" x="1550988" y="2430463"/>
          <p14:tracePt t="38712" x="1530350" y="2430463"/>
          <p14:tracePt t="38726" x="1509713" y="2430463"/>
          <p14:tracePt t="38729" x="1479550" y="2430463"/>
          <p14:tracePt t="38743" x="1447800" y="2420938"/>
          <p14:tracePt t="38746" x="1406525" y="2420938"/>
          <p14:tracePt t="38760" x="1323975" y="2420938"/>
          <p14:tracePt t="38776" x="1230313" y="2441575"/>
          <p14:tracePt t="38793" x="1200150" y="2492375"/>
          <p14:tracePt t="38809" x="1200150" y="2533650"/>
          <p14:tracePt t="38825" x="1241425" y="2574925"/>
          <p14:tracePt t="38842" x="1314450" y="2595563"/>
          <p14:tracePt t="38859" x="1427163" y="2595563"/>
          <p14:tracePt t="38875" x="1541463" y="2595563"/>
          <p14:tracePt t="38893" x="1635125" y="2574925"/>
          <p14:tracePt t="38896" x="1655763" y="2554288"/>
          <p14:tracePt t="38910" x="1676400" y="2533650"/>
          <p14:tracePt t="38912" x="1685925" y="2513013"/>
          <p14:tracePt t="38926" x="1706563" y="2492375"/>
          <p14:tracePt t="38929" x="1717675" y="2462213"/>
          <p14:tracePt t="38943" x="1717675" y="2400300"/>
          <p14:tracePt t="38959" x="1717675" y="2379663"/>
          <p14:tracePt t="38976" x="1697038" y="2359025"/>
          <p14:tracePt t="38993" x="1612900" y="2327275"/>
          <p14:tracePt t="39009" x="1479550" y="2317750"/>
          <p14:tracePt t="39026" x="1365250" y="2327275"/>
          <p14:tracePt t="39042" x="1303338" y="2389188"/>
          <p14:tracePt t="39059" x="1292225" y="2409825"/>
          <p14:tracePt t="39075" x="1271588" y="2430463"/>
          <p14:tracePt t="39135" x="1271588" y="2420938"/>
          <p14:tracePt t="39239" x="1282700" y="2420938"/>
          <p14:tracePt t="39831" x="1282700" y="2430463"/>
          <p14:tracePt t="39840" x="1282700" y="2441575"/>
          <p14:tracePt t="39849" x="1282700" y="2451100"/>
          <p14:tracePt t="39859" x="1282700" y="2471738"/>
          <p14:tracePt t="39876" x="1303338" y="2513013"/>
          <p14:tracePt t="39893" x="1314450" y="2565400"/>
          <p14:tracePt t="39896" x="1323975" y="2595563"/>
          <p14:tracePt t="39909" x="1344613" y="2638425"/>
          <p14:tracePt t="39912" x="1355725" y="2668588"/>
          <p14:tracePt t="39926" x="1376363" y="2700338"/>
          <p14:tracePt t="39929" x="1397000" y="2751138"/>
          <p14:tracePt t="39943" x="1406525" y="2771775"/>
          <p14:tracePt t="39946" x="1438275" y="2792413"/>
          <p14:tracePt t="39960" x="1447800" y="2854325"/>
          <p14:tracePt t="39976" x="1468438" y="2906713"/>
          <p14:tracePt t="39992" x="1489075" y="3062288"/>
          <p14:tracePt t="40009" x="1541463" y="3236913"/>
          <p14:tracePt t="40026" x="1665288" y="3454400"/>
          <p14:tracePt t="40043" x="1779588" y="3548063"/>
          <p14:tracePt t="40059" x="1809750" y="3557588"/>
          <p14:tracePt t="40075" x="1820863" y="3557588"/>
          <p14:tracePt t="40135" x="1830388" y="3557588"/>
          <p14:tracePt t="40151" x="1841500" y="3578225"/>
          <p14:tracePt t="40161" x="1851025" y="3589338"/>
          <p14:tracePt t="40176" x="1871663" y="3630613"/>
          <p14:tracePt t="40193" x="1892300" y="3651250"/>
          <p14:tracePt t="40209" x="1903413" y="3662363"/>
          <p14:tracePt t="40255" x="1903413" y="3671888"/>
          <p14:tracePt t="40272" x="1912938" y="3683000"/>
          <p14:tracePt t="40282" x="1912938" y="3703638"/>
          <p14:tracePt t="40293" x="1924050" y="3703638"/>
          <p14:tracePt t="40296" x="1924050" y="3713163"/>
          <p14:tracePt t="40309" x="1933575" y="3724275"/>
          <p14:tracePt t="40359" x="1933575" y="3713163"/>
          <p14:tracePt t="40367" x="1944688" y="3713163"/>
          <p14:tracePt t="40392" x="1944688" y="3703638"/>
          <p14:tracePt t="40640" x="1954213" y="3703638"/>
          <p14:tracePt t="40647" x="1965325" y="3713163"/>
          <p14:tracePt t="40659" x="2017713" y="3733800"/>
          <p14:tracePt t="40682" x="2482850" y="3889375"/>
          <p14:tracePt t="40693" x="2730500" y="3962400"/>
          <p14:tracePt t="40697" x="3009900" y="4024313"/>
          <p14:tracePt t="40709" x="3206750" y="4033838"/>
          <p14:tracePt t="40712" x="3424238" y="4065588"/>
          <p14:tracePt t="40726" x="3630613" y="4075113"/>
          <p14:tracePt t="40729" x="3836988" y="4095750"/>
          <p14:tracePt t="40743" x="4427538" y="4178300"/>
          <p14:tracePt t="40760" x="5130800" y="4262438"/>
          <p14:tracePt t="40776" x="5834063" y="4283075"/>
          <p14:tracePt t="40792" x="6372225" y="4283075"/>
          <p14:tracePt t="40809" x="6764338" y="4283075"/>
          <p14:tracePt t="40826" x="7064375" y="4283075"/>
          <p14:tracePt t="40842" x="7313613" y="4283075"/>
          <p14:tracePt t="40859" x="7499350" y="4283075"/>
          <p14:tracePt t="40875" x="7572375" y="4251325"/>
          <p14:tracePt t="40893" x="7613650" y="4240213"/>
          <p14:tracePt t="40896" x="7623175" y="4230688"/>
          <p14:tracePt t="40909" x="7634288" y="4230688"/>
          <p14:tracePt t="40926" x="7643813" y="4230688"/>
          <p14:tracePt t="40929" x="7654925" y="4230688"/>
          <p14:tracePt t="40943" x="7664450" y="4230688"/>
          <p14:tracePt t="40960" x="7696200" y="4230688"/>
          <p14:tracePt t="40976" x="7726363" y="4230688"/>
          <p14:tracePt t="40993" x="7737475" y="4210050"/>
          <p14:tracePt t="41009" x="7767638" y="4157663"/>
          <p14:tracePt t="41026" x="7778750" y="4075113"/>
          <p14:tracePt t="41043" x="7737475" y="3951288"/>
          <p14:tracePt t="41059" x="7613650" y="3857625"/>
          <p14:tracePt t="41075" x="7508875" y="3795713"/>
          <p14:tracePt t="41093" x="7405688" y="3765550"/>
          <p14:tracePt t="41096" x="7375525" y="3765550"/>
          <p14:tracePt t="41109" x="7334250" y="3765550"/>
          <p14:tracePt t="41113" x="7281863" y="3765550"/>
          <p14:tracePt t="41126" x="7240588" y="3786188"/>
          <p14:tracePt t="41130" x="7178675" y="3795713"/>
          <p14:tracePt t="41143" x="7054850" y="3816350"/>
          <p14:tracePt t="41160" x="6899275" y="3827463"/>
          <p14:tracePt t="41176" x="6651625" y="3806825"/>
          <p14:tracePt t="41192" x="6423025" y="3786188"/>
          <p14:tracePt t="41209" x="6319838" y="3795713"/>
          <p14:tracePt t="41226" x="6227763" y="3836988"/>
          <p14:tracePt t="41242" x="6113463" y="3898900"/>
          <p14:tracePt t="41259" x="6051550" y="3992563"/>
          <p14:tracePt t="41276" x="6051550" y="4054475"/>
          <p14:tracePt t="41293" x="6061075" y="4116388"/>
          <p14:tracePt t="41296" x="6061075" y="4137025"/>
          <p14:tracePt t="41310" x="6061075" y="4157663"/>
          <p14:tracePt t="41312" x="6061075" y="4178300"/>
          <p14:tracePt t="41326" x="6061075" y="4189413"/>
          <p14:tracePt t="41329" x="6061075" y="4210050"/>
          <p14:tracePt t="41344" x="6081713" y="4251325"/>
          <p14:tracePt t="41360" x="6102350" y="4313238"/>
          <p14:tracePt t="41376" x="6184900" y="4395788"/>
          <p14:tracePt t="41393" x="6381750" y="4498975"/>
          <p14:tracePt t="41409" x="6610350" y="4551363"/>
          <p14:tracePt t="41426" x="6816725" y="4560888"/>
          <p14:tracePt t="41443" x="6992938" y="4560888"/>
          <p14:tracePt t="41459" x="7126288" y="4540250"/>
          <p14:tracePt t="41476" x="7189788" y="4510088"/>
          <p14:tracePt t="41493" x="7251700" y="4478338"/>
          <p14:tracePt t="41496" x="7281863" y="4448175"/>
          <p14:tracePt t="41509" x="7302500" y="4406900"/>
          <p14:tracePt t="41512" x="7334250" y="4354513"/>
          <p14:tracePt t="41526" x="7364413" y="4313238"/>
          <p14:tracePt t="41529" x="7375525" y="4262438"/>
          <p14:tracePt t="41543" x="7396163" y="4210050"/>
          <p14:tracePt t="41546" x="7396163" y="4168775"/>
          <p14:tracePt t="41560" x="7375525" y="4086225"/>
          <p14:tracePt t="41576" x="7323138" y="4013200"/>
          <p14:tracePt t="41593" x="7251700" y="3962400"/>
          <p14:tracePt t="41609" x="7210425" y="3962400"/>
          <p14:tracePt t="41626" x="7146925" y="3983038"/>
          <p14:tracePt t="41642" x="7043738" y="4086225"/>
          <p14:tracePt t="41659" x="6878638" y="4219575"/>
          <p14:tracePt t="41681" x="6589713" y="4478338"/>
          <p14:tracePt t="41693" x="6496050" y="4572000"/>
          <p14:tracePt t="41696" x="6443663" y="4624388"/>
          <p14:tracePt t="41710" x="6402388" y="4686300"/>
          <p14:tracePt t="41713" x="6372225" y="4737100"/>
          <p14:tracePt t="41726" x="6361113" y="4789488"/>
          <p14:tracePt t="41729" x="6351588" y="4851400"/>
          <p14:tracePt t="41743" x="6361113" y="4924425"/>
          <p14:tracePt t="41760" x="6392863" y="4986338"/>
          <p14:tracePt t="41776" x="6423025" y="5016500"/>
          <p14:tracePt t="41793" x="6434138" y="5027613"/>
          <p14:tracePt t="41847" x="6434138" y="5037138"/>
          <p14:tracePt t="41864" x="6434138" y="5048250"/>
          <p14:tracePt t="41872" x="6434138" y="5057775"/>
          <p14:tracePt t="41889" x="6443663" y="5068888"/>
          <p14:tracePt t="41912" x="6454775" y="5068888"/>
          <p14:tracePt t="41935" x="6454775" y="5057775"/>
          <p14:tracePt t="41951" x="6454775" y="5037138"/>
          <p14:tracePt t="41961" x="6464300" y="5027613"/>
          <p14:tracePt t="41976" x="6464300" y="5006975"/>
          <p14:tracePt t="41993" x="6464300" y="4986338"/>
          <p14:tracePt t="42009" x="6464300" y="4954588"/>
          <p14:tracePt t="42026" x="6454775" y="4933950"/>
          <p14:tracePt t="42042" x="6392863" y="4892675"/>
          <p14:tracePt t="42059" x="6361113" y="4872038"/>
          <p14:tracePt t="42075" x="6340475" y="4872038"/>
          <p14:tracePt t="42093" x="6319838" y="4851400"/>
          <p14:tracePt t="42097" x="6299200" y="4851400"/>
          <p14:tracePt t="42110" x="6289675" y="4851400"/>
          <p14:tracePt t="42113" x="6278563" y="4840288"/>
          <p14:tracePt t="42126" x="6269038" y="4840288"/>
          <p14:tracePt t="42129" x="6257925" y="4830763"/>
          <p14:tracePt t="42144" x="6227763" y="4830763"/>
          <p14:tracePt t="42160" x="6175375" y="4830763"/>
          <p14:tracePt t="42177" x="6122988" y="4830763"/>
          <p14:tracePt t="42193" x="6092825" y="4830763"/>
          <p14:tracePt t="42209" x="6061075" y="4830763"/>
          <p14:tracePt t="42226" x="6019800" y="4840288"/>
          <p14:tracePt t="42243" x="5969000" y="4840288"/>
          <p14:tracePt t="42259" x="5907088" y="4840288"/>
          <p14:tracePt t="42276" x="5875338" y="4851400"/>
          <p14:tracePt t="42293" x="5864225" y="4860925"/>
          <p14:tracePt t="42296" x="5854700" y="4872038"/>
          <p14:tracePt t="42309" x="5843588" y="4872038"/>
          <p14:tracePt t="42313" x="5843588" y="4881563"/>
          <p14:tracePt t="42326" x="5834063" y="4892675"/>
          <p14:tracePt t="42329" x="5822950" y="4892675"/>
          <p14:tracePt t="42344" x="5813425" y="4903788"/>
          <p14:tracePt t="42360" x="5802313" y="4913313"/>
          <p14:tracePt t="42377" x="5792788" y="4933950"/>
          <p14:tracePt t="42393" x="5792788" y="4945063"/>
          <p14:tracePt t="42409" x="5792788" y="4975225"/>
          <p14:tracePt t="42426" x="5772150" y="5006975"/>
          <p14:tracePt t="42442" x="5751513" y="5037138"/>
          <p14:tracePt t="42459" x="5730875" y="5057775"/>
          <p14:tracePt t="42477" x="5719763" y="5089525"/>
          <p14:tracePt t="42493" x="5710238" y="5119688"/>
          <p14:tracePt t="42496" x="5710238" y="5130800"/>
          <p14:tracePt t="42510" x="5710238" y="5140325"/>
          <p14:tracePt t="42513" x="5710238" y="5160963"/>
          <p14:tracePt t="42526" x="5710238" y="5172075"/>
          <p14:tracePt t="42529" x="5710238" y="5181600"/>
          <p14:tracePt t="42543" x="5730875" y="5222875"/>
          <p14:tracePt t="42560" x="5751513" y="5254625"/>
          <p14:tracePt t="42576" x="5772150" y="5275263"/>
          <p14:tracePt t="42593" x="5802313" y="5295900"/>
          <p14:tracePt t="42609" x="5813425" y="5307013"/>
          <p14:tracePt t="42626" x="5864225" y="5316538"/>
          <p14:tracePt t="42643" x="5957888" y="5357813"/>
          <p14:tracePt t="42659" x="6102350" y="5419725"/>
          <p14:tracePt t="42677" x="6248400" y="5472113"/>
          <p14:tracePt t="42681" x="6319838" y="5492750"/>
          <p14:tracePt t="42693" x="6372225" y="5513388"/>
          <p14:tracePt t="42697" x="6413500" y="5522913"/>
          <p14:tracePt t="42709" x="6434138" y="5522913"/>
          <p14:tracePt t="42712" x="6454775" y="5522913"/>
          <p14:tracePt t="42726" x="6475413" y="5522913"/>
          <p14:tracePt t="42729" x="6505575" y="5522913"/>
          <p14:tracePt t="42743" x="6516688" y="5522913"/>
          <p14:tracePt t="42746" x="6526213" y="5522913"/>
          <p14:tracePt t="42760" x="6557963" y="5522913"/>
          <p14:tracePt t="42776" x="6610350" y="5502275"/>
          <p14:tracePt t="42793" x="6702425" y="5472113"/>
          <p14:tracePt t="42809" x="6869113" y="5419725"/>
          <p14:tracePt t="42826" x="7013575" y="5378450"/>
          <p14:tracePt t="42842" x="7126288" y="5348288"/>
          <p14:tracePt t="42859" x="7199313" y="5316538"/>
          <p14:tracePt t="42876" x="7251700" y="5295900"/>
          <p14:tracePt t="42893" x="7281863" y="5286375"/>
          <p14:tracePt t="42896" x="7281863" y="5275263"/>
          <p14:tracePt t="42910" x="7281863" y="5254625"/>
          <p14:tracePt t="42913" x="7281863" y="5222875"/>
          <p14:tracePt t="42926" x="7281863" y="5202238"/>
          <p14:tracePt t="42929" x="7272338" y="5160963"/>
          <p14:tracePt t="42943" x="7210425" y="5078413"/>
          <p14:tracePt t="42960" x="7167563" y="5027613"/>
          <p14:tracePt t="42976" x="7158038" y="5006975"/>
          <p14:tracePt t="42993" x="7158038" y="4995863"/>
          <p14:tracePt t="43009" x="7158038" y="4986338"/>
          <p14:tracePt t="43026" x="7158038" y="4975225"/>
          <p14:tracePt t="43048" x="7158038" y="4965700"/>
          <p14:tracePt t="43059" x="7158038" y="4954588"/>
          <p14:tracePt t="43076" x="7146925" y="4954588"/>
          <p14:tracePt t="43119" x="7137400" y="4954588"/>
          <p14:tracePt t="43151" x="7137400" y="4945063"/>
          <p14:tracePt t="43183" x="7137400" y="4933950"/>
          <p14:tracePt t="43199" x="7137400" y="4924425"/>
          <p14:tracePt t="43209" x="7126288" y="4924425"/>
          <p14:tracePt t="43217" x="7126288" y="4913313"/>
          <p14:tracePt t="43327" x="7116763" y="4913313"/>
          <p14:tracePt t="43335" x="7116763" y="4903788"/>
          <p14:tracePt t="43345" x="7105650" y="4903788"/>
          <p14:tracePt t="43367" x="7105650" y="4892675"/>
          <p14:tracePt t="45831" x="7096125" y="4892675"/>
          <p14:tracePt t="45848" x="7085013" y="4881563"/>
          <p14:tracePt t="45856" x="7075488" y="4881563"/>
          <p14:tracePt t="45904" x="7064375" y="4881563"/>
          <p14:tracePt t="45912" x="7034213" y="4892675"/>
          <p14:tracePt t="45926" x="7013575" y="4892675"/>
          <p14:tracePt t="45929" x="6992938" y="4903788"/>
          <p14:tracePt t="45943" x="6940550" y="4924425"/>
          <p14:tracePt t="45960" x="6899275" y="4933950"/>
          <p14:tracePt t="45976" x="6878638" y="4945063"/>
          <p14:tracePt t="45993" x="6869113" y="4945063"/>
          <p14:tracePt t="46010" x="6858000" y="4945063"/>
          <p14:tracePt t="46032" x="6846888" y="4945063"/>
          <p14:tracePt t="46042" x="6837363" y="4945063"/>
          <p14:tracePt t="46059" x="6826250" y="4945063"/>
          <p14:tracePt t="46076" x="6805613" y="4965700"/>
          <p14:tracePt t="46093" x="6796088" y="4975225"/>
          <p14:tracePt t="46097" x="6775450" y="4986338"/>
          <p14:tracePt t="46110" x="6775450" y="4995863"/>
          <p14:tracePt t="46113" x="6764338" y="4995863"/>
          <p14:tracePt t="46126" x="6764338" y="5006975"/>
          <p14:tracePt t="46129" x="6743700" y="5006975"/>
          <p14:tracePt t="46151" x="6734175" y="5006975"/>
          <p14:tracePt t="46176" x="6723063" y="5006975"/>
          <p14:tracePt t="46184" x="6713538" y="5006975"/>
          <p14:tracePt t="46193" x="6702425" y="5006975"/>
          <p14:tracePt t="46210" x="6672263" y="5016500"/>
          <p14:tracePt t="46227" x="6630988" y="5016500"/>
          <p14:tracePt t="46243" x="6537325" y="5027613"/>
          <p14:tracePt t="46260" x="6361113" y="5027613"/>
          <p14:tracePt t="46276" x="6113463" y="5027613"/>
          <p14:tracePt t="46293" x="5834063" y="5057775"/>
          <p14:tracePt t="46310" x="5616575" y="5110163"/>
          <p14:tracePt t="46313" x="5522913" y="5130800"/>
          <p14:tracePt t="46326" x="5440363" y="5140325"/>
          <p14:tracePt t="46329" x="5357813" y="5151438"/>
          <p14:tracePt t="46343" x="5172075" y="5172075"/>
          <p14:tracePt t="46360" x="4986338" y="5181600"/>
          <p14:tracePt t="46377" x="4778375" y="5181600"/>
          <p14:tracePt t="46393" x="4592638" y="5192713"/>
          <p14:tracePt t="46410" x="4519613" y="5202238"/>
          <p14:tracePt t="46426" x="4457700" y="5213350"/>
          <p14:tracePt t="46443" x="4448175" y="5213350"/>
          <p14:tracePt t="46459" x="4437063" y="5213350"/>
          <p14:tracePt t="46511" x="4437063" y="5202238"/>
          <p14:tracePt t="46519" x="4457700" y="5192713"/>
          <p14:tracePt t="46529" x="4468813" y="5181600"/>
          <p14:tracePt t="46543" x="4489450" y="5151438"/>
          <p14:tracePt t="46560" x="4498975" y="5110163"/>
          <p14:tracePt t="46577" x="4498975" y="5078413"/>
          <p14:tracePt t="46593" x="4489450" y="5037138"/>
          <p14:tracePt t="46610" x="4457700" y="5016500"/>
          <p14:tracePt t="46674" x="4457700" y="5006975"/>
          <p14:tracePt t="46688" x="4448175" y="5006975"/>
          <p14:tracePt t="46697" x="4427538" y="5006975"/>
          <p14:tracePt t="46710" x="4395788" y="5006975"/>
          <p14:tracePt t="46713" x="4333875" y="5006975"/>
          <p14:tracePt t="46727" x="4262438" y="5006975"/>
          <p14:tracePt t="46730" x="4189413" y="5006975"/>
          <p14:tracePt t="46744" x="4065588" y="5006975"/>
          <p14:tracePt t="46760" x="4024313" y="5006975"/>
          <p14:tracePt t="46777" x="4003675" y="4995863"/>
          <p14:tracePt t="46793" x="3983038" y="4986338"/>
          <p14:tracePt t="46810" x="3971925" y="4954588"/>
          <p14:tracePt t="46827" x="3962400" y="4945063"/>
          <p14:tracePt t="46863" x="3971925" y="4945063"/>
          <p14:tracePt t="46872" x="3983038" y="4933950"/>
          <p14:tracePt t="46882" x="3992563" y="4913313"/>
          <p14:tracePt t="46893" x="4003675" y="4913313"/>
          <p14:tracePt t="46896" x="4003675" y="4903788"/>
          <p14:tracePt t="46910" x="4003675" y="4892675"/>
          <p14:tracePt t="46926" x="4003675" y="4881563"/>
          <p14:tracePt t="46929" x="3992563" y="4872038"/>
          <p14:tracePt t="46944" x="3971925" y="4851400"/>
          <p14:tracePt t="46961" x="3951288" y="4830763"/>
          <p14:tracePt t="46977" x="3930650" y="4819650"/>
          <p14:tracePt t="46993" x="3910013" y="4810125"/>
          <p14:tracePt t="47010" x="3857625" y="4799013"/>
          <p14:tracePt t="47027" x="3786188" y="4789488"/>
          <p14:tracePt t="47043" x="3671888" y="4778375"/>
          <p14:tracePt t="47060" x="3600450" y="4768850"/>
          <p14:tracePt t="47076" x="3516313" y="4737100"/>
          <p14:tracePt t="47093" x="3465513" y="4716463"/>
          <p14:tracePt t="47097" x="3454400" y="4706938"/>
          <p14:tracePt t="47110" x="3444875" y="4706938"/>
          <p14:tracePt t="47113" x="3433763" y="4686300"/>
          <p14:tracePt t="47127" x="3413125" y="4686300"/>
          <p14:tracePt t="47129" x="3403600" y="4665663"/>
          <p14:tracePt t="47143" x="3351213" y="4654550"/>
          <p14:tracePt t="47161" x="3300413" y="4633913"/>
          <p14:tracePt t="47177" x="3227388" y="4624388"/>
          <p14:tracePt t="47193" x="3175000" y="4624388"/>
          <p14:tracePt t="47210" x="3154363" y="4624388"/>
          <p14:tracePt t="47226" x="3144838" y="4624388"/>
          <p14:tracePt t="47304" x="3144838" y="4645025"/>
          <p14:tracePt t="47312" x="3144838" y="4654550"/>
          <p14:tracePt t="47327" x="3144838" y="4675188"/>
          <p14:tracePt t="47329" x="3144838" y="4686300"/>
          <p14:tracePt t="47344" x="3144838" y="4695825"/>
          <p14:tracePt t="47399" x="3144838" y="4706938"/>
          <p14:tracePt t="47479" x="3144838" y="4716463"/>
          <p14:tracePt t="47488" x="3144838" y="4727575"/>
          <p14:tracePt t="47519" x="3144838" y="4737100"/>
          <p14:tracePt t="47599" x="3144838" y="4748213"/>
          <p14:tracePt t="47768" x="3133725" y="4757738"/>
          <p14:tracePt t="47777" x="3124200" y="4757738"/>
          <p14:tracePt t="47793" x="3113088" y="4757738"/>
          <p14:tracePt t="47815" x="3103563" y="4757738"/>
          <p14:tracePt t="47863" x="3092450" y="4757738"/>
          <p14:tracePt t="47872" x="3082925" y="4757738"/>
          <p14:tracePt t="47882" x="3071813" y="4757738"/>
          <p14:tracePt t="47896" x="3051175" y="4757738"/>
          <p14:tracePt t="47910" x="3030538" y="4757738"/>
          <p14:tracePt t="47913" x="3021013" y="4757738"/>
          <p14:tracePt t="47926" x="3000375" y="4757738"/>
          <p14:tracePt t="47930" x="2989263" y="4757738"/>
          <p14:tracePt t="47944" x="2927350" y="4757738"/>
          <p14:tracePt t="47960" x="2824163" y="4748213"/>
          <p14:tracePt t="47977" x="2647950" y="4716463"/>
          <p14:tracePt t="47993" x="2420938" y="4654550"/>
          <p14:tracePt t="48010" x="2244725" y="4624388"/>
          <p14:tracePt t="48026" x="2224088" y="4624388"/>
          <p14:tracePt t="48043" x="2224088" y="4613275"/>
          <p14:tracePt t="48059" x="2224088" y="4603750"/>
          <p14:tracePt t="48076" x="2224088" y="4592638"/>
          <p14:tracePt t="48093" x="2224088" y="4560888"/>
          <p14:tracePt t="48097" x="2212975" y="4540250"/>
          <p14:tracePt t="48110" x="2192338" y="4510088"/>
          <p14:tracePt t="48113" x="2171700" y="4489450"/>
          <p14:tracePt t="48127" x="2151063" y="4457700"/>
          <p14:tracePt t="48130" x="2109788" y="4437063"/>
          <p14:tracePt t="48144" x="2047875" y="4395788"/>
          <p14:tracePt t="48161" x="2038350" y="4375150"/>
          <p14:tracePt t="48177" x="2027238" y="4365625"/>
          <p14:tracePt t="48193" x="2017713" y="4344988"/>
          <p14:tracePt t="48210" x="2017713" y="4324350"/>
          <p14:tracePt t="48226" x="1997075" y="4283075"/>
          <p14:tracePt t="48243" x="1965325" y="4240213"/>
          <p14:tracePt t="48260" x="1903413" y="4189413"/>
          <p14:tracePt t="48276" x="1871663" y="4168775"/>
          <p14:tracePt t="48293" x="1862138" y="4157663"/>
          <p14:tracePt t="48360" x="1851025" y="4157663"/>
          <p14:tracePt t="48367" x="1841500" y="4157663"/>
          <p14:tracePt t="48376" x="1830388" y="4168775"/>
          <p14:tracePt t="48394" x="1809750" y="4168775"/>
          <p14:tracePt t="48410" x="1800225" y="4189413"/>
          <p14:tracePt t="48426" x="1789113" y="4210050"/>
          <p14:tracePt t="48443" x="1789113" y="4230688"/>
          <p14:tracePt t="48460" x="1789113" y="4271963"/>
          <p14:tracePt t="48477" x="1800225" y="4303713"/>
          <p14:tracePt t="48495" x="1809750" y="4333875"/>
          <p14:tracePt t="48511" x="1809750" y="4344988"/>
          <p14:tracePt t="48514" x="1820863" y="4354513"/>
          <p14:tracePt t="48529" x="1830388" y="4354513"/>
          <p14:tracePt t="48544" x="1903413" y="4375150"/>
          <p14:tracePt t="48560" x="2017713" y="4386263"/>
          <p14:tracePt t="48577" x="2120900" y="4386263"/>
          <p14:tracePt t="48594" x="2224088" y="4386263"/>
          <p14:tracePt t="48610" x="2265363" y="4375150"/>
          <p14:tracePt t="48626" x="2265363" y="4354513"/>
          <p14:tracePt t="48643" x="2265363" y="4324350"/>
          <p14:tracePt t="48660" x="2265363" y="4292600"/>
          <p14:tracePt t="48678" x="2254250" y="4262438"/>
          <p14:tracePt t="48681" x="2244725" y="4240213"/>
          <p14:tracePt t="48694" x="2224088" y="4219575"/>
          <p14:tracePt t="48697" x="2203450" y="4210050"/>
          <p14:tracePt t="48710" x="2182813" y="4189413"/>
          <p14:tracePt t="48713" x="2151063" y="4178300"/>
          <p14:tracePt t="48727" x="2109788" y="4157663"/>
          <p14:tracePt t="48730" x="2068513" y="4137025"/>
          <p14:tracePt t="48744" x="1965325" y="4106863"/>
          <p14:tracePt t="48761" x="1882775" y="4095750"/>
          <p14:tracePt t="48777" x="1841500" y="4075113"/>
          <p14:tracePt t="48793" x="1820863" y="4075113"/>
          <p14:tracePt t="48810" x="1809750" y="4075113"/>
          <p14:tracePt t="48826" x="1800225" y="4075113"/>
          <p14:tracePt t="48843" x="1789113" y="4075113"/>
          <p14:tracePt t="48860" x="1738313" y="4095750"/>
          <p14:tracePt t="48877" x="1685925" y="4168775"/>
          <p14:tracePt t="48880" x="1655763" y="4210050"/>
          <p14:tracePt t="48893" x="1644650" y="4251325"/>
          <p14:tracePt t="48896" x="1644650" y="4271963"/>
          <p14:tracePt t="48911" x="1644650" y="4303713"/>
          <p14:tracePt t="48914" x="1644650" y="4324350"/>
          <p14:tracePt t="48926" x="1644650" y="4333875"/>
          <p14:tracePt t="48929" x="1644650" y="4344988"/>
          <p14:tracePt t="48944" x="1644650" y="4354513"/>
          <p14:tracePt t="48961" x="1665288" y="4354513"/>
          <p14:tracePt t="48977" x="1685925" y="4354513"/>
          <p14:tracePt t="48994" x="1727200" y="4365625"/>
          <p14:tracePt t="49010" x="1830388" y="4386263"/>
          <p14:tracePt t="49027" x="1912938" y="4416425"/>
          <p14:tracePt t="49043" x="1944688" y="4416425"/>
          <p14:tracePt t="49143" x="1944688" y="4427538"/>
          <p14:tracePt t="49161" x="1944688" y="4437063"/>
          <p14:tracePt t="49169" x="1944688" y="4448175"/>
          <p14:tracePt t="49179" x="1933575" y="4457700"/>
          <p14:tracePt t="49193" x="1924050" y="4468813"/>
          <p14:tracePt t="49264" x="1912938" y="4468813"/>
          <p14:tracePt t="49383" x="1903413" y="4468813"/>
          <p14:tracePt t="49415" x="1903413" y="4457700"/>
          <p14:tracePt t="49432" x="1903413" y="4448175"/>
          <p14:tracePt t="49440" x="1892300" y="4448175"/>
          <p14:tracePt t="49450" x="1892300" y="4427538"/>
          <p14:tracePt t="49464" x="1882775" y="4406900"/>
          <p14:tracePt t="49476" x="1882775" y="4395788"/>
          <p14:tracePt t="49494" x="1862138" y="4375150"/>
          <p14:tracePt t="49497" x="1851025" y="4365625"/>
          <p14:tracePt t="49510" x="1830388" y="4344988"/>
          <p14:tracePt t="49712" x="1830388" y="4354513"/>
          <p14:tracePt t="49719" x="1830388" y="4365625"/>
          <p14:tracePt t="49735" x="1830388" y="4375150"/>
          <p14:tracePt t="49751" x="1830388" y="4386263"/>
          <p14:tracePt t="49761" x="1841500" y="4386263"/>
          <p14:tracePt t="49903" x="1851025" y="4395788"/>
          <p14:tracePt t="49913" x="1851025" y="4406900"/>
          <p14:tracePt t="50032" x="1851025" y="4416425"/>
          <p14:tracePt t="50063" x="1851025" y="4427538"/>
          <p14:tracePt t="50312" x="1851025" y="4437063"/>
          <p14:tracePt t="50319" x="1851025" y="4448175"/>
          <p14:tracePt t="50352" x="1851025" y="4457700"/>
          <p14:tracePt t="50592" x="1862138" y="4457700"/>
          <p14:tracePt t="66384" x="1924050" y="4457700"/>
          <p14:tracePt t="66394" x="2006600" y="4457700"/>
          <p14:tracePt t="66403" x="2141538" y="4457700"/>
          <p14:tracePt t="66414" x="2265363" y="4457700"/>
          <p14:tracePt t="66417" x="2420938" y="4457700"/>
          <p14:tracePt t="66428" x="2565400" y="4457700"/>
          <p14:tracePt t="66444" x="2659063" y="4416425"/>
          <p14:tracePt t="66462" x="2751138" y="4375150"/>
          <p14:tracePt t="66465" x="2803525" y="4365625"/>
          <p14:tracePt t="66478" x="2865438" y="4333875"/>
          <p14:tracePt t="66481" x="2927350" y="4292600"/>
          <p14:tracePt t="66495" x="2989263" y="4251325"/>
          <p14:tracePt t="66498" x="3021013" y="4210050"/>
          <p14:tracePt t="66512" x="3062288" y="4157663"/>
          <p14:tracePt t="66515" x="3124200" y="4106863"/>
          <p14:tracePt t="66528" x="3206750" y="4044950"/>
          <p14:tracePt t="66547" x="3257550" y="3992563"/>
          <p14:tracePt t="66562" x="3309938" y="3962400"/>
          <p14:tracePt t="66578" x="3330575" y="3921125"/>
          <p14:tracePt t="66595" x="3330575" y="3857625"/>
          <p14:tracePt t="66612" x="3309938" y="3786188"/>
          <p14:tracePt t="66628" x="3227388" y="3713163"/>
          <p14:tracePt t="66645" x="3021013" y="3600450"/>
          <p14:tracePt t="66662" x="2813050" y="3516313"/>
          <p14:tracePt t="66665" x="2762250" y="3506788"/>
          <p14:tracePt t="66678" x="2720975" y="3506788"/>
          <p14:tracePt t="66682" x="2709863" y="3506788"/>
          <p14:tracePt t="66697" x="2700338" y="3506788"/>
          <p14:tracePt t="66701" x="2689225" y="3506788"/>
          <p14:tracePt t="66712" x="2668588" y="3495675"/>
          <p14:tracePt t="66728" x="2659063" y="3475038"/>
          <p14:tracePt t="66745" x="2638425" y="3454400"/>
          <p14:tracePt t="66762" x="2606675" y="3433763"/>
          <p14:tracePt t="66778" x="2544763" y="3413125"/>
          <p14:tracePt t="66795" x="2462213" y="3413125"/>
          <p14:tracePt t="66812" x="2347913" y="3444875"/>
          <p14:tracePt t="66827" x="2274888" y="3527425"/>
          <p14:tracePt t="66845" x="2233613" y="3641725"/>
          <p14:tracePt t="66862" x="2212975" y="3744913"/>
          <p14:tracePt t="66865" x="2212975" y="3786188"/>
          <p14:tracePt t="66878" x="2212975" y="3806825"/>
          <p14:tracePt t="66881" x="2212975" y="3827463"/>
          <p14:tracePt t="66895" x="2212975" y="3848100"/>
          <p14:tracePt t="66898" x="2212975" y="3868738"/>
          <p14:tracePt t="66912" x="2212975" y="3889375"/>
          <p14:tracePt t="66914" x="2212975" y="3910013"/>
          <p14:tracePt t="66928" x="2203450" y="3930650"/>
          <p14:tracePt t="66946" x="2203450" y="3983038"/>
          <p14:tracePt t="66962" x="2244725" y="4095750"/>
          <p14:tracePt t="66978" x="2368550" y="4283075"/>
          <p14:tracePt t="66995" x="2492375" y="4416425"/>
          <p14:tracePt t="67012" x="2574925" y="4468813"/>
          <p14:tracePt t="67027" x="2627313" y="4478338"/>
          <p14:tracePt t="67046" x="2689225" y="4489450"/>
          <p14:tracePt t="67049" x="2741613" y="4478338"/>
          <p14:tracePt t="67062" x="2844800" y="4457700"/>
          <p14:tracePt t="67065" x="2916238" y="4437063"/>
          <p14:tracePt t="67078" x="2989263" y="4395788"/>
          <p14:tracePt t="67082" x="3071813" y="4333875"/>
          <p14:tracePt t="67096" x="3113088" y="4271963"/>
          <p14:tracePt t="67099" x="3175000" y="4210050"/>
          <p14:tracePt t="67111" x="3206750" y="4168775"/>
          <p14:tracePt t="67115" x="3248025" y="4106863"/>
          <p14:tracePt t="67129" x="3268663" y="4013200"/>
          <p14:tracePt t="67145" x="3289300" y="3930650"/>
          <p14:tracePt t="67162" x="3309938" y="3889375"/>
          <p14:tracePt t="67178" x="3341688" y="3836988"/>
          <p14:tracePt t="67195" x="3351213" y="3795713"/>
          <p14:tracePt t="67212" x="3351213" y="3775075"/>
          <p14:tracePt t="67228" x="3351213" y="3744913"/>
          <p14:tracePt t="67245" x="3341688" y="3713163"/>
          <p14:tracePt t="67262" x="3330575" y="3713163"/>
          <p14:tracePt t="67265" x="3330575" y="3703638"/>
          <p14:tracePt t="67297" x="3351213" y="3703638"/>
          <p14:tracePt t="67304" x="3403600" y="3692525"/>
          <p14:tracePt t="67315" x="3444875" y="3683000"/>
          <p14:tracePt t="67328" x="3495675" y="3683000"/>
          <p14:tracePt t="67346" x="3527425" y="3662363"/>
          <p14:tracePt t="67363" x="3548063" y="3641725"/>
          <p14:tracePt t="67378" x="3557588" y="3630613"/>
          <p14:tracePt t="67395" x="3600450" y="3609975"/>
          <p14:tracePt t="67412" x="3662363" y="3600450"/>
          <p14:tracePt t="67428" x="3733800" y="3568700"/>
          <p14:tracePt t="67446" x="3827463" y="3486150"/>
          <p14:tracePt t="67449" x="3878263" y="3424238"/>
          <p14:tracePt t="67462" x="3941763" y="3341688"/>
          <p14:tracePt t="67465" x="3962400" y="3279775"/>
          <p14:tracePt t="67478" x="3983038" y="3206750"/>
          <p14:tracePt t="67481" x="3983038" y="3124200"/>
          <p14:tracePt t="67495" x="3971925" y="3041650"/>
          <p14:tracePt t="67498" x="3921125" y="2936875"/>
          <p14:tracePt t="67512" x="3868738" y="2854325"/>
          <p14:tracePt t="67515" x="3806825" y="2762250"/>
          <p14:tracePt t="67529" x="3754438" y="2659063"/>
          <p14:tracePt t="67545" x="3733800" y="2586038"/>
          <p14:tracePt t="67562" x="3733800" y="2524125"/>
          <p14:tracePt t="67578" x="3733800" y="2482850"/>
          <p14:tracePt t="67595" x="3724275" y="2441575"/>
          <p14:tracePt t="67612" x="3683000" y="2379663"/>
          <p14:tracePt t="67628" x="3600450" y="2306638"/>
          <p14:tracePt t="67644" x="3557588" y="2286000"/>
          <p14:tracePt t="67662" x="3548063" y="2265363"/>
          <p14:tracePt t="67681" x="3548063" y="2254250"/>
          <p14:tracePt t="67704" x="3548063" y="2244725"/>
          <p14:tracePt t="67720" x="3548063" y="2233613"/>
          <p14:tracePt t="67730" x="3548063" y="2224088"/>
          <p14:tracePt t="67745" x="3548063" y="2212975"/>
          <p14:tracePt t="67808" x="3557588" y="2212975"/>
          <p14:tracePt t="67816" x="3578225" y="2224088"/>
          <p14:tracePt t="67828" x="3589338" y="2224088"/>
          <p14:tracePt t="67846" x="3621088" y="2244725"/>
          <p14:tracePt t="67862" x="3662363" y="2274888"/>
          <p14:tracePt t="67865" x="3703638" y="2306638"/>
          <p14:tracePt t="67878" x="3733800" y="2338388"/>
          <p14:tracePt t="67881" x="3786188" y="2368550"/>
          <p14:tracePt t="67895" x="3848100" y="2409825"/>
          <p14:tracePt t="67898" x="3878263" y="2451100"/>
          <p14:tracePt t="67912" x="3941763" y="2513013"/>
          <p14:tracePt t="67929" x="4003675" y="2595563"/>
          <p14:tracePt t="67945" x="4054475" y="2668588"/>
          <p14:tracePt t="67962" x="4106863" y="2782888"/>
          <p14:tracePt t="67978" x="4116388" y="2854325"/>
          <p14:tracePt t="67995" x="4127500" y="2927350"/>
          <p14:tracePt t="68012" x="4127500" y="3041650"/>
          <p14:tracePt t="68028" x="4168775" y="3186113"/>
          <p14:tracePt t="68045" x="4219575" y="3321050"/>
          <p14:tracePt t="68062" x="4262438" y="3403600"/>
          <p14:tracePt t="68065" x="4283075" y="3454400"/>
          <p14:tracePt t="68078" x="4283075" y="3475038"/>
          <p14:tracePt t="68081" x="4283075" y="3506788"/>
          <p14:tracePt t="68095" x="4283075" y="3527425"/>
          <p14:tracePt t="68098" x="4283075" y="3548063"/>
          <p14:tracePt t="68111" x="4262438" y="3578225"/>
          <p14:tracePt t="68115" x="4240213" y="3630613"/>
          <p14:tracePt t="68128" x="4210050" y="3683000"/>
          <p14:tracePt t="68145" x="4189413" y="3724275"/>
          <p14:tracePt t="68163" x="4178300" y="3744913"/>
          <p14:tracePt t="68216" x="4178300" y="3754438"/>
          <p14:tracePt t="68225" x="4168775" y="3765550"/>
          <p14:tracePt t="68235" x="4157663" y="3775075"/>
          <p14:tracePt t="68245" x="4137025" y="3795713"/>
          <p14:tracePt t="68248" x="4106863" y="3816350"/>
          <p14:tracePt t="68262" x="4095750" y="3836988"/>
          <p14:tracePt t="68265" x="4086225" y="3848100"/>
          <p14:tracePt t="68278" x="4065588" y="3857625"/>
          <p14:tracePt t="68304" x="4065588" y="3848100"/>
          <p14:tracePt t="68314" x="4065588" y="3806825"/>
          <p14:tracePt t="68329" x="4065588" y="3724275"/>
          <p14:tracePt t="68345" x="4075113" y="3600450"/>
          <p14:tracePt t="68362" x="4075113" y="3444875"/>
          <p14:tracePt t="68378" x="4003675" y="3268663"/>
          <p14:tracePt t="68395" x="3910013" y="3175000"/>
          <p14:tracePt t="68412" x="3868738" y="3113088"/>
          <p14:tracePt t="68428" x="3857625" y="3071813"/>
          <p14:tracePt t="68445" x="3848100" y="3021013"/>
          <p14:tracePt t="68462" x="3848100" y="2979738"/>
          <p14:tracePt t="68465" x="3848100" y="2968625"/>
          <p14:tracePt t="68478" x="3848100" y="2936875"/>
          <p14:tracePt t="68481" x="3848100" y="2927350"/>
          <p14:tracePt t="68495" x="3848100" y="2906713"/>
          <p14:tracePt t="68498" x="3836988" y="2895600"/>
          <p14:tracePt t="68512" x="3836988" y="2874963"/>
          <p14:tracePt t="68515" x="3827463" y="2865438"/>
          <p14:tracePt t="68529" x="3827463" y="2854325"/>
          <p14:tracePt t="68545" x="3816350" y="2854325"/>
          <p14:tracePt t="68563" x="3806825" y="2854325"/>
          <p14:tracePt t="69368" x="3816350" y="2854325"/>
          <p14:tracePt t="69377" x="3836988" y="2844800"/>
          <p14:tracePt t="69386" x="3898900" y="2803525"/>
          <p14:tracePt t="69397" x="4003675" y="2762250"/>
          <p14:tracePt t="69412" x="4157663" y="2638425"/>
          <p14:tracePt t="69428" x="4148138" y="2586038"/>
          <p14:tracePt t="69445" x="4106863" y="2533650"/>
          <p14:tracePt t="69462" x="4075113" y="2492375"/>
          <p14:tracePt t="69465" x="4065588" y="2462213"/>
          <p14:tracePt t="69478" x="4054475" y="2430463"/>
          <p14:tracePt t="69481" x="4054475" y="2409825"/>
          <p14:tracePt t="69496" x="4044950" y="2368550"/>
          <p14:tracePt t="69498" x="4044950" y="2338388"/>
          <p14:tracePt t="69512" x="4044950" y="2254250"/>
          <p14:tracePt t="69529" x="4033838" y="2192338"/>
          <p14:tracePt t="69545" x="3971925" y="2089150"/>
          <p14:tracePt t="69562" x="3898900" y="2017713"/>
          <p14:tracePt t="69578" x="3848100" y="1997075"/>
          <p14:tracePt t="69595" x="3816350" y="1985963"/>
          <p14:tracePt t="69612" x="3806825" y="1985963"/>
          <p14:tracePt t="69628" x="3795713" y="1997075"/>
          <p14:tracePt t="69645" x="3786188" y="1997075"/>
          <p14:tracePt t="69672" x="3775075" y="1997075"/>
          <p14:tracePt t="69682" x="3765550" y="1997075"/>
          <p14:tracePt t="69696" x="3744913" y="1997075"/>
          <p14:tracePt t="69715" x="3733800" y="1997075"/>
          <p14:tracePt t="69729" x="3733800" y="1985963"/>
          <p14:tracePt t="69746" x="3724275" y="1976438"/>
          <p14:tracePt t="69763" x="3713163" y="1954213"/>
          <p14:tracePt t="69778" x="3713163" y="1933575"/>
          <p14:tracePt t="69800" x="3713163" y="1924050"/>
          <p14:tracePt t="69985" x="3713163" y="1933575"/>
          <p14:tracePt t="70009" x="3713163" y="1944688"/>
          <p14:tracePt t="70017" x="3713163" y="1954213"/>
          <p14:tracePt t="70028" x="3724275" y="1976438"/>
          <p14:tracePt t="70045" x="3733800" y="2017713"/>
          <p14:tracePt t="70062" x="3765550" y="2079625"/>
          <p14:tracePt t="70065" x="3775075" y="2109788"/>
          <p14:tracePt t="70078" x="3786188" y="2130425"/>
          <p14:tracePt t="70081" x="3806825" y="2162175"/>
          <p14:tracePt t="70095" x="3816350" y="2203450"/>
          <p14:tracePt t="70099" x="3836988" y="2244725"/>
          <p14:tracePt t="70113" x="3878263" y="2338388"/>
          <p14:tracePt t="70129" x="3910013" y="2451100"/>
          <p14:tracePt t="70145" x="3930650" y="2565400"/>
          <p14:tracePt t="70163" x="3941763" y="2720975"/>
          <p14:tracePt t="70178" x="3941763" y="2865438"/>
          <p14:tracePt t="70195" x="3941763" y="3009900"/>
          <p14:tracePt t="70212" x="3971925" y="3133725"/>
          <p14:tracePt t="70228" x="4003675" y="3248025"/>
          <p14:tracePt t="70246" x="4013200" y="3309938"/>
          <p14:tracePt t="70249" x="4024313" y="3341688"/>
          <p14:tracePt t="70262" x="4024313" y="3351213"/>
          <p14:tracePt t="70265" x="4024313" y="3371850"/>
          <p14:tracePt t="70278" x="4024313" y="3392488"/>
          <p14:tracePt t="70281" x="4024313" y="3403600"/>
          <p14:tracePt t="70296" x="4024313" y="3424238"/>
          <p14:tracePt t="70298" x="4024313" y="3444875"/>
          <p14:tracePt t="70312" x="4024313" y="3506788"/>
          <p14:tracePt t="70329" x="4024313" y="3557588"/>
          <p14:tracePt t="70345" x="4024313" y="3609975"/>
          <p14:tracePt t="70362" x="4024313" y="3662363"/>
          <p14:tracePt t="70378" x="4024313" y="3703638"/>
          <p14:tracePt t="70395" x="4024313" y="3733800"/>
          <p14:tracePt t="70412" x="4024313" y="3744913"/>
          <p14:tracePt t="70428" x="4024313" y="3765550"/>
          <p14:tracePt t="70445" x="4024313" y="3775075"/>
          <p14:tracePt t="70462" x="4024313" y="3795713"/>
          <p14:tracePt t="70465" x="4024313" y="3806825"/>
          <p14:tracePt t="70478" x="4024313" y="3827463"/>
          <p14:tracePt t="70481" x="4024313" y="3848100"/>
          <p14:tracePt t="70496" x="4024313" y="3868738"/>
          <p14:tracePt t="70499" x="4024313" y="3878263"/>
          <p14:tracePt t="70512" x="4024313" y="3910013"/>
          <p14:tracePt t="70528" x="4024313" y="3921125"/>
          <p14:tracePt t="70545" x="4024313" y="3930650"/>
          <p14:tracePt t="70562" x="4024313" y="3941763"/>
          <p14:tracePt t="70593" x="4003675" y="3941763"/>
          <p14:tracePt t="70610" x="3983038" y="3921125"/>
          <p14:tracePt t="70620" x="3983038" y="3898900"/>
          <p14:tracePt t="70630" x="3971925" y="3878263"/>
          <p14:tracePt t="70633" x="3962400" y="3848100"/>
          <p14:tracePt t="70645" x="3951288" y="3816350"/>
          <p14:tracePt t="70662" x="3910013" y="3671888"/>
          <p14:tracePt t="70665" x="3889375" y="3578225"/>
          <p14:tracePt t="70678" x="3857625" y="3506788"/>
          <p14:tracePt t="70681" x="3836988" y="3465513"/>
          <p14:tracePt t="70696" x="3816350" y="3371850"/>
          <p14:tracePt t="70699" x="3795713" y="3321050"/>
          <p14:tracePt t="70718" x="3786188" y="3216275"/>
          <p14:tracePt t="70720" x="3775075" y="3144838"/>
          <p14:tracePt t="70732" x="3775075" y="3082925"/>
          <p14:tracePt t="70745" x="3765550" y="2968625"/>
          <p14:tracePt t="70762" x="3754438" y="2844800"/>
          <p14:tracePt t="70778" x="3703638" y="2709863"/>
          <p14:tracePt t="70795" x="3651250" y="2606675"/>
          <p14:tracePt t="70812" x="3641725" y="2554288"/>
          <p14:tracePt t="70828" x="3651250" y="2513013"/>
          <p14:tracePt t="70845" x="3683000" y="2462213"/>
          <p14:tracePt t="70863" x="3703638" y="2409825"/>
          <p14:tracePt t="70865" x="3713163" y="2400300"/>
          <p14:tracePt t="70878" x="3713163" y="2368550"/>
          <p14:tracePt t="70881" x="3713163" y="2347913"/>
          <p14:tracePt t="70896" x="3713163" y="2338388"/>
          <p14:tracePt t="70899" x="3713163" y="2327275"/>
          <p14:tracePt t="70912" x="3713163" y="2297113"/>
          <p14:tracePt t="70929" x="3713163" y="2274888"/>
          <p14:tracePt t="70945" x="3744913" y="2233613"/>
          <p14:tracePt t="70963" x="3775075" y="2151063"/>
          <p14:tracePt t="70978" x="3795713" y="2068513"/>
          <p14:tracePt t="70995" x="3806825" y="1985963"/>
          <p14:tracePt t="71012" x="3806825" y="1912938"/>
          <p14:tracePt t="71028" x="3775075" y="1862138"/>
          <p14:tracePt t="71045" x="3765550" y="1830388"/>
          <p14:tracePt t="71048" x="3765550" y="1820863"/>
          <p14:tracePt t="71062" x="3754438" y="1809750"/>
          <p14:tracePt t="71078" x="3754438" y="1800225"/>
          <p14:tracePt t="71120" x="3744913" y="1800225"/>
          <p14:tracePt t="71130" x="3744913" y="1820863"/>
          <p14:tracePt t="71145" x="3754438" y="1892300"/>
          <p14:tracePt t="71162" x="3775075" y="1944688"/>
          <p14:tracePt t="71179" x="3775075" y="1965325"/>
          <p14:tracePt t="71210" x="3775075" y="1954213"/>
          <p14:tracePt t="71218" x="3775075" y="1944688"/>
          <p14:tracePt t="71228" x="3775075" y="1924050"/>
          <p14:tracePt t="71245" x="3775075" y="1903413"/>
          <p14:tracePt t="71296" x="3775075" y="1912938"/>
          <p14:tracePt t="71304" x="3795713" y="1933575"/>
          <p14:tracePt t="71315" x="3816350" y="1965325"/>
          <p14:tracePt t="71329" x="3848100" y="1985963"/>
          <p14:tracePt t="71384" x="3848100" y="1997075"/>
          <p14:tracePt t="71394" x="3857625" y="2006600"/>
          <p14:tracePt t="71403" x="3857625" y="2027238"/>
          <p14:tracePt t="71414" x="3868738" y="2058988"/>
          <p14:tracePt t="71417" x="3868738" y="2100263"/>
          <p14:tracePt t="71428" x="3878263" y="2120900"/>
          <p14:tracePt t="71446" x="3898900" y="2192338"/>
          <p14:tracePt t="71450" x="3910013" y="2212975"/>
          <p14:tracePt t="71462" x="3910013" y="2244725"/>
          <p14:tracePt t="71520" x="3921125" y="2244725"/>
          <p14:tracePt t="71600" x="3921125" y="2254250"/>
          <p14:tracePt t="71610" x="3930650" y="2286000"/>
          <p14:tracePt t="71620" x="3930650" y="2306638"/>
          <p14:tracePt t="71630" x="3930650" y="2327275"/>
          <p14:tracePt t="71633" x="3941763" y="2347913"/>
          <p14:tracePt t="71645" x="3951288" y="2368550"/>
          <p14:tracePt t="71663" x="3971925" y="2400300"/>
          <p14:tracePt t="71665" x="3983038" y="2420938"/>
          <p14:tracePt t="71678" x="3983038" y="2430463"/>
          <p14:tracePt t="71681" x="4003675" y="2441575"/>
          <p14:tracePt t="71696" x="4033838" y="2513013"/>
          <p14:tracePt t="71716" x="4044950" y="2554288"/>
          <p14:tracePt t="71729" x="4044950" y="2659063"/>
          <p14:tracePt t="71745" x="4044950" y="2782888"/>
          <p14:tracePt t="71763" x="4044950" y="2947988"/>
          <p14:tracePt t="71778" x="4065588" y="3144838"/>
          <p14:tracePt t="71796" x="4127500" y="3362325"/>
          <p14:tracePt t="71812" x="4168775" y="3536950"/>
          <p14:tracePt t="71828" x="4210050" y="3662363"/>
          <p14:tracePt t="71846" x="4219575" y="3754438"/>
          <p14:tracePt t="71849" x="4230688" y="3786188"/>
          <p14:tracePt t="71862" x="4230688" y="3806825"/>
          <p14:tracePt t="71865" x="4230688" y="3827463"/>
          <p14:tracePt t="71879" x="4230688" y="3836988"/>
          <p14:tracePt t="71881" x="4230688" y="3857625"/>
          <p14:tracePt t="71896" x="4230688" y="3889375"/>
          <p14:tracePt t="71899" x="4230688" y="3898900"/>
          <p14:tracePt t="71913" x="4198938" y="3941763"/>
          <p14:tracePt t="71930" x="4189413" y="4003675"/>
          <p14:tracePt t="71945" x="4189413" y="4075113"/>
          <p14:tracePt t="71962" x="4189413" y="4116388"/>
          <p14:tracePt t="71979" x="4189413" y="4137025"/>
          <p14:tracePt t="71995" x="4189413" y="4148138"/>
          <p14:tracePt t="72073" x="4178300" y="4127500"/>
          <p14:tracePt t="72080" x="4168775" y="4086225"/>
          <p14:tracePt t="72096" x="4148138" y="4033838"/>
          <p14:tracePt t="72099" x="4127500" y="3971925"/>
          <p14:tracePt t="72112" x="4075113" y="3827463"/>
          <p14:tracePt t="72129" x="3992563" y="3651250"/>
          <p14:tracePt t="72145" x="3921125" y="3486150"/>
          <p14:tracePt t="72163" x="3889375" y="3382963"/>
          <p14:tracePt t="72178" x="3878263" y="3268663"/>
          <p14:tracePt t="72195" x="3868738" y="3144838"/>
          <p14:tracePt t="72212" x="3868738" y="3030538"/>
          <p14:tracePt t="72229" x="3868738" y="2916238"/>
          <p14:tracePt t="72246" x="3868738" y="2782888"/>
          <p14:tracePt t="72262" x="3827463" y="2627313"/>
          <p14:tracePt t="72266" x="3816350" y="2554288"/>
          <p14:tracePt t="72278" x="3816350" y="2524125"/>
          <p14:tracePt t="72281" x="3816350" y="2492375"/>
          <p14:tracePt t="72296" x="3816350" y="2430463"/>
          <p14:tracePt t="72299" x="3816350" y="2400300"/>
          <p14:tracePt t="72312" x="3816350" y="2338388"/>
          <p14:tracePt t="72329" x="3816350" y="2297113"/>
          <p14:tracePt t="72345" x="3795713" y="2244725"/>
          <p14:tracePt t="72362" x="3786188" y="2212975"/>
          <p14:tracePt t="72378" x="3786188" y="2192338"/>
          <p14:tracePt t="72395" x="3786188" y="2171700"/>
          <p14:tracePt t="72412" x="3786188" y="2162175"/>
          <p14:tracePt t="72428" x="3786188" y="2141538"/>
          <p14:tracePt t="72445" x="3775075" y="2100263"/>
          <p14:tracePt t="72463" x="3765550" y="2068513"/>
          <p14:tracePt t="72466" x="3754438" y="2047875"/>
          <p14:tracePt t="72481" x="3754438" y="2038350"/>
          <p14:tracePt t="72600" x="3754438" y="2068513"/>
          <p14:tracePt t="72610" x="3786188" y="2109788"/>
          <p14:tracePt t="72620" x="3806825" y="2120900"/>
          <p14:tracePt t="72631" x="3836988" y="2182813"/>
          <p14:tracePt t="72634" x="3857625" y="2203450"/>
          <p14:tracePt t="72646" x="3889375" y="2265363"/>
          <p14:tracePt t="72662" x="3941763" y="2400300"/>
          <p14:tracePt t="72665" x="3971925" y="2462213"/>
          <p14:tracePt t="72678" x="4003675" y="2544763"/>
          <p14:tracePt t="72681" x="4054475" y="2638425"/>
          <p14:tracePt t="72697" x="4086225" y="2720975"/>
          <p14:tracePt t="72700" x="4127500" y="2813050"/>
          <p14:tracePt t="72712" x="4189413" y="2927350"/>
          <p14:tracePt t="72730" x="4240213" y="3051175"/>
          <p14:tracePt t="72745" x="4251325" y="3124200"/>
          <p14:tracePt t="72762" x="4251325" y="3236913"/>
          <p14:tracePt t="72779" x="4251325" y="3382963"/>
          <p14:tracePt t="72795" x="4251325" y="3536950"/>
          <p14:tracePt t="72814" x="4251325" y="3651250"/>
          <p14:tracePt t="72816" x="4251325" y="3692525"/>
          <p14:tracePt t="72828" x="4251325" y="3713163"/>
          <p14:tracePt t="72968" x="4251325" y="3724275"/>
          <p14:tracePt t="72992" x="4251325" y="3733800"/>
          <p14:tracePt t="73000" x="4251325" y="3744913"/>
          <p14:tracePt t="73099" x="4251325" y="3754438"/>
          <p14:tracePt t="73113" x="4251325" y="3765550"/>
          <p14:tracePt t="73121" x="4251325" y="3775075"/>
          <p14:tracePt t="73131" x="4251325" y="3786188"/>
          <p14:tracePt t="73145" x="4240213" y="3806825"/>
          <p14:tracePt t="73163" x="4219575" y="3857625"/>
          <p14:tracePt t="73178" x="4178300" y="3910013"/>
          <p14:tracePt t="73195" x="4157663" y="3962400"/>
          <p14:tracePt t="73213" x="4137025" y="3983038"/>
          <p14:tracePt t="73228" x="4137025" y="3992563"/>
          <p14:tracePt t="73245" x="4095750" y="4003675"/>
          <p14:tracePt t="73263" x="3941763" y="4003675"/>
          <p14:tracePt t="73265" x="3816350" y="4003675"/>
          <p14:tracePt t="73279" x="3692525" y="4013200"/>
          <p14:tracePt t="73282" x="3589338" y="4054475"/>
          <p14:tracePt t="73296" x="3506788" y="4095750"/>
          <p14:tracePt t="73299" x="3444875" y="4137025"/>
          <p14:tracePt t="73313" x="3362325" y="4189413"/>
          <p14:tracePt t="73330" x="3300413" y="4210050"/>
          <p14:tracePt t="73345" x="3289300" y="4219575"/>
          <p14:tracePt t="73363" x="3279775" y="4219575"/>
          <p14:tracePt t="73379" x="3236913" y="4240213"/>
          <p14:tracePt t="73396" x="3195638" y="4240213"/>
          <p14:tracePt t="73413" x="3124200" y="4262438"/>
          <p14:tracePt t="73429" x="2979738" y="4271963"/>
          <p14:tracePt t="73446" x="2895600" y="4262438"/>
          <p14:tracePt t="73462" x="2874963" y="4262438"/>
          <p14:tracePt t="73536" x="2874963" y="4240213"/>
          <p14:tracePt t="73546" x="2874963" y="4219575"/>
          <p14:tracePt t="73562" x="2874963" y="4168775"/>
          <p14:tracePt t="73579" x="2874963" y="4116388"/>
          <p14:tracePt t="73595" x="2874963" y="4075113"/>
          <p14:tracePt t="73612" x="2865438" y="4024313"/>
          <p14:tracePt t="73628" x="2854325" y="4003675"/>
          <p14:tracePt t="73646" x="2833688" y="3962400"/>
          <p14:tracePt t="73649" x="2813050" y="3951288"/>
          <p14:tracePt t="73663" x="2782888" y="3921125"/>
          <p14:tracePt t="73666" x="2741613" y="3889375"/>
          <p14:tracePt t="73679" x="2689225" y="3878263"/>
          <p14:tracePt t="73681" x="2668588" y="3868738"/>
          <p14:tracePt t="73696" x="2659063" y="3868738"/>
          <p14:tracePt t="73700" x="2647950" y="3857625"/>
          <p14:tracePt t="73736" x="2638425" y="3857625"/>
          <p14:tracePt t="73746" x="2638425" y="3836988"/>
          <p14:tracePt t="73763" x="2617788" y="3816350"/>
          <p14:tracePt t="73779" x="2554288" y="3754438"/>
          <p14:tracePt t="73796" x="2451100" y="3683000"/>
          <p14:tracePt t="73813" x="2379663" y="3662363"/>
          <p14:tracePt t="73828" x="2338388" y="3662363"/>
          <p14:tracePt t="73846" x="2306638" y="3683000"/>
          <p14:tracePt t="73849" x="2297113" y="3703638"/>
          <p14:tracePt t="73862" x="2286000" y="3724275"/>
          <p14:tracePt t="73865" x="2274888" y="3744913"/>
          <p14:tracePt t="73879" x="2274888" y="3765550"/>
          <p14:tracePt t="73882" x="2265363" y="3786188"/>
          <p14:tracePt t="73896" x="2254250" y="3816350"/>
          <p14:tracePt t="73899" x="2254250" y="3836988"/>
          <p14:tracePt t="73912" x="2244725" y="3868738"/>
          <p14:tracePt t="73930" x="2224088" y="3898900"/>
          <p14:tracePt t="73946" x="2203450" y="3941763"/>
          <p14:tracePt t="73962" x="2192338" y="4024313"/>
          <p14:tracePt t="73979" x="2182813" y="4127500"/>
          <p14:tracePt t="73995" x="2182813" y="4189413"/>
          <p14:tracePt t="74013" x="2182813" y="4230688"/>
          <p14:tracePt t="74029" x="2182813" y="4271963"/>
          <p14:tracePt t="74045" x="2192338" y="4283075"/>
          <p14:tracePt t="74063" x="2203450" y="4303713"/>
          <p14:tracePt t="74065" x="2212975" y="4324350"/>
          <p14:tracePt t="74079" x="2224088" y="4333875"/>
          <p14:tracePt t="74081" x="2233613" y="4344988"/>
          <p14:tracePt t="74096" x="2244725" y="4365625"/>
          <p14:tracePt t="74099" x="2254250" y="4375150"/>
          <p14:tracePt t="74112" x="2306638" y="4395788"/>
          <p14:tracePt t="74130" x="2338388" y="4395788"/>
          <p14:tracePt t="74146" x="2359025" y="4395788"/>
          <p14:tracePt t="74164" x="2368550" y="4395788"/>
          <p14:tracePt t="74179" x="2379663" y="4395788"/>
          <p14:tracePt t="74196" x="2400300" y="4395788"/>
          <p14:tracePt t="74213" x="2420938" y="4395788"/>
          <p14:tracePt t="74228" x="2430463" y="4386263"/>
          <p14:tracePt t="74265" x="2441575" y="4386263"/>
          <p14:tracePt t="74273" x="2441575" y="4375150"/>
          <p14:tracePt t="74288" x="2441575" y="4365625"/>
          <p14:tracePt t="74298" x="2441575" y="4354513"/>
          <p14:tracePt t="74313" x="2462213" y="4333875"/>
          <p14:tracePt t="74330" x="2482850" y="4303713"/>
          <p14:tracePt t="74346" x="2513013" y="4283075"/>
          <p14:tracePt t="74363" x="2533650" y="4262438"/>
          <p14:tracePt t="74379" x="2544763" y="4251325"/>
          <p14:tracePt t="74432" x="2554288" y="4240213"/>
          <p14:tracePt t="74442" x="2565400" y="4230688"/>
          <p14:tracePt t="74452" x="2565400" y="4210050"/>
          <p14:tracePt t="74463" x="2586038" y="4178300"/>
          <p14:tracePt t="74466" x="2595563" y="4148138"/>
          <p14:tracePt t="74480" x="2606675" y="4116388"/>
          <p14:tracePt t="74482" x="2617788" y="4086225"/>
          <p14:tracePt t="74496" x="2627313" y="4065588"/>
          <p14:tracePt t="74499" x="2627313" y="4044950"/>
          <p14:tracePt t="74513" x="2638425" y="4003675"/>
          <p14:tracePt t="74530" x="2638425" y="3971925"/>
          <p14:tracePt t="74546" x="2638425" y="3951288"/>
          <p14:tracePt t="74564" x="2638425" y="3921125"/>
          <p14:tracePt t="74578" x="2638425" y="3878263"/>
          <p14:tracePt t="74596" x="2606675" y="3827463"/>
          <p14:tracePt t="74612" x="2595563" y="3795713"/>
          <p14:tracePt t="74628" x="2586038" y="3786188"/>
          <p14:tracePt t="74665" x="2574925" y="3786188"/>
          <p14:tracePt t="74681" x="2565400" y="3786188"/>
          <p14:tracePt t="74697" x="2544763" y="3786188"/>
          <p14:tracePt t="74705" x="2524125" y="3795713"/>
          <p14:tracePt t="74718" x="2503488" y="3795713"/>
          <p14:tracePt t="74721" x="2482850" y="3795713"/>
          <p14:tracePt t="74730" x="2462213" y="3806825"/>
          <p14:tracePt t="74746" x="2409825" y="3827463"/>
          <p14:tracePt t="74763" x="2379663" y="3836988"/>
          <p14:tracePt t="74784" x="2368550" y="3848100"/>
          <p14:tracePt t="74800" x="2368550" y="3857625"/>
          <p14:tracePt t="74817" x="2368550" y="3868738"/>
          <p14:tracePt t="74828" x="2359025" y="3868738"/>
          <p14:tracePt t="74845" x="2347913" y="3898900"/>
          <p14:tracePt t="74863" x="2338388" y="3941763"/>
          <p14:tracePt t="74866" x="2338388" y="3971925"/>
          <p14:tracePt t="74879" x="2327275" y="4003675"/>
          <p14:tracePt t="74882" x="2327275" y="4024313"/>
          <p14:tracePt t="74896" x="2327275" y="4054475"/>
          <p14:tracePt t="74899" x="2327275" y="4086225"/>
          <p14:tracePt t="74913" x="2338388" y="4127500"/>
          <p14:tracePt t="74930" x="2359025" y="4168775"/>
          <p14:tracePt t="74946" x="2359025" y="4178300"/>
          <p14:tracePt t="74963" x="2368550" y="4178300"/>
          <p14:tracePt t="74979" x="2379663" y="4189413"/>
          <p14:tracePt t="74996" x="2389188" y="4210050"/>
          <p14:tracePt t="75013" x="2420938" y="4240213"/>
          <p14:tracePt t="75028" x="2492375" y="4283075"/>
          <p14:tracePt t="75046" x="2565400" y="4313238"/>
          <p14:tracePt t="75062" x="2627313" y="4333875"/>
          <p14:tracePt t="75066" x="2638425" y="4344988"/>
          <p14:tracePt t="75078" x="2647950" y="4344988"/>
          <p14:tracePt t="75095" x="2659063" y="4344988"/>
          <p14:tracePt t="75120" x="2679700" y="4344988"/>
          <p14:tracePt t="75129" x="2679700" y="4324350"/>
          <p14:tracePt t="75145" x="2709863" y="4292600"/>
          <p14:tracePt t="75162" x="2762250" y="4219575"/>
          <p14:tracePt t="75179" x="2792413" y="4157663"/>
          <p14:tracePt t="75195" x="2824163" y="4095750"/>
          <p14:tracePt t="75213" x="2833688" y="4024313"/>
          <p14:tracePt t="75228" x="2833688" y="3941763"/>
          <p14:tracePt t="75245" x="2813050" y="3868738"/>
          <p14:tracePt t="75263" x="2803525" y="3816350"/>
          <p14:tracePt t="75266" x="2792413" y="3806825"/>
          <p14:tracePt t="75279" x="2782888" y="3795713"/>
          <p14:tracePt t="75282" x="2782888" y="3786188"/>
          <p14:tracePt t="75296" x="2762250" y="3765550"/>
          <p14:tracePt t="75299" x="2762250" y="3754438"/>
          <p14:tracePt t="75314" x="2741613" y="3733800"/>
          <p14:tracePt t="75329" x="2709863" y="3713163"/>
          <p14:tracePt t="75346" x="2638425" y="3662363"/>
          <p14:tracePt t="75363" x="2565400" y="3641725"/>
          <p14:tracePt t="75379" x="2533650" y="3641725"/>
          <p14:tracePt t="75396" x="2513013" y="3641725"/>
          <p14:tracePt t="75413" x="2492375" y="3651250"/>
          <p14:tracePt t="75428" x="2462213" y="3703638"/>
          <p14:tracePt t="75446" x="2420938" y="3775075"/>
          <p14:tracePt t="75462" x="2389188" y="3836988"/>
          <p14:tracePt t="75465" x="2368550" y="3868738"/>
          <p14:tracePt t="75479" x="2368550" y="3910013"/>
          <p14:tracePt t="75482" x="2368550" y="3941763"/>
          <p14:tracePt t="75496" x="2368550" y="3962400"/>
          <p14:tracePt t="75499" x="2368550" y="3992563"/>
          <p14:tracePt t="75513" x="2400300" y="4044950"/>
          <p14:tracePt t="75530" x="2462213" y="4086225"/>
          <p14:tracePt t="75546" x="2503488" y="4116388"/>
          <p14:tracePt t="75562" x="2533650" y="4116388"/>
          <p14:tracePt t="75579" x="2554288" y="4127500"/>
          <p14:tracePt t="75595" x="2574925" y="4137025"/>
          <p14:tracePt t="75613" x="2647950" y="4168775"/>
          <p14:tracePt t="75628" x="2709863" y="4189413"/>
          <p14:tracePt t="75646" x="2751138" y="4198938"/>
          <p14:tracePt t="75649" x="2762250" y="4198938"/>
          <p14:tracePt t="75760" x="2771775" y="4210050"/>
          <p14:tracePt t="75937" x="2782888" y="4210050"/>
          <p14:tracePt t="76337" x="2782888" y="4198938"/>
          <p14:tracePt t="76346" x="2792413" y="4198938"/>
          <p14:tracePt t="76363" x="2792413" y="4189413"/>
          <p14:tracePt t="76379" x="2803525" y="4178300"/>
          <p14:tracePt t="76464" x="2803525" y="4168775"/>
          <p14:tracePt t="76481" x="2803525" y="4157663"/>
          <p14:tracePt t="76504" x="2803525" y="41481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a:extLst>
              <a:ext uri="{FF2B5EF4-FFF2-40B4-BE49-F238E27FC236}">
                <a16:creationId xmlns:a16="http://schemas.microsoft.com/office/drawing/2014/main" id="{9E855605-2A91-3873-FBE3-0628EB9D076A}"/>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3011" name="Rectangle 5">
            <a:extLst>
              <a:ext uri="{FF2B5EF4-FFF2-40B4-BE49-F238E27FC236}">
                <a16:creationId xmlns:a16="http://schemas.microsoft.com/office/drawing/2014/main" id="{934A8724-2082-982E-9489-3BD06D54AF61}"/>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43012" name="TextBox 6">
            <a:extLst>
              <a:ext uri="{FF2B5EF4-FFF2-40B4-BE49-F238E27FC236}">
                <a16:creationId xmlns:a16="http://schemas.microsoft.com/office/drawing/2014/main" id="{3182E3C4-67AF-7DF2-A0EE-0C98309C5E60}"/>
              </a:ext>
            </a:extLst>
          </p:cNvPr>
          <p:cNvSpPr txBox="1">
            <a:spLocks noChangeArrowheads="1"/>
          </p:cNvSpPr>
          <p:nvPr/>
        </p:nvSpPr>
        <p:spPr bwMode="auto">
          <a:xfrm>
            <a:off x="-4763" y="141288"/>
            <a:ext cx="7872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Proposed kinetics mechanism for SO</a:t>
            </a:r>
            <a:r>
              <a:rPr lang="en-US" altLang="en-US" sz="2400" baseline="-25000">
                <a:solidFill>
                  <a:srgbClr val="3366FF"/>
                </a:solidFill>
                <a:latin typeface="Times New Roman" panose="02020603050405020304" pitchFamily="18" charset="0"/>
                <a:cs typeface="Times New Roman" panose="02020603050405020304" pitchFamily="18" charset="0"/>
              </a:rPr>
              <a:t>2 </a:t>
            </a:r>
            <a:r>
              <a:rPr lang="en-US" altLang="en-US" sz="2400">
                <a:solidFill>
                  <a:srgbClr val="3366FF"/>
                </a:solidFill>
                <a:latin typeface="Times New Roman" panose="02020603050405020304" pitchFamily="18" charset="0"/>
                <a:cs typeface="Times New Roman" panose="02020603050405020304" pitchFamily="18" charset="0"/>
              </a:rPr>
              <a:t>graphene/Ru - summary</a:t>
            </a:r>
          </a:p>
        </p:txBody>
      </p:sp>
      <p:sp>
        <p:nvSpPr>
          <p:cNvPr id="43013" name="TextBox 9">
            <a:extLst>
              <a:ext uri="{FF2B5EF4-FFF2-40B4-BE49-F238E27FC236}">
                <a16:creationId xmlns:a16="http://schemas.microsoft.com/office/drawing/2014/main" id="{52D0AB13-2BFC-57AD-17C0-7E17E1612C90}"/>
              </a:ext>
            </a:extLst>
          </p:cNvPr>
          <p:cNvSpPr txBox="1">
            <a:spLocks noChangeArrowheads="1"/>
          </p:cNvSpPr>
          <p:nvPr/>
        </p:nvSpPr>
        <p:spPr bwMode="auto">
          <a:xfrm>
            <a:off x="228600" y="1143000"/>
            <a:ext cx="462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 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(gas)</a:t>
            </a:r>
            <a:endParaRPr lang="en-US" altLang="en-US" sz="1800">
              <a:latin typeface="Times New Roman" panose="02020603050405020304" pitchFamily="18" charset="0"/>
            </a:endParaRPr>
          </a:p>
        </p:txBody>
      </p:sp>
      <p:sp>
        <p:nvSpPr>
          <p:cNvPr id="12" name="TextBox 11">
            <a:extLst>
              <a:ext uri="{FF2B5EF4-FFF2-40B4-BE49-F238E27FC236}">
                <a16:creationId xmlns:a16="http://schemas.microsoft.com/office/drawing/2014/main" id="{CEB900FD-A8C5-913F-5D26-A262456D43EA}"/>
              </a:ext>
            </a:extLst>
          </p:cNvPr>
          <p:cNvSpPr txBox="1"/>
          <p:nvPr/>
        </p:nvSpPr>
        <p:spPr>
          <a:xfrm>
            <a:off x="2286000" y="1076325"/>
            <a:ext cx="4629150" cy="523875"/>
          </a:xfrm>
          <a:prstGeom prst="rect">
            <a:avLst/>
          </a:prstGeom>
          <a:noFill/>
        </p:spPr>
        <p:txBody>
          <a:bodyPr>
            <a:spAutoFit/>
          </a:bodyPr>
          <a:lstStyle/>
          <a:p>
            <a:pPr>
              <a:defRPr/>
            </a:pPr>
            <a:r>
              <a:rPr lang="en-US" sz="1400" dirty="0">
                <a:solidFill>
                  <a:srgbClr val="3366FF"/>
                </a:solidFill>
                <a:ea typeface="Calibri" panose="020F0502020204030204" pitchFamily="34" charset="0"/>
              </a:rPr>
              <a:t>molecular adsorption / desorption</a:t>
            </a:r>
          </a:p>
          <a:p>
            <a:pPr>
              <a:defRPr/>
            </a:pPr>
            <a:r>
              <a:rPr lang="en-US" sz="1400" dirty="0">
                <a:solidFill>
                  <a:schemeClr val="bg1">
                    <a:lumMod val="50000"/>
                  </a:schemeClr>
                </a:solidFill>
                <a:ea typeface="Calibri" panose="020F0502020204030204" pitchFamily="34" charset="0"/>
              </a:rPr>
              <a:t>Why? parent mass desorbs </a:t>
            </a:r>
            <a:endParaRPr lang="en-US" sz="1400" dirty="0">
              <a:solidFill>
                <a:schemeClr val="bg1">
                  <a:lumMod val="50000"/>
                </a:schemeClr>
              </a:solidFill>
            </a:endParaRPr>
          </a:p>
        </p:txBody>
      </p:sp>
      <p:grpSp>
        <p:nvGrpSpPr>
          <p:cNvPr id="3" name="Group 2">
            <a:extLst>
              <a:ext uri="{FF2B5EF4-FFF2-40B4-BE49-F238E27FC236}">
                <a16:creationId xmlns:a16="http://schemas.microsoft.com/office/drawing/2014/main" id="{92F3886F-DBBB-CA77-7BB6-DD24F29AA598}"/>
              </a:ext>
            </a:extLst>
          </p:cNvPr>
          <p:cNvGrpSpPr>
            <a:grpSpLocks/>
          </p:cNvGrpSpPr>
          <p:nvPr/>
        </p:nvGrpSpPr>
        <p:grpSpPr bwMode="auto">
          <a:xfrm>
            <a:off x="276225" y="3351213"/>
            <a:ext cx="7248525" cy="739775"/>
            <a:chOff x="276225" y="3351213"/>
            <a:chExt cx="7248525" cy="739775"/>
          </a:xfrm>
        </p:grpSpPr>
        <p:sp>
          <p:nvSpPr>
            <p:cNvPr id="43033" name="TextBox 24">
              <a:extLst>
                <a:ext uri="{FF2B5EF4-FFF2-40B4-BE49-F238E27FC236}">
                  <a16:creationId xmlns:a16="http://schemas.microsoft.com/office/drawing/2014/main" id="{5A3027CA-6E70-9EAD-CC02-7C54A27D3A4D}"/>
                </a:ext>
              </a:extLst>
            </p:cNvPr>
            <p:cNvSpPr txBox="1">
              <a:spLocks noChangeArrowheads="1"/>
            </p:cNvSpPr>
            <p:nvPr/>
          </p:nvSpPr>
          <p:spPr bwMode="auto">
            <a:xfrm>
              <a:off x="276225" y="3500438"/>
              <a:ext cx="280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S(ad) + 2 O(ad)</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(ad) </a:t>
              </a:r>
              <a:endParaRPr lang="en-US" altLang="en-US" sz="1800">
                <a:latin typeface="Times New Roman" panose="02020603050405020304" pitchFamily="18" charset="0"/>
              </a:endParaRPr>
            </a:p>
          </p:txBody>
        </p:sp>
        <p:sp>
          <p:nvSpPr>
            <p:cNvPr id="26" name="TextBox 25">
              <a:extLst>
                <a:ext uri="{FF2B5EF4-FFF2-40B4-BE49-F238E27FC236}">
                  <a16:creationId xmlns:a16="http://schemas.microsoft.com/office/drawing/2014/main" id="{A8CC8599-8451-9558-B515-A266143C67F8}"/>
                </a:ext>
              </a:extLst>
            </p:cNvPr>
            <p:cNvSpPr txBox="1"/>
            <p:nvPr/>
          </p:nvSpPr>
          <p:spPr>
            <a:xfrm>
              <a:off x="2895600" y="3351213"/>
              <a:ext cx="4629150" cy="739775"/>
            </a:xfrm>
            <a:prstGeom prst="rect">
              <a:avLst/>
            </a:prstGeom>
            <a:noFill/>
          </p:spPr>
          <p:txBody>
            <a:bodyPr>
              <a:spAutoFit/>
            </a:bodyPr>
            <a:lstStyle/>
            <a:p>
              <a:pPr>
                <a:defRPr/>
              </a:pPr>
              <a:r>
                <a:rPr lang="en-US" sz="1400" dirty="0">
                  <a:solidFill>
                    <a:srgbClr val="3366FF"/>
                  </a:solidFill>
                  <a:ea typeface="Calibri" panose="020F0502020204030204" pitchFamily="34" charset="0"/>
                </a:rPr>
                <a:t>Side reactions consuming O</a:t>
              </a:r>
              <a:r>
                <a:rPr lang="en-US" sz="1400" baseline="-25000" dirty="0">
                  <a:solidFill>
                    <a:srgbClr val="3366FF"/>
                  </a:solidFill>
                  <a:ea typeface="Calibri" panose="020F0502020204030204" pitchFamily="34" charset="0"/>
                </a:rPr>
                <a:t>2</a:t>
              </a:r>
            </a:p>
            <a:p>
              <a:pPr>
                <a:defRPr/>
              </a:pPr>
              <a:r>
                <a:rPr lang="en-US" sz="1400" dirty="0">
                  <a:solidFill>
                    <a:schemeClr val="bg1">
                      <a:lumMod val="50000"/>
                    </a:schemeClr>
                  </a:solidFill>
                  <a:ea typeface="Calibri" panose="020F0502020204030204" pitchFamily="34" charset="0"/>
                </a:rPr>
                <a:t>Why? O</a:t>
              </a:r>
              <a:r>
                <a:rPr lang="en-US" sz="1400" baseline="-25000" dirty="0">
                  <a:solidFill>
                    <a:schemeClr val="bg1">
                      <a:lumMod val="50000"/>
                    </a:schemeClr>
                  </a:solidFill>
                  <a:ea typeface="Calibri" panose="020F0502020204030204" pitchFamily="34" charset="0"/>
                </a:rPr>
                <a:t>2</a:t>
              </a:r>
              <a:r>
                <a:rPr lang="en-US" sz="1400" dirty="0">
                  <a:solidFill>
                    <a:schemeClr val="bg1">
                      <a:lumMod val="50000"/>
                    </a:schemeClr>
                  </a:solidFill>
                  <a:ea typeface="Calibri" panose="020F0502020204030204" pitchFamily="34" charset="0"/>
                </a:rPr>
                <a:t> signal stronger than gas-phase fragmentation, but smaller than stoichiometry would predict</a:t>
              </a:r>
              <a:endParaRPr lang="en-US" sz="1400" dirty="0">
                <a:solidFill>
                  <a:schemeClr val="bg1">
                    <a:lumMod val="50000"/>
                  </a:schemeClr>
                </a:solidFill>
              </a:endParaRPr>
            </a:p>
          </p:txBody>
        </p:sp>
      </p:grpSp>
      <p:grpSp>
        <p:nvGrpSpPr>
          <p:cNvPr id="5" name="Group 4">
            <a:extLst>
              <a:ext uri="{FF2B5EF4-FFF2-40B4-BE49-F238E27FC236}">
                <a16:creationId xmlns:a16="http://schemas.microsoft.com/office/drawing/2014/main" id="{C65C79E6-4C40-11DB-5439-E363CF9E2C6C}"/>
              </a:ext>
            </a:extLst>
          </p:cNvPr>
          <p:cNvGrpSpPr>
            <a:grpSpLocks/>
          </p:cNvGrpSpPr>
          <p:nvPr/>
        </p:nvGrpSpPr>
        <p:grpSpPr bwMode="auto">
          <a:xfrm>
            <a:off x="6494463" y="1182688"/>
            <a:ext cx="2649537" cy="4121150"/>
            <a:chOff x="6494463" y="1182688"/>
            <a:chExt cx="2649537" cy="4121150"/>
          </a:xfrm>
        </p:grpSpPr>
        <p:graphicFrame>
          <p:nvGraphicFramePr>
            <p:cNvPr id="43029" name="Object 11">
              <a:extLst>
                <a:ext uri="{FF2B5EF4-FFF2-40B4-BE49-F238E27FC236}">
                  <a16:creationId xmlns:a16="http://schemas.microsoft.com/office/drawing/2014/main" id="{A7A59C04-48FC-A650-5B77-912B88E13B75}"/>
                </a:ext>
              </a:extLst>
            </p:cNvPr>
            <p:cNvGraphicFramePr>
              <a:graphicFrameLocks noChangeAspect="1"/>
            </p:cNvGraphicFramePr>
            <p:nvPr/>
          </p:nvGraphicFramePr>
          <p:xfrm>
            <a:off x="7713663" y="4924425"/>
            <a:ext cx="1277937" cy="379413"/>
          </p:xfrm>
          <a:graphic>
            <a:graphicData uri="http://schemas.openxmlformats.org/presentationml/2006/ole">
              <mc:AlternateContent xmlns:mc="http://schemas.openxmlformats.org/markup-compatibility/2006">
                <mc:Choice xmlns:v="urn:schemas-microsoft-com:vml" Requires="v">
                  <p:oleObj name="Equation" r:id="rId6" imgW="787400" imgH="228600" progId="Equation.DSMT4">
                    <p:embed/>
                  </p:oleObj>
                </mc:Choice>
                <mc:Fallback>
                  <p:oleObj name="Equation" r:id="rId6" imgW="787400" imgH="2286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3663" y="4924425"/>
                          <a:ext cx="127793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30" name="Object 2">
              <a:extLst>
                <a:ext uri="{FF2B5EF4-FFF2-40B4-BE49-F238E27FC236}">
                  <a16:creationId xmlns:a16="http://schemas.microsoft.com/office/drawing/2014/main" id="{43D2C7FE-D83D-EA6D-05BE-61E0B51D9A7A}"/>
                </a:ext>
              </a:extLst>
            </p:cNvPr>
            <p:cNvGraphicFramePr>
              <a:graphicFrameLocks noChangeAspect="1"/>
            </p:cNvGraphicFramePr>
            <p:nvPr/>
          </p:nvGraphicFramePr>
          <p:xfrm>
            <a:off x="6902450" y="2312988"/>
            <a:ext cx="1708150" cy="658812"/>
          </p:xfrm>
          <a:graphic>
            <a:graphicData uri="http://schemas.openxmlformats.org/presentationml/2006/ole">
              <mc:AlternateContent xmlns:mc="http://schemas.openxmlformats.org/markup-compatibility/2006">
                <mc:Choice xmlns:v="urn:schemas-microsoft-com:vml" Requires="v">
                  <p:oleObj name="Equation" r:id="rId8" imgW="1219200" imgH="457200" progId="Equation.DSMT4">
                    <p:embed/>
                  </p:oleObj>
                </mc:Choice>
                <mc:Fallback>
                  <p:oleObj name="Equation" r:id="rId8" imgW="1219200" imgH="45720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2450" y="2312988"/>
                          <a:ext cx="17081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31" name="TextBox 14">
              <a:extLst>
                <a:ext uri="{FF2B5EF4-FFF2-40B4-BE49-F238E27FC236}">
                  <a16:creationId xmlns:a16="http://schemas.microsoft.com/office/drawing/2014/main" id="{CECD88DE-5E46-0645-B5A7-17C750E839A1}"/>
                </a:ext>
              </a:extLst>
            </p:cNvPr>
            <p:cNvSpPr txBox="1">
              <a:spLocks noChangeArrowheads="1"/>
            </p:cNvSpPr>
            <p:nvPr/>
          </p:nvSpPr>
          <p:spPr bwMode="auto">
            <a:xfrm>
              <a:off x="6762750" y="2008188"/>
              <a:ext cx="207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Reaction probability</a:t>
              </a:r>
            </a:p>
          </p:txBody>
        </p:sp>
        <p:sp>
          <p:nvSpPr>
            <p:cNvPr id="43032" name="TextBox 34">
              <a:extLst>
                <a:ext uri="{FF2B5EF4-FFF2-40B4-BE49-F238E27FC236}">
                  <a16:creationId xmlns:a16="http://schemas.microsoft.com/office/drawing/2014/main" id="{38FC71C1-EEFE-7660-2981-D7AFEF068AE7}"/>
                </a:ext>
              </a:extLst>
            </p:cNvPr>
            <p:cNvSpPr txBox="1">
              <a:spLocks noChangeArrowheads="1"/>
            </p:cNvSpPr>
            <p:nvPr/>
          </p:nvSpPr>
          <p:spPr bwMode="auto">
            <a:xfrm>
              <a:off x="6494463" y="1182688"/>
              <a:ext cx="2649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E</a:t>
              </a:r>
              <a:r>
                <a:rPr lang="en-US" altLang="en-US" sz="1800" baseline="-25000">
                  <a:latin typeface="Times New Roman" panose="02020603050405020304" pitchFamily="18" charset="0"/>
                </a:rPr>
                <a:t>d</a:t>
              </a:r>
              <a:r>
                <a:rPr lang="en-US" altLang="en-US" sz="1800">
                  <a:latin typeface="Times New Roman" panose="02020603050405020304" pitchFamily="18" charset="0"/>
                </a:rPr>
                <a:t> = 46.3 - 9.6 </a:t>
              </a:r>
              <a:r>
                <a:rPr lang="en-US" altLang="en-US" sz="1800">
                  <a:latin typeface="Symbol" panose="05050102010706020507" pitchFamily="18" charset="2"/>
                </a:rPr>
                <a:t>Q</a:t>
              </a:r>
              <a:r>
                <a:rPr lang="en-US" altLang="en-US" sz="1800">
                  <a:latin typeface="Times New Roman" panose="02020603050405020304" pitchFamily="18" charset="0"/>
                </a:rPr>
                <a:t> kJ/mol</a:t>
              </a:r>
            </a:p>
          </p:txBody>
        </p:sp>
      </p:grpSp>
      <p:grpSp>
        <p:nvGrpSpPr>
          <p:cNvPr id="2" name="Group 1">
            <a:extLst>
              <a:ext uri="{FF2B5EF4-FFF2-40B4-BE49-F238E27FC236}">
                <a16:creationId xmlns:a16="http://schemas.microsoft.com/office/drawing/2014/main" id="{81B27C5D-5057-A741-5054-C5C1BB19AE2B}"/>
              </a:ext>
            </a:extLst>
          </p:cNvPr>
          <p:cNvGrpSpPr>
            <a:grpSpLocks/>
          </p:cNvGrpSpPr>
          <p:nvPr/>
        </p:nvGrpSpPr>
        <p:grpSpPr bwMode="auto">
          <a:xfrm>
            <a:off x="152400" y="1998663"/>
            <a:ext cx="6762750" cy="973137"/>
            <a:chOff x="152400" y="1998663"/>
            <a:chExt cx="6762750" cy="973137"/>
          </a:xfrm>
        </p:grpSpPr>
        <p:sp>
          <p:nvSpPr>
            <p:cNvPr id="43025" name="TextBox 15">
              <a:extLst>
                <a:ext uri="{FF2B5EF4-FFF2-40B4-BE49-F238E27FC236}">
                  <a16:creationId xmlns:a16="http://schemas.microsoft.com/office/drawing/2014/main" id="{96128D40-366A-B224-3A8D-94903F132EE0}"/>
                </a:ext>
              </a:extLst>
            </p:cNvPr>
            <p:cNvSpPr txBox="1">
              <a:spLocks noChangeArrowheads="1"/>
            </p:cNvSpPr>
            <p:nvPr/>
          </p:nvSpPr>
          <p:spPr bwMode="auto">
            <a:xfrm>
              <a:off x="152400" y="1998663"/>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ea typeface="Calibri" panose="020F0502020204030204" pitchFamily="34" charset="0"/>
                  <a:cs typeface="Times New Roman" panose="02020603050405020304" pitchFamily="18" charset="0"/>
                </a:rPr>
                <a:t>2 SO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ea typeface="Calibri" panose="020F0502020204030204" pitchFamily="34" charset="0"/>
                  <a:cs typeface="Times New Roman" panose="02020603050405020304" pitchFamily="18" charset="0"/>
                </a:rPr>
                <a:t> 2 SO(ad) + 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(gas) </a:t>
              </a:r>
            </a:p>
          </p:txBody>
        </p:sp>
        <p:sp>
          <p:nvSpPr>
            <p:cNvPr id="43026" name="TextBox 21">
              <a:extLst>
                <a:ext uri="{FF2B5EF4-FFF2-40B4-BE49-F238E27FC236}">
                  <a16:creationId xmlns:a16="http://schemas.microsoft.com/office/drawing/2014/main" id="{13F3B3DE-C6D8-F1A5-5031-96CDD23FDE01}"/>
                </a:ext>
              </a:extLst>
            </p:cNvPr>
            <p:cNvSpPr txBox="1">
              <a:spLocks noChangeArrowheads="1"/>
            </p:cNvSpPr>
            <p:nvPr/>
          </p:nvSpPr>
          <p:spPr bwMode="auto">
            <a:xfrm>
              <a:off x="390525" y="2449513"/>
              <a:ext cx="2058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SO(ad) </a:t>
              </a:r>
              <a:r>
                <a:rPr lang="en-US" altLang="en-US" sz="1800">
                  <a:latin typeface="Times New Roman" panose="02020603050405020304" pitchFamily="18" charset="0"/>
                  <a:sym typeface="Wingdings" panose="05000000000000000000" pitchFamily="2" charset="2"/>
                </a:rPr>
                <a:t></a:t>
              </a:r>
              <a:r>
                <a:rPr lang="en-US" altLang="en-US" sz="1800">
                  <a:latin typeface="Times New Roman" panose="02020603050405020304" pitchFamily="18" charset="0"/>
                </a:rPr>
                <a:t> SO(g)</a:t>
              </a:r>
            </a:p>
          </p:txBody>
        </p:sp>
        <p:sp>
          <p:nvSpPr>
            <p:cNvPr id="23" name="TextBox 22">
              <a:extLst>
                <a:ext uri="{FF2B5EF4-FFF2-40B4-BE49-F238E27FC236}">
                  <a16:creationId xmlns:a16="http://schemas.microsoft.com/office/drawing/2014/main" id="{FFDC2743-AF4B-4363-6687-36302C27FD9B}"/>
                </a:ext>
              </a:extLst>
            </p:cNvPr>
            <p:cNvSpPr txBox="1"/>
            <p:nvPr/>
          </p:nvSpPr>
          <p:spPr>
            <a:xfrm>
              <a:off x="3543300" y="2130425"/>
              <a:ext cx="3371850" cy="738188"/>
            </a:xfrm>
            <a:prstGeom prst="rect">
              <a:avLst/>
            </a:prstGeom>
            <a:noFill/>
          </p:spPr>
          <p:txBody>
            <a:bodyPr>
              <a:spAutoFit/>
            </a:bodyPr>
            <a:lstStyle/>
            <a:p>
              <a:pPr>
                <a:defRPr/>
              </a:pPr>
              <a:r>
                <a:rPr lang="en-US" sz="1400" dirty="0">
                  <a:solidFill>
                    <a:srgbClr val="3366FF"/>
                  </a:solidFill>
                  <a:ea typeface="Calibri" panose="020F0502020204030204" pitchFamily="34" charset="0"/>
                </a:rPr>
                <a:t>SO formation / desorption</a:t>
              </a:r>
            </a:p>
            <a:p>
              <a:pPr>
                <a:defRPr/>
              </a:pPr>
              <a:r>
                <a:rPr lang="en-US" sz="1400" dirty="0">
                  <a:solidFill>
                    <a:schemeClr val="bg1">
                      <a:lumMod val="50000"/>
                    </a:schemeClr>
                  </a:solidFill>
                  <a:ea typeface="Calibri" panose="020F0502020204030204" pitchFamily="34" charset="0"/>
                </a:rPr>
                <a:t>Why? SO signal stronger than gas-phase fragmentation </a:t>
              </a:r>
              <a:endParaRPr lang="en-US" sz="1400" dirty="0">
                <a:solidFill>
                  <a:schemeClr val="bg1">
                    <a:lumMod val="50000"/>
                  </a:schemeClr>
                </a:solidFill>
              </a:endParaRPr>
            </a:p>
          </p:txBody>
        </p:sp>
        <p:sp>
          <p:nvSpPr>
            <p:cNvPr id="43028" name="Right Brace 16">
              <a:extLst>
                <a:ext uri="{FF2B5EF4-FFF2-40B4-BE49-F238E27FC236}">
                  <a16:creationId xmlns:a16="http://schemas.microsoft.com/office/drawing/2014/main" id="{EC887E67-2BBD-85AA-6602-778BA0A1FB05}"/>
                </a:ext>
              </a:extLst>
            </p:cNvPr>
            <p:cNvSpPr>
              <a:spLocks/>
            </p:cNvSpPr>
            <p:nvPr/>
          </p:nvSpPr>
          <p:spPr bwMode="auto">
            <a:xfrm>
              <a:off x="3276600" y="1998663"/>
              <a:ext cx="190500" cy="973137"/>
            </a:xfrm>
            <a:prstGeom prst="rightBrace">
              <a:avLst>
                <a:gd name="adj1" fmla="val 832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grpSp>
        <p:nvGrpSpPr>
          <p:cNvPr id="4" name="Group 3">
            <a:extLst>
              <a:ext uri="{FF2B5EF4-FFF2-40B4-BE49-F238E27FC236}">
                <a16:creationId xmlns:a16="http://schemas.microsoft.com/office/drawing/2014/main" id="{4FB1F61A-F7D6-B1F8-4215-4C6D89A47BCB}"/>
              </a:ext>
            </a:extLst>
          </p:cNvPr>
          <p:cNvGrpSpPr>
            <a:grpSpLocks/>
          </p:cNvGrpSpPr>
          <p:nvPr/>
        </p:nvGrpSpPr>
        <p:grpSpPr bwMode="auto">
          <a:xfrm>
            <a:off x="295275" y="4576763"/>
            <a:ext cx="5343525" cy="1062037"/>
            <a:chOff x="295275" y="4576763"/>
            <a:chExt cx="5343525" cy="1062037"/>
          </a:xfrm>
        </p:grpSpPr>
        <p:sp>
          <p:nvSpPr>
            <p:cNvPr id="43021" name="TextBox 27">
              <a:extLst>
                <a:ext uri="{FF2B5EF4-FFF2-40B4-BE49-F238E27FC236}">
                  <a16:creationId xmlns:a16="http://schemas.microsoft.com/office/drawing/2014/main" id="{DB7CE850-B3A9-8953-E86E-D275CE041414}"/>
                </a:ext>
              </a:extLst>
            </p:cNvPr>
            <p:cNvSpPr txBox="1">
              <a:spLocks noChangeArrowheads="1"/>
            </p:cNvSpPr>
            <p:nvPr/>
          </p:nvSpPr>
          <p:spPr bwMode="auto">
            <a:xfrm>
              <a:off x="314325" y="4576763"/>
              <a:ext cx="462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SO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 S(ad) + 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(des)</a:t>
              </a:r>
              <a:endParaRPr lang="en-US" altLang="en-US" sz="1800">
                <a:latin typeface="Times New Roman" panose="02020603050405020304" pitchFamily="18" charset="0"/>
              </a:endParaRPr>
            </a:p>
          </p:txBody>
        </p:sp>
        <p:sp>
          <p:nvSpPr>
            <p:cNvPr id="43022" name="TextBox 29">
              <a:extLst>
                <a:ext uri="{FF2B5EF4-FFF2-40B4-BE49-F238E27FC236}">
                  <a16:creationId xmlns:a16="http://schemas.microsoft.com/office/drawing/2014/main" id="{88DCB287-874E-24D2-889E-2EA12A42E353}"/>
                </a:ext>
              </a:extLst>
            </p:cNvPr>
            <p:cNvSpPr txBox="1">
              <a:spLocks noChangeArrowheads="1"/>
            </p:cNvSpPr>
            <p:nvPr/>
          </p:nvSpPr>
          <p:spPr bwMode="auto">
            <a:xfrm>
              <a:off x="295275" y="5133975"/>
              <a:ext cx="462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Calibri" panose="020F0502020204030204" pitchFamily="34" charset="0"/>
                </a:rPr>
                <a:t>2 SO(ad) </a:t>
              </a:r>
              <a:r>
                <a:rPr lang="en-US" altLang="en-US" sz="1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800">
                  <a:latin typeface="Times New Roman" panose="02020603050405020304" pitchFamily="18" charset="0"/>
                  <a:cs typeface="Calibri" panose="020F0502020204030204" pitchFamily="34" charset="0"/>
                </a:rPr>
                <a:t> 2 S(ad) + O</a:t>
              </a:r>
              <a:r>
                <a:rPr lang="en-US" altLang="en-US" sz="1800" baseline="-25000">
                  <a:latin typeface="Times New Roman" panose="02020603050405020304" pitchFamily="18" charset="0"/>
                  <a:cs typeface="Calibri" panose="020F0502020204030204" pitchFamily="34" charset="0"/>
                </a:rPr>
                <a:t>2</a:t>
              </a:r>
              <a:r>
                <a:rPr lang="en-US" altLang="en-US" sz="1800">
                  <a:latin typeface="Times New Roman" panose="02020603050405020304" pitchFamily="18" charset="0"/>
                  <a:cs typeface="Calibri" panose="020F0502020204030204" pitchFamily="34" charset="0"/>
                </a:rPr>
                <a:t>(des)	</a:t>
              </a:r>
              <a:endParaRPr lang="en-US" altLang="en-US" sz="1800">
                <a:latin typeface="Times New Roman" panose="02020603050405020304" pitchFamily="18" charset="0"/>
              </a:endParaRPr>
            </a:p>
          </p:txBody>
        </p:sp>
        <p:sp>
          <p:nvSpPr>
            <p:cNvPr id="31" name="TextBox 30">
              <a:extLst>
                <a:ext uri="{FF2B5EF4-FFF2-40B4-BE49-F238E27FC236}">
                  <a16:creationId xmlns:a16="http://schemas.microsoft.com/office/drawing/2014/main" id="{62A71BEA-74A8-93DA-B1DB-B04CBAFBF391}"/>
                </a:ext>
              </a:extLst>
            </p:cNvPr>
            <p:cNvSpPr txBox="1"/>
            <p:nvPr/>
          </p:nvSpPr>
          <p:spPr>
            <a:xfrm>
              <a:off x="3390900" y="4914900"/>
              <a:ext cx="2247900" cy="522288"/>
            </a:xfrm>
            <a:prstGeom prst="rect">
              <a:avLst/>
            </a:prstGeom>
            <a:noFill/>
          </p:spPr>
          <p:txBody>
            <a:bodyPr>
              <a:spAutoFit/>
            </a:bodyPr>
            <a:lstStyle/>
            <a:p>
              <a:pPr>
                <a:defRPr/>
              </a:pPr>
              <a:r>
                <a:rPr lang="en-US" sz="1400" dirty="0">
                  <a:solidFill>
                    <a:srgbClr val="3366FF"/>
                  </a:solidFill>
                  <a:ea typeface="Calibri" panose="020F0502020204030204" pitchFamily="34" charset="0"/>
                </a:rPr>
                <a:t>Sulfur formation</a:t>
              </a:r>
              <a:endParaRPr lang="en-US" sz="1400" baseline="-25000" dirty="0">
                <a:solidFill>
                  <a:srgbClr val="3366FF"/>
                </a:solidFill>
                <a:ea typeface="Calibri" panose="020F0502020204030204" pitchFamily="34" charset="0"/>
              </a:endParaRPr>
            </a:p>
            <a:p>
              <a:pPr>
                <a:defRPr/>
              </a:pPr>
              <a:r>
                <a:rPr lang="en-US" sz="1400" dirty="0">
                  <a:solidFill>
                    <a:schemeClr val="bg1">
                      <a:lumMod val="50000"/>
                    </a:schemeClr>
                  </a:solidFill>
                  <a:ea typeface="Calibri" panose="020F0502020204030204" pitchFamily="34" charset="0"/>
                </a:rPr>
                <a:t>Why? S detected by Auger</a:t>
              </a:r>
              <a:endParaRPr lang="en-US" sz="1400" dirty="0">
                <a:solidFill>
                  <a:schemeClr val="bg1">
                    <a:lumMod val="50000"/>
                  </a:schemeClr>
                </a:solidFill>
              </a:endParaRPr>
            </a:p>
          </p:txBody>
        </p:sp>
        <p:sp>
          <p:nvSpPr>
            <p:cNvPr id="43024" name="Right Brace 36">
              <a:extLst>
                <a:ext uri="{FF2B5EF4-FFF2-40B4-BE49-F238E27FC236}">
                  <a16:creationId xmlns:a16="http://schemas.microsoft.com/office/drawing/2014/main" id="{A45D15B1-2A84-2A2C-EAA3-D6E6C7F4B72F}"/>
                </a:ext>
              </a:extLst>
            </p:cNvPr>
            <p:cNvSpPr>
              <a:spLocks/>
            </p:cNvSpPr>
            <p:nvPr/>
          </p:nvSpPr>
          <p:spPr bwMode="auto">
            <a:xfrm>
              <a:off x="3124200" y="4665663"/>
              <a:ext cx="190500" cy="973137"/>
            </a:xfrm>
            <a:prstGeom prst="rightBrace">
              <a:avLst>
                <a:gd name="adj1" fmla="val 832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43019" name="Rectangle 6">
            <a:extLst>
              <a:ext uri="{FF2B5EF4-FFF2-40B4-BE49-F238E27FC236}">
                <a16:creationId xmlns:a16="http://schemas.microsoft.com/office/drawing/2014/main" id="{55738052-FB5E-EC42-AB56-90E1EAA0571F}"/>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43020" name="Picture 13" descr="Spacefill model of sulfur dioxide">
            <a:extLst>
              <a:ext uri="{FF2B5EF4-FFF2-40B4-BE49-F238E27FC236}">
                <a16:creationId xmlns:a16="http://schemas.microsoft.com/office/drawing/2014/main" id="{AF2E005E-A215-08EF-0364-708F53855F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7538" y="22225"/>
            <a:ext cx="8302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5C51583B-DB9C-420D-BC4F-D20D6DFC5809}"/>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567"/>
    </mc:Choice>
    <mc:Fallback xmlns="">
      <p:transition spd="slow" advTm="3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7722" x="2833688" y="4137025"/>
          <p14:tracePt t="17730" x="2895600" y="4116388"/>
          <p14:tracePt t="17741" x="2936875" y="4106863"/>
          <p14:tracePt t="17755" x="3009900" y="4095750"/>
          <p14:tracePt t="17810" x="3009900" y="4086225"/>
          <p14:tracePt t="17826" x="3009900" y="4075113"/>
          <p14:tracePt t="17835" x="3000375" y="4065588"/>
          <p14:tracePt t="17845" x="2968625" y="4054475"/>
          <p14:tracePt t="17856" x="2936875" y="4033838"/>
          <p14:tracePt t="17859" x="2906713" y="4013200"/>
          <p14:tracePt t="17870" x="2854325" y="3992563"/>
          <p14:tracePt t="17889" x="2709863" y="3962400"/>
          <p14:tracePt t="17891" x="2668588" y="3962400"/>
          <p14:tracePt t="17905" x="2638425" y="3962400"/>
          <p14:tracePt t="17908" x="2617788" y="3962400"/>
          <p14:tracePt t="17921" x="2606675" y="3962400"/>
          <p14:tracePt t="17924" x="2586038" y="3962400"/>
          <p14:tracePt t="17939" x="2554288" y="3983038"/>
          <p14:tracePt t="17955" x="2533650" y="3983038"/>
          <p14:tracePt t="17971" x="2482850" y="3983038"/>
          <p14:tracePt t="17988" x="2389188" y="3951288"/>
          <p14:tracePt t="18004" x="2297113" y="3930650"/>
          <p14:tracePt t="18021" x="2254250" y="3930650"/>
          <p14:tracePt t="18038" x="2244725" y="3930650"/>
          <p14:tracePt t="18138" x="2233613" y="3930650"/>
          <p14:tracePt t="18155" x="2224088" y="3930650"/>
          <p14:tracePt t="18162" x="2224088" y="3951288"/>
          <p14:tracePt t="18171" x="2212975" y="3951288"/>
          <p14:tracePt t="18187" x="2203450" y="3951288"/>
          <p14:tracePt t="18204" x="2192338" y="3962400"/>
          <p14:tracePt t="18220" x="2192338" y="3971925"/>
          <p14:tracePt t="18237" x="2182813" y="3992563"/>
          <p14:tracePt t="18254" x="2162175" y="4013200"/>
          <p14:tracePt t="18271" x="2151063" y="4024313"/>
          <p14:tracePt t="18288" x="2141538" y="4044950"/>
          <p14:tracePt t="18304" x="2130425" y="4044950"/>
          <p14:tracePt t="18402" x="2130425" y="4054475"/>
          <p14:tracePt t="18427" x="2130425" y="4065588"/>
          <p14:tracePt t="18771" x="2120900" y="4065588"/>
          <p14:tracePt t="18787" x="2120900" y="4044950"/>
          <p14:tracePt t="18796" x="2109788" y="4033838"/>
          <p14:tracePt t="18805" x="2109788" y="4024313"/>
          <p14:tracePt t="18821" x="2100263" y="4013200"/>
          <p14:tracePt t="18838" x="2100263" y="3992563"/>
          <p14:tracePt t="18854" x="2079625" y="3971925"/>
          <p14:tracePt t="18870" x="2058988" y="3951288"/>
          <p14:tracePt t="18888" x="2027238" y="3921125"/>
          <p14:tracePt t="18891" x="2006600" y="3910013"/>
          <p14:tracePt t="18904" x="1985963" y="3898900"/>
          <p14:tracePt t="18907" x="1965325" y="3878263"/>
          <p14:tracePt t="18921" x="1954213" y="3857625"/>
          <p14:tracePt t="18924" x="1944688" y="3857625"/>
          <p14:tracePt t="18938" x="1933575" y="3827463"/>
          <p14:tracePt t="18954" x="1924050" y="3816350"/>
          <p14:tracePt t="18971" x="1903413" y="3795713"/>
          <p14:tracePt t="18988" x="1892300" y="3786188"/>
          <p14:tracePt t="19004" x="1882775" y="3775075"/>
          <p14:tracePt t="19021" x="1871663" y="3765550"/>
          <p14:tracePt t="19037" x="1820863" y="3724275"/>
          <p14:tracePt t="19054" x="1758950" y="3683000"/>
          <p14:tracePt t="19071" x="1697038" y="3662363"/>
          <p14:tracePt t="19088" x="1665288" y="3651250"/>
          <p14:tracePt t="19091" x="1644650" y="3641725"/>
          <p14:tracePt t="19104" x="1624013" y="3630613"/>
          <p14:tracePt t="19121" x="1603375" y="3621088"/>
          <p14:tracePt t="19124" x="1592263" y="3609975"/>
          <p14:tracePt t="19138" x="1582738" y="3609975"/>
          <p14:tracePt t="19154" x="1571625" y="3600450"/>
          <p14:tracePt t="19171" x="1562100" y="3600450"/>
          <p14:tracePt t="19188" x="1541463" y="3589338"/>
          <p14:tracePt t="19204" x="1530350" y="3578225"/>
          <p14:tracePt t="19221" x="1500188" y="3568700"/>
          <p14:tracePt t="19237" x="1458913" y="3557588"/>
          <p14:tracePt t="19254" x="1397000" y="3548063"/>
          <p14:tracePt t="19270" x="1344613" y="3536950"/>
          <p14:tracePt t="19288" x="1314450" y="3536950"/>
          <p14:tracePt t="19291" x="1303338" y="3536950"/>
          <p14:tracePt t="19304" x="1292225" y="3536950"/>
          <p14:tracePt t="19307" x="1282700" y="3536950"/>
          <p14:tracePt t="19322" x="1262063" y="3536950"/>
          <p14:tracePt t="19324" x="1250950" y="3536950"/>
          <p14:tracePt t="19338" x="1230313" y="3548063"/>
          <p14:tracePt t="19354" x="1209675" y="3548063"/>
          <p14:tracePt t="19371" x="1179513" y="3548063"/>
          <p14:tracePt t="19387" x="1147763" y="3548063"/>
          <p14:tracePt t="19404" x="1138238" y="3557588"/>
          <p14:tracePt t="19466" x="1127125" y="3557588"/>
          <p14:tracePt t="19482" x="1117600" y="3568700"/>
          <p14:tracePt t="19493" x="1106488" y="3578225"/>
          <p14:tracePt t="19507" x="1096963" y="3589338"/>
          <p14:tracePt t="19521" x="1085850" y="3589338"/>
          <p14:tracePt t="19524" x="1076325" y="3589338"/>
          <p14:tracePt t="19538" x="1076325" y="3600450"/>
          <p14:tracePt t="19578" x="1076325" y="3609975"/>
          <p14:tracePt t="19594" x="1076325" y="3621088"/>
          <p14:tracePt t="19610" x="1076325" y="3630613"/>
          <p14:tracePt t="19626" x="1076325" y="3641725"/>
          <p14:tracePt t="19635" x="1065213" y="3641725"/>
          <p14:tracePt t="19651" x="1065213" y="3651250"/>
          <p14:tracePt t="19667" x="1065213" y="3662363"/>
          <p14:tracePt t="19676" x="1065213" y="3671888"/>
          <p14:tracePt t="19688" x="1065213" y="3692525"/>
          <p14:tracePt t="19691" x="1065213" y="3703638"/>
          <p14:tracePt t="19704" x="1065213" y="3724275"/>
          <p14:tracePt t="19707" x="1076325" y="3744913"/>
          <p14:tracePt t="19721" x="1085850" y="3765550"/>
          <p14:tracePt t="19724" x="1085850" y="3786188"/>
          <p14:tracePt t="19738" x="1096963" y="3806825"/>
          <p14:tracePt t="19741" x="1106488" y="3816350"/>
          <p14:tracePt t="19747" x="1117600" y="3836988"/>
          <p14:tracePt t="19758" x="1138238" y="3857625"/>
          <p14:tracePt t="19771" x="1158875" y="3878263"/>
          <p14:tracePt t="19788" x="1179513" y="3889375"/>
          <p14:tracePt t="19805" x="1209675" y="3910013"/>
          <p14:tracePt t="19821" x="1250950" y="3941763"/>
          <p14:tracePt t="19838" x="1292225" y="3971925"/>
          <p14:tracePt t="19854" x="1344613" y="3983038"/>
          <p14:tracePt t="19870" x="1385888" y="4003675"/>
          <p14:tracePt t="19888" x="1417638" y="4013200"/>
          <p14:tracePt t="19891" x="1427163" y="4013200"/>
          <p14:tracePt t="19914" x="1447800" y="4013200"/>
          <p14:tracePt t="19930" x="1458913" y="4013200"/>
          <p14:tracePt t="19940" x="1479550" y="4013200"/>
          <p14:tracePt t="19955" x="1500188" y="4013200"/>
          <p14:tracePt t="19971" x="1530350" y="3992563"/>
          <p14:tracePt t="19987" x="1562100" y="3983038"/>
          <p14:tracePt t="20004" x="1582738" y="3971925"/>
          <p14:tracePt t="20021" x="1603375" y="3962400"/>
          <p14:tracePt t="20037" x="1635125" y="3951288"/>
          <p14:tracePt t="20054" x="1676400" y="3941763"/>
          <p14:tracePt t="20070" x="1706563" y="3930650"/>
          <p14:tracePt t="20088" x="1738313" y="3910013"/>
          <p14:tracePt t="20104" x="1738313" y="3889375"/>
          <p14:tracePt t="20107" x="1747838" y="3878263"/>
          <p14:tracePt t="20121" x="1747838" y="3868738"/>
          <p14:tracePt t="20124" x="1758950" y="3848100"/>
          <p14:tracePt t="20138" x="1768475" y="3827463"/>
          <p14:tracePt t="20155" x="1809750" y="3795713"/>
          <p14:tracePt t="20171" x="1841500" y="3754438"/>
          <p14:tracePt t="20188" x="1851025" y="3724275"/>
          <p14:tracePt t="20204" x="1851025" y="3703638"/>
          <p14:tracePt t="20221" x="1851025" y="3671888"/>
          <p14:tracePt t="20238" x="1841500" y="3641725"/>
          <p14:tracePt t="20254" x="1830388" y="3609975"/>
          <p14:tracePt t="20270" x="1809750" y="3568700"/>
          <p14:tracePt t="20288" x="1747838" y="3527425"/>
          <p14:tracePt t="20291" x="1706563" y="3506788"/>
          <p14:tracePt t="20305" x="1665288" y="3495675"/>
          <p14:tracePt t="20308" x="1592263" y="3475038"/>
          <p14:tracePt t="20321" x="1550988" y="3465513"/>
          <p14:tracePt t="20324" x="1520825" y="3454400"/>
          <p14:tracePt t="20338" x="1458913" y="3444875"/>
          <p14:tracePt t="20355" x="1417638" y="3444875"/>
          <p14:tracePt t="20371" x="1376363" y="3444875"/>
          <p14:tracePt t="20388" x="1323975" y="3465513"/>
          <p14:tracePt t="20404" x="1271588" y="3486150"/>
          <p14:tracePt t="20421" x="1200150" y="3536950"/>
          <p14:tracePt t="20438" x="1127125" y="3609975"/>
          <p14:tracePt t="20454" x="1076325" y="3662363"/>
          <p14:tracePt t="20470" x="1055688" y="3692525"/>
          <p14:tracePt t="20488" x="1044575" y="3724275"/>
          <p14:tracePt t="20504" x="1044575" y="3744913"/>
          <p14:tracePt t="20507" x="1044575" y="3754438"/>
          <p14:tracePt t="20521" x="1065213" y="3775075"/>
          <p14:tracePt t="20524" x="1076325" y="3795713"/>
          <p14:tracePt t="20538" x="1096963" y="3836988"/>
          <p14:tracePt t="20555" x="1117600" y="3878263"/>
          <p14:tracePt t="20602" x="1117600" y="3889375"/>
          <p14:tracePt t="20650" x="1117600" y="3898900"/>
          <p14:tracePt t="20674" x="1117600" y="3910013"/>
          <p14:tracePt t="20954" x="1117600" y="3898900"/>
          <p14:tracePt t="21058" x="1106488" y="3889375"/>
          <p14:tracePt t="21162" x="1106488" y="3878263"/>
          <p14:tracePt t="21210" x="1106488" y="3868738"/>
          <p14:tracePt t="21266" x="1096963" y="3868738"/>
          <p14:tracePt t="21274" x="1085850" y="3868738"/>
          <p14:tracePt t="21338" x="1076325" y="3868738"/>
          <p14:tracePt t="21370" x="1085850" y="3868738"/>
          <p14:tracePt t="21378" x="1096963" y="3868738"/>
          <p14:tracePt t="21387" x="1117600" y="3878263"/>
          <p14:tracePt t="21404" x="1138238" y="3889375"/>
          <p14:tracePt t="21421" x="1200150" y="3910013"/>
          <p14:tracePt t="21438" x="1303338" y="3941763"/>
          <p14:tracePt t="21454" x="1417638" y="3962400"/>
          <p14:tracePt t="21471" x="1520825" y="3971925"/>
          <p14:tracePt t="21488" x="1582738" y="3971925"/>
          <p14:tracePt t="21491" x="1635125" y="3971925"/>
          <p14:tracePt t="21505" x="1655763" y="3971925"/>
          <p14:tracePt t="21508" x="1685925" y="3962400"/>
          <p14:tracePt t="21521" x="1706563" y="3962400"/>
          <p14:tracePt t="21524" x="1717675" y="3951288"/>
          <p14:tracePt t="21538" x="1727200" y="3941763"/>
          <p14:tracePt t="21555" x="1738313" y="3921125"/>
          <p14:tracePt t="21571" x="1758950" y="3910013"/>
          <p14:tracePt t="21588" x="1789113" y="3889375"/>
          <p14:tracePt t="21604" x="1841500" y="3857625"/>
          <p14:tracePt t="21621" x="1871663" y="3816350"/>
          <p14:tracePt t="21638" x="1882775" y="3775075"/>
          <p14:tracePt t="21654" x="1882775" y="3733800"/>
          <p14:tracePt t="21671" x="1841500" y="3692525"/>
          <p14:tracePt t="21688" x="1779588" y="3662363"/>
          <p14:tracePt t="21691" x="1758950" y="3641725"/>
          <p14:tracePt t="21705" x="1738313" y="3630613"/>
          <p14:tracePt t="21707" x="1717675" y="3621088"/>
          <p14:tracePt t="21721" x="1697038" y="3609975"/>
          <p14:tracePt t="21724" x="1665288" y="3609975"/>
          <p14:tracePt t="21738" x="1624013" y="3578225"/>
          <p14:tracePt t="21755" x="1571625" y="3568700"/>
          <p14:tracePt t="21771" x="1500188" y="3548063"/>
          <p14:tracePt t="21788" x="1427163" y="3536950"/>
          <p14:tracePt t="21804" x="1365250" y="3527425"/>
          <p14:tracePt t="21821" x="1303338" y="3527425"/>
          <p14:tracePt t="21837" x="1250950" y="3527425"/>
          <p14:tracePt t="21854" x="1200150" y="3527425"/>
          <p14:tracePt t="21870" x="1065213" y="3536950"/>
          <p14:tracePt t="21888" x="900113" y="3548063"/>
          <p14:tracePt t="21891" x="796925" y="3548063"/>
          <p14:tracePt t="21905" x="714375" y="3548063"/>
          <p14:tracePt t="21908" x="641350" y="3548063"/>
          <p14:tracePt t="21921" x="568325" y="3548063"/>
          <p14:tracePt t="21924" x="527050" y="3557588"/>
          <p14:tracePt t="21939" x="444500" y="3557588"/>
          <p14:tracePt t="21955" x="382588" y="3557588"/>
          <p14:tracePt t="21971" x="309563" y="3557588"/>
          <p14:tracePt t="21988" x="227013" y="3557588"/>
          <p14:tracePt t="22005" x="176213" y="3557588"/>
          <p14:tracePt t="22021" x="155575" y="3578225"/>
          <p14:tracePt t="22037" x="134938" y="3600450"/>
          <p14:tracePt t="22054" x="134938" y="3641725"/>
          <p14:tracePt t="22071" x="134938" y="3662363"/>
          <p14:tracePt t="22088" x="134938" y="3692525"/>
          <p14:tracePt t="22091" x="134938" y="3703638"/>
          <p14:tracePt t="22114" x="134938" y="3713163"/>
          <p14:tracePt t="22130" x="144463" y="3733800"/>
          <p14:tracePt t="22140" x="165100" y="3754438"/>
          <p14:tracePt t="22155" x="247650" y="3795713"/>
          <p14:tracePt t="22171" x="373063" y="3827463"/>
          <p14:tracePt t="22188" x="444500" y="3857625"/>
          <p14:tracePt t="22205" x="506413" y="3868738"/>
          <p14:tracePt t="22221" x="538163" y="3878263"/>
          <p14:tracePt t="22237" x="547688" y="3878263"/>
          <p14:tracePt t="22274" x="558800" y="3878263"/>
          <p14:tracePt t="22282" x="579438" y="3878263"/>
          <p14:tracePt t="22292" x="600075" y="3878263"/>
          <p14:tracePt t="22305" x="620713" y="3878263"/>
          <p14:tracePt t="22308" x="650875" y="3878263"/>
          <p14:tracePt t="22321" x="682625" y="3878263"/>
          <p14:tracePt t="22324" x="714375" y="3868738"/>
          <p14:tracePt t="22338" x="765175" y="3857625"/>
          <p14:tracePt t="22355" x="827088" y="3836988"/>
          <p14:tracePt t="22371" x="889000" y="3827463"/>
          <p14:tracePt t="22388" x="1003300" y="3827463"/>
          <p14:tracePt t="22405" x="1085850" y="3806825"/>
          <p14:tracePt t="22421" x="1168400" y="3786188"/>
          <p14:tracePt t="22443" x="1230313" y="3765550"/>
          <p14:tracePt t="22454" x="1250950" y="3754438"/>
          <p14:tracePt t="22471" x="1282700" y="3754438"/>
          <p14:tracePt t="22488" x="1335088" y="3744913"/>
          <p14:tracePt t="22491" x="1365250" y="3744913"/>
          <p14:tracePt t="22505" x="1397000" y="3744913"/>
          <p14:tracePt t="22508" x="1427163" y="3744913"/>
          <p14:tracePt t="22521" x="1447800" y="3744913"/>
          <p14:tracePt t="22524" x="1468438" y="3744913"/>
          <p14:tracePt t="22538" x="1500188" y="3744913"/>
          <p14:tracePt t="22555" x="1530350" y="3744913"/>
          <p14:tracePt t="22572" x="1571625" y="3744913"/>
          <p14:tracePt t="22588" x="1676400" y="3744913"/>
          <p14:tracePt t="22605" x="1768475" y="3744913"/>
          <p14:tracePt t="22621" x="1841500" y="3733800"/>
          <p14:tracePt t="22638" x="1903413" y="3733800"/>
          <p14:tracePt t="22654" x="1924050" y="3713163"/>
          <p14:tracePt t="22671" x="1924050" y="3703638"/>
          <p14:tracePt t="22688" x="1924050" y="3692525"/>
          <p14:tracePt t="22691" x="1933575" y="3692525"/>
          <p14:tracePt t="22704" x="1933575" y="3683000"/>
          <p14:tracePt t="22724" x="1933575" y="3671888"/>
          <p14:tracePt t="22738" x="1933575" y="3662363"/>
          <p14:tracePt t="22756" x="1924050" y="3641725"/>
          <p14:tracePt t="22771" x="1841500" y="3609975"/>
          <p14:tracePt t="22788" x="1738313" y="3600450"/>
          <p14:tracePt t="22805" x="1635125" y="3600450"/>
          <p14:tracePt t="22821" x="1479550" y="3609975"/>
          <p14:tracePt t="22838" x="1335088" y="3630613"/>
          <p14:tracePt t="22854" x="1179513" y="3651250"/>
          <p14:tracePt t="22871" x="1023938" y="3651250"/>
          <p14:tracePt t="22888" x="941388" y="3651250"/>
          <p14:tracePt t="22891" x="920750" y="3651250"/>
          <p14:tracePt t="22905" x="909638" y="3651250"/>
          <p14:tracePt t="22908" x="900113" y="3662363"/>
          <p14:tracePt t="22921" x="889000" y="3662363"/>
          <p14:tracePt t="22938" x="879475" y="3671888"/>
          <p14:tracePt t="22955" x="847725" y="3683000"/>
          <p14:tracePt t="22971" x="817563" y="3703638"/>
          <p14:tracePt t="22988" x="796925" y="3713163"/>
          <p14:tracePt t="23004" x="785813" y="3724275"/>
          <p14:tracePt t="23058" x="776288" y="3724275"/>
          <p14:tracePt t="23067" x="765175" y="3724275"/>
          <p14:tracePt t="23242" x="765175" y="3733800"/>
          <p14:tracePt t="23251" x="785813" y="3744913"/>
          <p14:tracePt t="23261" x="806450" y="3754438"/>
          <p14:tracePt t="23272" x="827088" y="3775075"/>
          <p14:tracePt t="23275" x="838200" y="3786188"/>
          <p14:tracePt t="23288" x="868363" y="3795713"/>
          <p14:tracePt t="23291" x="900113" y="3816350"/>
          <p14:tracePt t="23306" x="941388" y="3848100"/>
          <p14:tracePt t="23309" x="993775" y="3878263"/>
          <p14:tracePt t="23321" x="1055688" y="3921125"/>
          <p14:tracePt t="23324" x="1117600" y="3962400"/>
          <p14:tracePt t="23339" x="1220788" y="4024313"/>
          <p14:tracePt t="23355" x="1271588" y="4075113"/>
          <p14:tracePt t="23371" x="1335088" y="4116388"/>
          <p14:tracePt t="23388" x="1376363" y="4157663"/>
          <p14:tracePt t="23406" x="1427163" y="4210050"/>
          <p14:tracePt t="23428" x="1489075" y="4262438"/>
          <p14:tracePt t="23438" x="1500188" y="4271963"/>
          <p14:tracePt t="23455" x="1530350" y="4303713"/>
          <p14:tracePt t="23472" x="1541463" y="4313238"/>
          <p14:tracePt t="23475" x="1550988" y="4324350"/>
          <p14:tracePt t="23488" x="1562100" y="4324350"/>
          <p14:tracePt t="23546" x="1562100" y="4333875"/>
          <p14:tracePt t="23555" x="1562100" y="4344988"/>
          <p14:tracePt t="23571" x="1571625" y="4344988"/>
          <p14:tracePt t="23588" x="1582738" y="4354513"/>
          <p14:tracePt t="23610" x="1582738" y="4365625"/>
          <p14:tracePt t="23621" x="1592263" y="4365625"/>
          <p14:tracePt t="23638" x="1603375" y="4375150"/>
          <p14:tracePt t="23654" x="1612900" y="4395788"/>
          <p14:tracePt t="23672" x="1644650" y="4406900"/>
          <p14:tracePt t="23675" x="1655763" y="4416425"/>
          <p14:tracePt t="23688" x="1676400" y="4416425"/>
          <p14:tracePt t="23691" x="1685925" y="4416425"/>
          <p14:tracePt t="23705" x="1706563" y="4437063"/>
          <p14:tracePt t="23708" x="1717675" y="4437063"/>
          <p14:tracePt t="23725" x="1717675" y="4448175"/>
          <p14:tracePt t="23762" x="1727200" y="4457700"/>
          <p14:tracePt t="23772" x="1738313" y="4468813"/>
          <p14:tracePt t="30459" x="1758950" y="4468813"/>
          <p14:tracePt t="30468" x="1820863" y="4448175"/>
          <p14:tracePt t="30478" x="1933575" y="4395788"/>
          <p14:tracePt t="30490" x="2171700" y="4303713"/>
          <p14:tracePt t="30506" x="2286000" y="4271963"/>
          <p14:tracePt t="30508" x="2379663" y="4251325"/>
          <p14:tracePt t="30522" x="2524125" y="4210050"/>
          <p14:tracePt t="30539" x="2595563" y="4178300"/>
          <p14:tracePt t="30556" x="2627313" y="4178300"/>
          <p14:tracePt t="30572" x="2638425" y="4178300"/>
          <p14:tracePt t="30588" x="2659063" y="4178300"/>
          <p14:tracePt t="30606" x="2720975" y="4178300"/>
          <p14:tracePt t="30621" x="2792413" y="4178300"/>
          <p14:tracePt t="30638" x="2833688" y="4189413"/>
          <p14:tracePt t="30656" x="2854325" y="4198938"/>
          <p14:tracePt t="30659" x="2865438" y="4198938"/>
          <p14:tracePt t="30672" x="2874963" y="4198938"/>
          <p14:tracePt t="30675" x="2886075" y="4198938"/>
          <p14:tracePt t="30690" x="2906713" y="4210050"/>
          <p14:tracePt t="30692" x="2936875" y="4219575"/>
          <p14:tracePt t="30706" x="3009900" y="4230688"/>
          <p14:tracePt t="30708" x="3103563" y="4240213"/>
          <p14:tracePt t="30722" x="3300413" y="4251325"/>
          <p14:tracePt t="30740" x="3506788" y="4262438"/>
          <p14:tracePt t="30756" x="3692525" y="4262438"/>
          <p14:tracePt t="30772" x="3857625" y="4262438"/>
          <p14:tracePt t="30789" x="4065588" y="4262438"/>
          <p14:tracePt t="30806" x="4271963" y="4283075"/>
          <p14:tracePt t="30821" x="4489450" y="4313238"/>
          <p14:tracePt t="30839" x="4757738" y="4375150"/>
          <p14:tracePt t="30855" x="5037138" y="4448175"/>
          <p14:tracePt t="30872" x="5265738" y="4489450"/>
          <p14:tracePt t="30875" x="5348288" y="4498975"/>
          <p14:tracePt t="30890" x="5389563" y="4510088"/>
          <p14:tracePt t="30893" x="5419725" y="4519613"/>
          <p14:tracePt t="30905" x="5440363" y="4519613"/>
          <p14:tracePt t="30908" x="5461000" y="4530725"/>
          <p14:tracePt t="30922" x="5472113" y="4540250"/>
          <p14:tracePt t="30939" x="5492750" y="4551363"/>
          <p14:tracePt t="30956" x="5513388" y="4572000"/>
          <p14:tracePt t="30972" x="5534025" y="4592638"/>
          <p14:tracePt t="30989" x="5543550" y="46132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C2C4DAD2-D278-C262-C4CD-D267F6F48248}"/>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47107" name="Rectangle 5">
            <a:extLst>
              <a:ext uri="{FF2B5EF4-FFF2-40B4-BE49-F238E27FC236}">
                <a16:creationId xmlns:a16="http://schemas.microsoft.com/office/drawing/2014/main" id="{4D32E84E-0458-0D2A-58F4-A94D19DCF069}"/>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 name="Rectangle 5">
            <a:extLst>
              <a:ext uri="{FF2B5EF4-FFF2-40B4-BE49-F238E27FC236}">
                <a16:creationId xmlns:a16="http://schemas.microsoft.com/office/drawing/2014/main" id="{D9924939-8329-1F7E-FBFD-DBCFBD12D778}"/>
              </a:ext>
            </a:extLst>
          </p:cNvPr>
          <p:cNvSpPr/>
          <p:nvPr/>
        </p:nvSpPr>
        <p:spPr>
          <a:xfrm>
            <a:off x="2438401" y="1524000"/>
            <a:ext cx="4461478" cy="3170099"/>
          </a:xfrm>
          <a:prstGeom prst="rect">
            <a:avLst/>
          </a:prstGeom>
          <a:noFill/>
        </p:spPr>
        <p:txBody>
          <a:bodyPr wrap="none">
            <a:spAutoFit/>
          </a:bodyPr>
          <a:lstStyle/>
          <a:p>
            <a:pPr algn="ctr">
              <a:defRPr/>
            </a:pPr>
            <a:r>
              <a:rPr lang="en-US" sz="20000" b="1" dirty="0">
                <a:ln w="22225">
                  <a:solidFill>
                    <a:schemeClr val="accent2"/>
                  </a:solidFill>
                  <a:prstDash val="solid"/>
                </a:ln>
                <a:solidFill>
                  <a:schemeClr val="accent2">
                    <a:lumMod val="40000"/>
                    <a:lumOff val="60000"/>
                  </a:schemeClr>
                </a:solidFill>
              </a:rPr>
              <a:t>H</a:t>
            </a:r>
            <a:r>
              <a:rPr lang="en-US" sz="20000" b="1" baseline="-25000" dirty="0">
                <a:ln w="22225">
                  <a:solidFill>
                    <a:schemeClr val="accent2"/>
                  </a:solidFill>
                  <a:prstDash val="solid"/>
                </a:ln>
                <a:solidFill>
                  <a:schemeClr val="accent2">
                    <a:lumMod val="40000"/>
                    <a:lumOff val="60000"/>
                  </a:schemeClr>
                </a:solidFill>
              </a:rPr>
              <a:t>2</a:t>
            </a:r>
            <a:r>
              <a:rPr lang="en-US" sz="20000" b="1" dirty="0">
                <a:ln w="22225">
                  <a:solidFill>
                    <a:schemeClr val="accent2"/>
                  </a:solidFill>
                  <a:prstDash val="solid"/>
                </a:ln>
                <a:solidFill>
                  <a:schemeClr val="accent2">
                    <a:lumMod val="40000"/>
                    <a:lumOff val="60000"/>
                  </a:schemeClr>
                </a:solidFill>
              </a:rPr>
              <a:t>S</a:t>
            </a:r>
            <a:endParaRPr lang="en-US" sz="20000" b="1" baseline="-25000" dirty="0">
              <a:ln w="22225">
                <a:solidFill>
                  <a:schemeClr val="accent2"/>
                </a:solidFill>
                <a:prstDash val="solid"/>
              </a:ln>
              <a:solidFill>
                <a:schemeClr val="accent2">
                  <a:lumMod val="40000"/>
                  <a:lumOff val="60000"/>
                </a:schemeClr>
              </a:solidFill>
            </a:endParaRPr>
          </a:p>
        </p:txBody>
      </p:sp>
      <p:sp>
        <p:nvSpPr>
          <p:cNvPr id="47109" name="Rectangle 6">
            <a:extLst>
              <a:ext uri="{FF2B5EF4-FFF2-40B4-BE49-F238E27FC236}">
                <a16:creationId xmlns:a16="http://schemas.microsoft.com/office/drawing/2014/main" id="{9FF742BE-15C1-E199-7608-FD6225A19981}"/>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47110" name="TextBox 1">
            <a:extLst>
              <a:ext uri="{FF2B5EF4-FFF2-40B4-BE49-F238E27FC236}">
                <a16:creationId xmlns:a16="http://schemas.microsoft.com/office/drawing/2014/main" id="{379287D3-7AB3-3AE2-012E-FCEAC70820C3}"/>
              </a:ext>
            </a:extLst>
          </p:cNvPr>
          <p:cNvSpPr txBox="1">
            <a:spLocks noChangeArrowheads="1"/>
          </p:cNvSpPr>
          <p:nvPr/>
        </p:nvSpPr>
        <p:spPr bwMode="auto">
          <a:xfrm>
            <a:off x="3033713" y="4927600"/>
            <a:ext cx="2608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Times New Roman" panose="02020603050405020304" pitchFamily="18" charset="0"/>
              </a:rPr>
              <a:t>Very recent data (in press)</a:t>
            </a:r>
          </a:p>
        </p:txBody>
      </p:sp>
      <p:pic>
        <p:nvPicPr>
          <p:cNvPr id="47111" name="Picture 6" descr="A yellow and white molecule&#10;&#10;Description automatically generated">
            <a:extLst>
              <a:ext uri="{FF2B5EF4-FFF2-40B4-BE49-F238E27FC236}">
                <a16:creationId xmlns:a16="http://schemas.microsoft.com/office/drawing/2014/main" id="{5C47D24A-EF6E-F55F-C11E-D8484D123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588" y="103188"/>
            <a:ext cx="65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A01411B-9D76-4C36-2EDB-D22401FAAC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117"/>
    </mc:Choice>
    <mc:Fallback xmlns="">
      <p:transition spd="slow" advTm="2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102" x="5565775" y="4613275"/>
          <p14:tracePt t="9110" x="5565775" y="4603750"/>
          <p14:tracePt t="9124" x="5575300" y="4592638"/>
          <p14:tracePt t="9127" x="5586413" y="4583113"/>
          <p14:tracePt t="9140" x="5595938" y="4583113"/>
          <p14:tracePt t="9222" x="5595938" y="4560888"/>
          <p14:tracePt t="9230" x="5595938" y="4530725"/>
          <p14:tracePt t="9240" x="5595938" y="4468813"/>
          <p14:tracePt t="9257" x="5575300" y="4333875"/>
          <p14:tracePt t="9274" x="5522913" y="4157663"/>
          <p14:tracePt t="9289" x="5389563" y="3962400"/>
          <p14:tracePt t="9307" x="5286375" y="3806825"/>
          <p14:tracePt t="9310" x="5254625" y="3744913"/>
          <p14:tracePt t="9324" x="5233988" y="3692525"/>
          <p14:tracePt t="9327" x="5233988" y="3662363"/>
          <p14:tracePt t="9340" x="5233988" y="3621088"/>
          <p14:tracePt t="9343" x="5233988" y="3578225"/>
          <p14:tracePt t="9357" x="5233988" y="3548063"/>
          <p14:tracePt t="9360" x="5233988" y="3506788"/>
          <p14:tracePt t="9374" x="5222875" y="3403600"/>
          <p14:tracePt t="9391" x="5192713" y="3330575"/>
          <p14:tracePt t="9407" x="5119688" y="3186113"/>
          <p14:tracePt t="9424" x="5016500" y="3082925"/>
          <p14:tracePt t="9440" x="4933950" y="3000375"/>
          <p14:tracePt t="9457" x="4903788" y="2947988"/>
          <p14:tracePt t="9474" x="4881563" y="2916238"/>
          <p14:tracePt t="9490" x="4872038" y="2874963"/>
          <p14:tracePt t="9506" x="4851400" y="2854325"/>
          <p14:tracePt t="9524" x="4819650" y="2824163"/>
          <p14:tracePt t="9527" x="4799013" y="2803525"/>
          <p14:tracePt t="9540" x="4778375" y="2792413"/>
          <p14:tracePt t="9543" x="4768850" y="2771775"/>
          <p14:tracePt t="9557" x="4757738" y="2762250"/>
          <p14:tracePt t="9560" x="4748213" y="2741613"/>
          <p14:tracePt t="9574" x="4727575" y="2700338"/>
          <p14:tracePt t="9590" x="4695825" y="2659063"/>
          <p14:tracePt t="9607" x="4624388" y="2595563"/>
          <p14:tracePt t="9624" x="4468813" y="2503488"/>
          <p14:tracePt t="9640" x="4303713" y="2409825"/>
          <p14:tracePt t="9657" x="4210050" y="2347913"/>
          <p14:tracePt t="9674" x="4137025" y="2306638"/>
          <p14:tracePt t="9690" x="4033838" y="2244725"/>
          <p14:tracePt t="9707" x="3868738" y="2182813"/>
          <p14:tracePt t="9710" x="3786188" y="2151063"/>
          <p14:tracePt t="9724" x="3683000" y="2120900"/>
          <p14:tracePt t="9727" x="3568700" y="2079625"/>
          <p14:tracePt t="9740" x="3454400" y="2058988"/>
          <p14:tracePt t="9744" x="3392488" y="2058988"/>
          <p14:tracePt t="9757" x="3362325" y="2058988"/>
          <p14:tracePt t="9761" x="3321050" y="2058988"/>
          <p14:tracePt t="9774" x="3289300" y="2089150"/>
          <p14:tracePt t="9790" x="3227388" y="2120900"/>
          <p14:tracePt t="9807" x="3154363" y="2151063"/>
          <p14:tracePt t="9824" x="3030538" y="2192338"/>
          <p14:tracePt t="9840" x="2895600" y="2244725"/>
          <p14:tracePt t="9857" x="2720975" y="2327275"/>
          <p14:tracePt t="9874" x="2606675" y="2389188"/>
          <p14:tracePt t="9890" x="2492375" y="2503488"/>
          <p14:tracePt t="9906" x="2379663" y="2574925"/>
          <p14:tracePt t="9927" x="2212975" y="2751138"/>
          <p14:tracePt t="9940" x="2171700" y="2844800"/>
          <p14:tracePt t="9943" x="2141538" y="2906713"/>
          <p14:tracePt t="9957" x="2109788" y="2959100"/>
          <p14:tracePt t="9960" x="2089150" y="3021013"/>
          <p14:tracePt t="9974" x="2058988" y="3165475"/>
          <p14:tracePt t="9991" x="2047875" y="3351213"/>
          <p14:tracePt t="10007" x="2047875" y="3578225"/>
          <p14:tracePt t="10025" x="2109788" y="3827463"/>
          <p14:tracePt t="10040" x="2224088" y="4054475"/>
          <p14:tracePt t="10057" x="2338388" y="4230688"/>
          <p14:tracePt t="10074" x="2462213" y="4395788"/>
          <p14:tracePt t="10090" x="2574925" y="4551363"/>
          <p14:tracePt t="10107" x="2762250" y="4695825"/>
          <p14:tracePt t="10110" x="2833688" y="4778375"/>
          <p14:tracePt t="10124" x="2927350" y="4840288"/>
          <p14:tracePt t="10127" x="2989263" y="4903788"/>
          <p14:tracePt t="10140" x="3062288" y="4933950"/>
          <p14:tracePt t="10143" x="3113088" y="4965700"/>
          <p14:tracePt t="10157" x="3216275" y="5016500"/>
          <p14:tracePt t="10160" x="3309938" y="5078413"/>
          <p14:tracePt t="10174" x="3578225" y="5202238"/>
          <p14:tracePt t="10191" x="3878263" y="5327650"/>
          <p14:tracePt t="10207" x="4168775" y="5389563"/>
          <p14:tracePt t="10224" x="4386263" y="5419725"/>
          <p14:tracePt t="10240" x="4510088" y="5419725"/>
          <p14:tracePt t="10257" x="4572000" y="5389563"/>
          <p14:tracePt t="10274" x="4603750" y="5337175"/>
          <p14:tracePt t="10290" x="4633913" y="5202238"/>
          <p14:tracePt t="10306" x="4665663" y="5089525"/>
          <p14:tracePt t="10324" x="4706938" y="4954588"/>
          <p14:tracePt t="10327" x="4727575" y="4903788"/>
          <p14:tracePt t="10340" x="4768850" y="4851400"/>
          <p14:tracePt t="10343" x="4810125" y="4810125"/>
          <p14:tracePt t="10357" x="4872038" y="4748213"/>
          <p14:tracePt t="10360" x="4903788" y="4695825"/>
          <p14:tracePt t="10374" x="5016500" y="4624388"/>
          <p14:tracePt t="10391" x="5078413" y="4551363"/>
          <p14:tracePt t="10407" x="5151438" y="4448175"/>
          <p14:tracePt t="10424" x="5172075" y="4344988"/>
          <p14:tracePt t="10440" x="5172075" y="4240213"/>
          <p14:tracePt t="10457" x="5172075" y="4148138"/>
          <p14:tracePt t="10474" x="5181600" y="4054475"/>
          <p14:tracePt t="10490" x="5192713" y="3951288"/>
          <p14:tracePt t="10507" x="5192713" y="3848100"/>
          <p14:tracePt t="10524" x="5192713" y="3744913"/>
          <p14:tracePt t="10527" x="5192713" y="3692525"/>
          <p14:tracePt t="10541" x="5192713" y="3630613"/>
          <p14:tracePt t="10544" x="5172075" y="3548063"/>
          <p14:tracePt t="10557" x="5151438" y="3475038"/>
          <p14:tracePt t="10560" x="5130800" y="3403600"/>
          <p14:tracePt t="10574" x="5068888" y="3248025"/>
          <p14:tracePt t="10591" x="5037138" y="3165475"/>
          <p14:tracePt t="10607" x="5027613" y="3092450"/>
          <p14:tracePt t="10624" x="5006975" y="3030538"/>
          <p14:tracePt t="10640" x="4965700" y="2947988"/>
          <p14:tracePt t="10657" x="4851400" y="2833688"/>
          <p14:tracePt t="10674" x="4706938" y="2730500"/>
          <p14:tracePt t="10690" x="4551363" y="2617788"/>
          <p14:tracePt t="10706" x="4498975" y="2554288"/>
          <p14:tracePt t="10724" x="4478338" y="2513013"/>
          <p14:tracePt t="10727" x="4457700" y="2492375"/>
          <p14:tracePt t="10740" x="4437063" y="2462213"/>
          <p14:tracePt t="10743" x="4427538" y="2441575"/>
          <p14:tracePt t="10757" x="4386263" y="2409825"/>
          <p14:tracePt t="10760" x="4354513" y="2368550"/>
          <p14:tracePt t="10774" x="4230688" y="2286000"/>
          <p14:tracePt t="10791" x="4044950" y="2171700"/>
          <p14:tracePt t="10807" x="3857625" y="2100263"/>
          <p14:tracePt t="10825" x="3724275" y="2047875"/>
          <p14:tracePt t="10840" x="3671888" y="2038350"/>
          <p14:tracePt t="10857" x="3621088" y="2017713"/>
          <p14:tracePt t="10874" x="3557588" y="1997075"/>
          <p14:tracePt t="10890" x="3444875" y="1997075"/>
          <p14:tracePt t="10907" x="3279775" y="1976438"/>
          <p14:tracePt t="10910" x="3186113" y="1965325"/>
          <p14:tracePt t="10928" x="2989263" y="1965325"/>
          <p14:tracePt t="10940" x="2895600" y="1985963"/>
          <p14:tracePt t="10944" x="2813050" y="2027238"/>
          <p14:tracePt t="10957" x="2741613" y="2089150"/>
          <p14:tracePt t="10960" x="2689225" y="2171700"/>
          <p14:tracePt t="10974" x="2586038" y="2327275"/>
          <p14:tracePt t="10991" x="2462213" y="2513013"/>
          <p14:tracePt t="11007" x="2347913" y="2709863"/>
          <p14:tracePt t="11024" x="2233613" y="2874963"/>
          <p14:tracePt t="11040" x="2141538" y="3071813"/>
          <p14:tracePt t="11057" x="2079625" y="3175000"/>
          <p14:tracePt t="11074" x="2047875" y="3362325"/>
          <p14:tracePt t="11090" x="2047875" y="3578225"/>
          <p14:tracePt t="11106" x="2182813" y="3951288"/>
          <p14:tracePt t="11124" x="2400300" y="4406900"/>
          <p14:tracePt t="11127" x="2482850" y="4613275"/>
          <p14:tracePt t="11140" x="2595563" y="4778375"/>
          <p14:tracePt t="11144" x="2679700" y="4903788"/>
          <p14:tracePt t="11157" x="2751138" y="5006975"/>
          <p14:tracePt t="11161" x="2803525" y="5078413"/>
          <p14:tracePt t="11174" x="2906713" y="5192713"/>
          <p14:tracePt t="11191" x="3009900" y="5307013"/>
          <p14:tracePt t="11207" x="3144838" y="5430838"/>
          <p14:tracePt t="11225" x="3321050" y="5586413"/>
          <p14:tracePt t="11240" x="3609975" y="5730875"/>
          <p14:tracePt t="11257" x="3992563" y="5854700"/>
          <p14:tracePt t="11274" x="4313238" y="5907088"/>
          <p14:tracePt t="11290" x="4592638" y="5907088"/>
          <p14:tracePt t="11307" x="4799013" y="5886450"/>
          <p14:tracePt t="11310" x="4924425" y="5875338"/>
          <p14:tracePt t="11324" x="5068888" y="5864225"/>
          <p14:tracePt t="11327" x="5202238" y="5834063"/>
          <p14:tracePt t="11340" x="5368925" y="5792788"/>
          <p14:tracePt t="11344" x="5492750" y="5730875"/>
          <p14:tracePt t="11357" x="5607050" y="5668963"/>
          <p14:tracePt t="11360" x="5719763" y="5595938"/>
          <p14:tracePt t="11374" x="5895975" y="5430838"/>
          <p14:tracePt t="11391" x="5978525" y="5275263"/>
          <p14:tracePt t="11407" x="6010275" y="5089525"/>
          <p14:tracePt t="11424" x="5999163" y="4881563"/>
          <p14:tracePt t="11440" x="5969000" y="4695825"/>
          <p14:tracePt t="11457" x="5969000" y="4551363"/>
          <p14:tracePt t="11474" x="5978525" y="4427538"/>
          <p14:tracePt t="11490" x="5989638" y="4271963"/>
          <p14:tracePt t="11507" x="5989638" y="4095750"/>
          <p14:tracePt t="11524" x="5927725" y="3878263"/>
          <p14:tracePt t="11527" x="5895975" y="3765550"/>
          <p14:tracePt t="11540" x="5854700" y="3662363"/>
          <p14:tracePt t="11544" x="5792788" y="3548063"/>
          <p14:tracePt t="11557" x="5710238" y="3433763"/>
          <p14:tracePt t="11560" x="5648325" y="3330575"/>
          <p14:tracePt t="11574" x="5472113" y="3124200"/>
          <p14:tracePt t="11591" x="5337175" y="2959100"/>
          <p14:tracePt t="11607" x="5233988" y="2833688"/>
          <p14:tracePt t="11625" x="5057775" y="2659063"/>
          <p14:tracePt t="11640" x="4840288" y="2503488"/>
          <p14:tracePt t="11657" x="4572000" y="2379663"/>
          <p14:tracePt t="11674" x="4375150" y="2297113"/>
          <p14:tracePt t="11690" x="4313238" y="2254250"/>
          <p14:tracePt t="11707" x="4292600" y="2224088"/>
          <p14:tracePt t="11711" x="4271963" y="2212975"/>
          <p14:tracePt t="11724" x="4251325" y="2203450"/>
          <p14:tracePt t="11727" x="4230688" y="2192338"/>
          <p14:tracePt t="11740" x="4219575" y="2171700"/>
          <p14:tracePt t="11743" x="4198938" y="2171700"/>
          <p14:tracePt t="11757" x="4198938" y="2162175"/>
          <p14:tracePt t="11760" x="4189413" y="2151063"/>
          <p14:tracePt t="11822" x="4198938" y="2151063"/>
          <p14:tracePt t="11829" x="4219575" y="2162175"/>
          <p14:tracePt t="11840" x="4230688" y="2162175"/>
          <p14:tracePt t="18494" x="4303713" y="2162175"/>
          <p14:tracePt t="18503" x="4313238" y="2162175"/>
          <p14:tracePt t="18513" x="4354513" y="2151063"/>
          <p14:tracePt t="18525" x="4406900" y="2141538"/>
          <p14:tracePt t="18528" x="4448175" y="2130425"/>
          <p14:tracePt t="18541" x="4468813" y="2130425"/>
          <p14:tracePt t="18544" x="4498975" y="2120900"/>
          <p14:tracePt t="18558" x="4540250" y="2100263"/>
          <p14:tracePt t="18574" x="4551363" y="2100263"/>
          <p14:tracePt t="18662" x="4572000" y="2100263"/>
          <p14:tracePt t="18672" x="4613275" y="2120900"/>
          <p14:tracePt t="18681" x="4654550" y="2130425"/>
          <p14:tracePt t="18690" x="4675188" y="2130425"/>
          <p14:tracePt t="18708" x="4716463" y="2162175"/>
          <p14:tracePt t="18711" x="4716463" y="2171700"/>
          <p14:tracePt t="18725" x="4716463" y="2182813"/>
          <p14:tracePt t="18743" x="4716463" y="2192338"/>
          <p14:tracePt t="18757" x="4716463" y="2203450"/>
          <p14:tracePt t="18775" x="4727575" y="2203450"/>
          <p14:tracePt t="18838" x="4686300" y="2192338"/>
          <p14:tracePt t="18846" x="4613275" y="2171700"/>
          <p14:tracePt t="18857" x="4540250" y="2141538"/>
          <p14:tracePt t="18875" x="4303713" y="2079625"/>
          <p14:tracePt t="18890" x="4033838" y="2068513"/>
          <p14:tracePt t="18908" x="3641725" y="2100263"/>
          <p14:tracePt t="18911" x="3506788" y="2141538"/>
          <p14:tracePt t="18927" x="3216275" y="2233613"/>
          <p14:tracePt t="18941" x="3103563" y="2286000"/>
          <p14:tracePt t="18944" x="2947988" y="2359025"/>
          <p14:tracePt t="18958" x="2617788" y="2503488"/>
          <p14:tracePt t="18975" x="2347913" y="2638425"/>
          <p14:tracePt t="18992" x="2141538" y="2803525"/>
          <p14:tracePt t="19008" x="2038350" y="2989263"/>
          <p14:tracePt t="19024" x="2027238" y="3186113"/>
          <p14:tracePt t="19042" x="2038350" y="3351213"/>
          <p14:tracePt t="19057" x="2089150" y="3495675"/>
          <p14:tracePt t="19075" x="2182813" y="3651250"/>
          <p14:tracePt t="19090" x="2338388" y="3795713"/>
          <p14:tracePt t="19108" x="2533650" y="3930650"/>
          <p14:tracePt t="19111" x="2647950" y="3983038"/>
          <p14:tracePt t="19125" x="2751138" y="4024313"/>
          <p14:tracePt t="19128" x="2854325" y="4054475"/>
          <p14:tracePt t="19141" x="2947988" y="4086225"/>
          <p14:tracePt t="19144" x="3062288" y="4106863"/>
          <p14:tracePt t="19158" x="3268663" y="4116388"/>
          <p14:tracePt t="19175" x="3454400" y="4106863"/>
          <p14:tracePt t="19192" x="3600450" y="4044950"/>
          <p14:tracePt t="19207" x="3683000" y="3983038"/>
          <p14:tracePt t="19225" x="3692525" y="3930650"/>
          <p14:tracePt t="19241" x="3621088" y="3857625"/>
          <p14:tracePt t="19257" x="3424238" y="3775075"/>
          <p14:tracePt t="19275" x="3186113" y="3733800"/>
          <p14:tracePt t="19290" x="3103563" y="3724275"/>
          <p14:tracePt t="19308" x="3071813" y="3765550"/>
          <p14:tracePt t="19311" x="3062288" y="3827463"/>
          <p14:tracePt t="19325" x="3041650" y="3868738"/>
          <p14:tracePt t="19327" x="3009900" y="3921125"/>
          <p14:tracePt t="19341" x="2989263" y="3962400"/>
          <p14:tracePt t="19344" x="2968625" y="4013200"/>
          <p14:tracePt t="19358" x="2906713" y="4086225"/>
          <p14:tracePt t="19375" x="2865438" y="4168775"/>
          <p14:tracePt t="19392" x="2792413" y="4283075"/>
          <p14:tracePt t="19408" x="2700338" y="4395788"/>
          <p14:tracePt t="19424" x="2595563" y="4489450"/>
          <p14:tracePt t="19441" x="2554288" y="4603750"/>
          <p14:tracePt t="19457" x="2554288" y="4665663"/>
          <p14:tracePt t="19475" x="2595563" y="4757738"/>
          <p14:tracePt t="19490" x="2638425" y="4810125"/>
          <p14:tracePt t="19507" x="2647950" y="4830763"/>
          <p14:tracePt t="19558" x="2647950" y="4810125"/>
          <p14:tracePt t="19566" x="2647950" y="4789488"/>
          <p14:tracePt t="19575" x="2638425" y="4778375"/>
          <p14:tracePt t="19592" x="2638425" y="47688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a:extLst>
              <a:ext uri="{FF2B5EF4-FFF2-40B4-BE49-F238E27FC236}">
                <a16:creationId xmlns:a16="http://schemas.microsoft.com/office/drawing/2014/main" id="{0DB36BA5-CB5B-33A5-FA87-34A19943E319}"/>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55299" name="Rectangle 5">
            <a:extLst>
              <a:ext uri="{FF2B5EF4-FFF2-40B4-BE49-F238E27FC236}">
                <a16:creationId xmlns:a16="http://schemas.microsoft.com/office/drawing/2014/main" id="{35D0231C-54C7-EB64-D1B2-204C300C83A2}"/>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5300" name="Rectangle 6">
            <a:extLst>
              <a:ext uri="{FF2B5EF4-FFF2-40B4-BE49-F238E27FC236}">
                <a16:creationId xmlns:a16="http://schemas.microsoft.com/office/drawing/2014/main" id="{9DF2D9BB-E255-CC28-9F6D-45AF77282C67}"/>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55301" name="TextBox 6">
            <a:extLst>
              <a:ext uri="{FF2B5EF4-FFF2-40B4-BE49-F238E27FC236}">
                <a16:creationId xmlns:a16="http://schemas.microsoft.com/office/drawing/2014/main" id="{05E2B2C6-FE81-D53F-9582-057FB3FF49EA}"/>
              </a:ext>
            </a:extLst>
          </p:cNvPr>
          <p:cNvSpPr txBox="1">
            <a:spLocks noChangeArrowheads="1"/>
          </p:cNvSpPr>
          <p:nvPr/>
        </p:nvSpPr>
        <p:spPr bwMode="auto">
          <a:xfrm>
            <a:off x="-4763" y="141288"/>
            <a:ext cx="2871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Auger after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 TDS</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51206" name="TextBox 7">
            <a:extLst>
              <a:ext uri="{FF2B5EF4-FFF2-40B4-BE49-F238E27FC236}">
                <a16:creationId xmlns:a16="http://schemas.microsoft.com/office/drawing/2014/main" id="{F5CAE950-27C5-562D-6CD7-427C733420B0}"/>
              </a:ext>
            </a:extLst>
          </p:cNvPr>
          <p:cNvSpPr txBox="1">
            <a:spLocks noChangeArrowheads="1"/>
          </p:cNvSpPr>
          <p:nvPr/>
        </p:nvSpPr>
        <p:spPr bwMode="auto">
          <a:xfrm>
            <a:off x="5524500" y="1462088"/>
            <a:ext cx="241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S(ad) </a:t>
            </a:r>
            <a:r>
              <a:rPr lang="en-US" altLang="en-US" sz="1800">
                <a:latin typeface="Times New Roman" panose="02020603050405020304" pitchFamily="18" charset="0"/>
                <a:sym typeface="Wingdings" panose="05000000000000000000" pitchFamily="2" charset="2"/>
              </a:rPr>
              <a:t> S(ads) + ???</a:t>
            </a:r>
            <a:endParaRPr lang="en-US" altLang="en-US" sz="1800">
              <a:latin typeface="Times New Roman" panose="02020603050405020304" pitchFamily="18" charset="0"/>
            </a:endParaRPr>
          </a:p>
        </p:txBody>
      </p:sp>
      <p:graphicFrame>
        <p:nvGraphicFramePr>
          <p:cNvPr id="55303" name="Object 1">
            <a:extLst>
              <a:ext uri="{FF2B5EF4-FFF2-40B4-BE49-F238E27FC236}">
                <a16:creationId xmlns:a16="http://schemas.microsoft.com/office/drawing/2014/main" id="{6DCFE3C4-1A6D-A934-5F22-0AA78D484890}"/>
              </a:ext>
            </a:extLst>
          </p:cNvPr>
          <p:cNvGraphicFramePr>
            <a:graphicFrameLocks noChangeAspect="1"/>
          </p:cNvGraphicFramePr>
          <p:nvPr/>
        </p:nvGraphicFramePr>
        <p:xfrm>
          <a:off x="0" y="962025"/>
          <a:ext cx="5532438" cy="4286250"/>
        </p:xfrm>
        <a:graphic>
          <a:graphicData uri="http://schemas.openxmlformats.org/presentationml/2006/ole">
            <mc:AlternateContent xmlns:mc="http://schemas.openxmlformats.org/markup-compatibility/2006">
              <mc:Choice xmlns:v="urn:schemas-microsoft-com:vml" Requires="v">
                <p:oleObj name="Graph" r:id="rId6" imgW="3838575" imgH="2971800" progId="Origin50.Graph">
                  <p:embed/>
                </p:oleObj>
              </mc:Choice>
              <mc:Fallback>
                <p:oleObj name="Graph" r:id="rId6" imgW="3838575" imgH="2971800" progId="Origin50.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62025"/>
                        <a:ext cx="55324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5304" name="Picture 6" descr="A yellow and white molecule&#10;&#10;Description automatically generated">
            <a:extLst>
              <a:ext uri="{FF2B5EF4-FFF2-40B4-BE49-F238E27FC236}">
                <a16:creationId xmlns:a16="http://schemas.microsoft.com/office/drawing/2014/main" id="{A79FD81A-CC0E-B8F0-CB48-086D7B8441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9588" y="103188"/>
            <a:ext cx="65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8FAD28B5-C2BF-ACF1-433B-78CCE4737255}"/>
              </a:ext>
            </a:extLst>
          </p:cNvPr>
          <p:cNvGrpSpPr>
            <a:grpSpLocks/>
          </p:cNvGrpSpPr>
          <p:nvPr/>
        </p:nvGrpSpPr>
        <p:grpSpPr bwMode="auto">
          <a:xfrm>
            <a:off x="1371600" y="1154113"/>
            <a:ext cx="2335213" cy="2128837"/>
            <a:chOff x="1050925" y="1258411"/>
            <a:chExt cx="2334914" cy="2127727"/>
          </a:xfrm>
        </p:grpSpPr>
        <p:sp>
          <p:nvSpPr>
            <p:cNvPr id="55306" name="Oval 3">
              <a:extLst>
                <a:ext uri="{FF2B5EF4-FFF2-40B4-BE49-F238E27FC236}">
                  <a16:creationId xmlns:a16="http://schemas.microsoft.com/office/drawing/2014/main" id="{F9A2E35E-F621-F594-2E32-D0F951F87981}"/>
                </a:ext>
              </a:extLst>
            </p:cNvPr>
            <p:cNvSpPr>
              <a:spLocks noChangeArrowheads="1"/>
            </p:cNvSpPr>
            <p:nvPr/>
          </p:nvSpPr>
          <p:spPr bwMode="auto">
            <a:xfrm>
              <a:off x="1050925" y="1828800"/>
              <a:ext cx="777875" cy="1557338"/>
            </a:xfrm>
            <a:prstGeom prst="ellipse">
              <a:avLst/>
            </a:prstGeom>
            <a:solidFill>
              <a:schemeClr val="accent1">
                <a:alpha val="5607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55307" name="TextBox 4">
              <a:extLst>
                <a:ext uri="{FF2B5EF4-FFF2-40B4-BE49-F238E27FC236}">
                  <a16:creationId xmlns:a16="http://schemas.microsoft.com/office/drawing/2014/main" id="{890EC3C0-8F8D-EB76-6A94-C91D65022589}"/>
                </a:ext>
              </a:extLst>
            </p:cNvPr>
            <p:cNvSpPr txBox="1">
              <a:spLocks noChangeArrowheads="1"/>
            </p:cNvSpPr>
            <p:nvPr/>
          </p:nvSpPr>
          <p:spPr bwMode="auto">
            <a:xfrm>
              <a:off x="1630230" y="1258411"/>
              <a:ext cx="1755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Sulfur is formed.</a:t>
              </a:r>
            </a:p>
          </p:txBody>
        </p:sp>
        <p:cxnSp>
          <p:nvCxnSpPr>
            <p:cNvPr id="6" name="Straight Arrow Connector 5">
              <a:extLst>
                <a:ext uri="{FF2B5EF4-FFF2-40B4-BE49-F238E27FC236}">
                  <a16:creationId xmlns:a16="http://schemas.microsoft.com/office/drawing/2014/main" id="{6E687261-FE4E-A4C5-2E64-B80F91F2A66F}"/>
                </a:ext>
              </a:extLst>
            </p:cNvPr>
            <p:cNvCxnSpPr>
              <a:cxnSpLocks/>
              <a:endCxn id="55306" idx="7"/>
            </p:cNvCxnSpPr>
            <p:nvPr/>
          </p:nvCxnSpPr>
          <p:spPr bwMode="auto">
            <a:xfrm flipH="1">
              <a:off x="1714415" y="1628105"/>
              <a:ext cx="555554" cy="428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4" name="Audio 3">
            <a:hlinkClick r:id="" action="ppaction://media"/>
            <a:extLst>
              <a:ext uri="{FF2B5EF4-FFF2-40B4-BE49-F238E27FC236}">
                <a16:creationId xmlns:a16="http://schemas.microsoft.com/office/drawing/2014/main" id="{DC84BAD4-A7B2-EE64-0D4B-1E07B152E24A}"/>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460"/>
    </mc:Choice>
    <mc:Fallback xmlns="">
      <p:transition spd="slow" advTm="1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51206" grpId="0"/>
    </p:bldLst>
  </p:timing>
  <p:extLst>
    <p:ext uri="{3A86A75C-4F4B-4683-9AE1-C65F6400EC91}">
      <p14:laserTraceLst xmlns:p14="http://schemas.microsoft.com/office/powerpoint/2010/main">
        <p14:tracePtLst>
          <p14:tracePt t="1743" x="2627313" y="4778375"/>
          <p14:tracePt t="1753" x="2627313" y="4727575"/>
          <p14:tracePt t="1760" x="2689225" y="4645025"/>
          <p14:tracePt t="1770" x="2782888" y="4560888"/>
          <p14:tracePt t="1789" x="3030538" y="4354513"/>
          <p14:tracePt t="1791" x="3195638" y="4230688"/>
          <p14:tracePt t="1804" x="3371850" y="4116388"/>
          <p14:tracePt t="1808" x="3536950" y="4003675"/>
          <p14:tracePt t="1820" x="3630613" y="3910013"/>
          <p14:tracePt t="1824" x="3630613" y="3878263"/>
          <p14:tracePt t="1839" x="3630613" y="3827463"/>
          <p14:tracePt t="1842" x="3609975" y="3786188"/>
          <p14:tracePt t="1854" x="3609975" y="3744913"/>
          <p14:tracePt t="1857" x="3600450" y="3671888"/>
          <p14:tracePt t="1871" x="3568700" y="3568700"/>
          <p14:tracePt t="1888" x="3527425" y="3454400"/>
          <p14:tracePt t="1904" x="3486150" y="3321050"/>
          <p14:tracePt t="1921" x="3424238" y="3186113"/>
          <p14:tracePt t="1938" x="3403600" y="3092450"/>
          <p14:tracePt t="1954" x="3403600" y="3030538"/>
          <p14:tracePt t="1970" x="3403600" y="3000375"/>
          <p14:tracePt t="1988" x="3403600" y="2968625"/>
          <p14:tracePt t="1991" x="3371850" y="2936875"/>
          <p14:tracePt t="2004" x="3341688" y="2895600"/>
          <p14:tracePt t="2007" x="3289300" y="2854325"/>
          <p14:tracePt t="2020" x="3195638" y="2813050"/>
          <p14:tracePt t="2024" x="3082925" y="2751138"/>
          <p14:tracePt t="2037" x="2916238" y="2689225"/>
          <p14:tracePt t="2040" x="2709863" y="2668588"/>
          <p14:tracePt t="2054" x="2338388" y="2668588"/>
          <p14:tracePt t="2071" x="2233613" y="2668588"/>
          <p14:tracePt t="2088" x="2224088" y="2700338"/>
          <p14:tracePt t="2104" x="2212975" y="2709863"/>
          <p14:tracePt t="2142" x="2192338" y="2709863"/>
          <p14:tracePt t="2151" x="2171700" y="2709863"/>
          <p14:tracePt t="2161" x="2130425" y="2709863"/>
          <p14:tracePt t="2170" x="2079625" y="2709863"/>
          <p14:tracePt t="2188" x="1976438" y="2709863"/>
          <p14:tracePt t="2204" x="1924050" y="2720975"/>
          <p14:tracePt t="2207" x="1912938" y="2730500"/>
          <p14:tracePt t="2221" x="1903413" y="2730500"/>
          <p14:tracePt t="2224" x="1892300" y="2730500"/>
          <p14:tracePt t="2279" x="1882775" y="2679700"/>
          <p14:tracePt t="2287" x="1882775" y="2659063"/>
          <p14:tracePt t="2304" x="1882775" y="2595563"/>
          <p14:tracePt t="2320" x="1871663" y="2524125"/>
          <p14:tracePt t="2338" x="1862138" y="2462213"/>
          <p14:tracePt t="2354" x="1851025" y="2441575"/>
          <p14:tracePt t="2391" x="1851025" y="2451100"/>
          <p14:tracePt t="2399" x="1851025" y="2471738"/>
          <p14:tracePt t="2409" x="1851025" y="2492375"/>
          <p14:tracePt t="2421" x="1851025" y="2513013"/>
          <p14:tracePt t="2424" x="1851025" y="2533650"/>
          <p14:tracePt t="2439" x="1851025" y="2544763"/>
          <p14:tracePt t="2454" x="1851025" y="2554288"/>
          <p14:tracePt t="2487" x="1851025" y="2565400"/>
          <p14:tracePt t="2503" x="1851025" y="2574925"/>
          <p14:tracePt t="2510" x="1851025" y="2586038"/>
          <p14:tracePt t="2520" x="1851025" y="2595563"/>
          <p14:tracePt t="2537" x="1851025" y="2606675"/>
          <p14:tracePt t="2582" x="1841500" y="2586038"/>
          <p14:tracePt t="2590" x="1830388" y="2565400"/>
          <p14:tracePt t="2603" x="1820863" y="2533650"/>
          <p14:tracePt t="2620" x="1779588" y="2441575"/>
          <p14:tracePt t="2624" x="1758950" y="2368550"/>
          <p14:tracePt t="2638" x="1738313" y="2297113"/>
          <p14:tracePt t="2654" x="1738313" y="2274888"/>
          <p14:tracePt t="2671" x="1717675" y="2254250"/>
          <p14:tracePt t="2704" x="1717675" y="2265363"/>
          <p14:tracePt t="2712" x="1717675" y="2274888"/>
          <p14:tracePt t="2721" x="1717675" y="2306638"/>
          <p14:tracePt t="2738" x="1717675" y="2368550"/>
          <p14:tracePt t="2754" x="1717675" y="2462213"/>
          <p14:tracePt t="2770" x="1727200" y="2544763"/>
          <p14:tracePt t="2788" x="1738313" y="2595563"/>
          <p14:tracePt t="2791" x="1738313" y="2617788"/>
          <p14:tracePt t="2804" x="1747838" y="2638425"/>
          <p14:tracePt t="2807" x="1768475" y="2647950"/>
          <p14:tracePt t="2820" x="1768475" y="2659063"/>
          <p14:tracePt t="2824" x="1779588" y="2659063"/>
          <p14:tracePt t="2838" x="1789113" y="2659063"/>
          <p14:tracePt t="2841" x="1800225" y="2659063"/>
          <p14:tracePt t="2854" x="1800225" y="2647950"/>
          <p14:tracePt t="2857" x="1809750" y="2638425"/>
          <p14:tracePt t="2871" x="1820863" y="2586038"/>
          <p14:tracePt t="2887" x="1820863" y="2513013"/>
          <p14:tracePt t="2904" x="1820863" y="2451100"/>
          <p14:tracePt t="2921" x="1820863" y="2389188"/>
          <p14:tracePt t="2937" x="1830388" y="2338388"/>
          <p14:tracePt t="2954" x="1851025" y="2274888"/>
          <p14:tracePt t="2970" x="1851025" y="2233613"/>
          <p14:tracePt t="2988" x="1851025" y="2171700"/>
          <p14:tracePt t="2991" x="1830388" y="2141538"/>
          <p14:tracePt t="3005" x="1809750" y="2100263"/>
          <p14:tracePt t="3007" x="1800225" y="2068513"/>
          <p14:tracePt t="3020" x="1768475" y="2038350"/>
          <p14:tracePt t="3024" x="1758950" y="2006600"/>
          <p14:tracePt t="3038" x="1727200" y="1965325"/>
          <p14:tracePt t="3054" x="1717675" y="1954213"/>
          <p14:tracePt t="3071" x="1706563" y="1933575"/>
          <p14:tracePt t="3088" x="1697038" y="1933575"/>
          <p14:tracePt t="3110" x="1685925" y="1924050"/>
          <p14:tracePt t="3120" x="1676400" y="1924050"/>
          <p14:tracePt t="3138" x="1550988" y="1912938"/>
          <p14:tracePt t="3154" x="1365250" y="1912938"/>
          <p14:tracePt t="3170" x="1209675" y="1912938"/>
          <p14:tracePt t="3189" x="1158875" y="1965325"/>
          <p14:tracePt t="3192" x="1138238" y="1997075"/>
          <p14:tracePt t="3204" x="1138238" y="2038350"/>
          <p14:tracePt t="3207" x="1127125" y="2100263"/>
          <p14:tracePt t="3221" x="1127125" y="2141538"/>
          <p14:tracePt t="3224" x="1127125" y="2162175"/>
          <p14:tracePt t="3237" x="1127125" y="2192338"/>
          <p14:tracePt t="3240" x="1147763" y="2244725"/>
          <p14:tracePt t="3254" x="1147763" y="2297113"/>
          <p14:tracePt t="3271" x="1147763" y="2317750"/>
          <p14:tracePt t="3287" x="1147763" y="2327275"/>
          <p14:tracePt t="3304" x="1147763" y="2338388"/>
          <p14:tracePt t="3320" x="1147763" y="2379663"/>
          <p14:tracePt t="3337" x="1179513" y="2441575"/>
          <p14:tracePt t="3354" x="1230313" y="2544763"/>
          <p14:tracePt t="3370" x="1271588" y="2595563"/>
          <p14:tracePt t="3388" x="1335088" y="2659063"/>
          <p14:tracePt t="3392" x="1355725" y="2679700"/>
          <p14:tracePt t="3404" x="1355725" y="2700338"/>
          <p14:tracePt t="3407" x="1365250" y="2700338"/>
          <p14:tracePt t="3420" x="1365250" y="2709863"/>
          <p14:tracePt t="3439" x="1376363" y="2709863"/>
          <p14:tracePt t="3454" x="1417638" y="2751138"/>
          <p14:tracePt t="3471" x="1530350" y="2803525"/>
          <p14:tracePt t="3488" x="1612900" y="2874963"/>
          <p14:tracePt t="3504" x="1676400" y="2906713"/>
          <p14:tracePt t="3520" x="1717675" y="2916238"/>
          <p14:tracePt t="3538" x="1727200" y="2916238"/>
          <p14:tracePt t="3567" x="1738313" y="2916238"/>
          <p14:tracePt t="3575" x="1747838" y="2895600"/>
          <p14:tracePt t="3591" x="1758950" y="2886075"/>
          <p14:tracePt t="3604" x="1768475" y="2886075"/>
          <p14:tracePt t="3607" x="1779588" y="2886075"/>
          <p14:tracePt t="3621" x="1800225" y="2886075"/>
          <p14:tracePt t="3624" x="1820863" y="2874963"/>
          <p14:tracePt t="3638" x="1841500" y="2865438"/>
          <p14:tracePt t="3640" x="1862138" y="2854325"/>
          <p14:tracePt t="3655" x="1882775" y="2844800"/>
          <p14:tracePt t="3671" x="1892300" y="2824163"/>
          <p14:tracePt t="3688" x="1892300" y="2792413"/>
          <p14:tracePt t="3704" x="1903413" y="2762250"/>
          <p14:tracePt t="3721" x="1924050" y="2709863"/>
          <p14:tracePt t="3737" x="1954213" y="2659063"/>
          <p14:tracePt t="3754" x="1976438" y="2606675"/>
          <p14:tracePt t="3770" x="1985963" y="2544763"/>
          <p14:tracePt t="3788" x="2006600" y="2492375"/>
          <p14:tracePt t="3792" x="2017713" y="2462213"/>
          <p14:tracePt t="3804" x="2017713" y="2441575"/>
          <p14:tracePt t="3808" x="2017713" y="2420938"/>
          <p14:tracePt t="3821" x="2017713" y="2389188"/>
          <p14:tracePt t="3824" x="2017713" y="2368550"/>
          <p14:tracePt t="3841" x="2017713" y="2327275"/>
          <p14:tracePt t="3854" x="2017713" y="2274888"/>
          <p14:tracePt t="3871" x="2027238" y="2224088"/>
          <p14:tracePt t="3888" x="2027238" y="2171700"/>
          <p14:tracePt t="3904" x="1997075" y="2120900"/>
          <p14:tracePt t="3921" x="1912938" y="2058988"/>
          <p14:tracePt t="3939" x="1862138" y="2027238"/>
          <p14:tracePt t="3954" x="1820863" y="2006600"/>
          <p14:tracePt t="3970" x="1779588" y="1997075"/>
          <p14:tracePt t="3988" x="1758950" y="1997075"/>
          <p14:tracePt t="4007" x="1747838" y="1997075"/>
          <p14:tracePt t="4030" x="1727200" y="1997075"/>
          <p14:tracePt t="4040" x="1697038" y="1997075"/>
          <p14:tracePt t="4054" x="1592263" y="1985963"/>
          <p14:tracePt t="4071" x="1509713" y="1985963"/>
          <p14:tracePt t="4088" x="1447800" y="1985963"/>
          <p14:tracePt t="4104" x="1355725" y="2027238"/>
          <p14:tracePt t="4121" x="1271588" y="2079625"/>
          <p14:tracePt t="4137" x="1209675" y="2130425"/>
          <p14:tracePt t="4155" x="1179513" y="2171700"/>
          <p14:tracePt t="4170" x="1168400" y="2212975"/>
          <p14:tracePt t="4188" x="1158875" y="2254250"/>
          <p14:tracePt t="4191" x="1158875" y="2286000"/>
          <p14:tracePt t="4205" x="1158875" y="2327275"/>
          <p14:tracePt t="4208" x="1158875" y="2379663"/>
          <p14:tracePt t="4221" x="1158875" y="2409825"/>
          <p14:tracePt t="4224" x="1158875" y="2462213"/>
          <p14:tracePt t="4238" x="1179513" y="2565400"/>
          <p14:tracePt t="4254" x="1209675" y="2659063"/>
          <p14:tracePt t="4271" x="1220788" y="2709863"/>
          <p14:tracePt t="4288" x="1250950" y="2762250"/>
          <p14:tracePt t="4304" x="1282700" y="2803525"/>
          <p14:tracePt t="4321" x="1335088" y="2854325"/>
          <p14:tracePt t="4338" x="1458913" y="2947988"/>
          <p14:tracePt t="4354" x="1571625" y="3021013"/>
          <p14:tracePt t="4370" x="1624013" y="3062288"/>
          <p14:tracePt t="4389" x="1655763" y="3082925"/>
          <p14:tracePt t="4391" x="1665288" y="3082925"/>
          <p14:tracePt t="4407" x="1676400" y="3082925"/>
          <p14:tracePt t="4423" x="1697038" y="3071813"/>
          <p14:tracePt t="4438" x="1717675" y="3062288"/>
          <p14:tracePt t="4441" x="1738313" y="3041650"/>
          <p14:tracePt t="4454" x="1779588" y="3021013"/>
          <p14:tracePt t="4471" x="1841500" y="3009900"/>
          <p14:tracePt t="4488" x="1892300" y="2979738"/>
          <p14:tracePt t="4504" x="1944688" y="2936875"/>
          <p14:tracePt t="4521" x="1976438" y="2865438"/>
          <p14:tracePt t="4537" x="2006600" y="2751138"/>
          <p14:tracePt t="4554" x="2017713" y="2647950"/>
          <p14:tracePt t="4570" x="2027238" y="2554288"/>
          <p14:tracePt t="4588" x="2047875" y="2482850"/>
          <p14:tracePt t="4592" x="2068513" y="2451100"/>
          <p14:tracePt t="4605" x="2068513" y="2409825"/>
          <p14:tracePt t="4608" x="2068513" y="2379663"/>
          <p14:tracePt t="4621" x="2068513" y="2338388"/>
          <p14:tracePt t="4624" x="2068513" y="2306638"/>
          <p14:tracePt t="4638" x="2027238" y="2224088"/>
          <p14:tracePt t="4654" x="1985963" y="2151063"/>
          <p14:tracePt t="4672" x="1944688" y="2068513"/>
          <p14:tracePt t="4688" x="1892300" y="1997075"/>
          <p14:tracePt t="4704" x="1862138" y="1944688"/>
          <p14:tracePt t="4721" x="1820863" y="1903413"/>
          <p14:tracePt t="4738" x="1768475" y="1851025"/>
          <p14:tracePt t="4754" x="1644650" y="1789113"/>
          <p14:tracePt t="4770" x="1509713" y="1727200"/>
          <p14:tracePt t="4788" x="1447800" y="1717675"/>
          <p14:tracePt t="4791" x="1427163" y="1717675"/>
          <p14:tracePt t="4807" x="1417638" y="1717675"/>
          <p14:tracePt t="4821" x="1406525" y="1727200"/>
          <p14:tracePt t="4824" x="1397000" y="1747838"/>
          <p14:tracePt t="4842" x="1365250" y="1800225"/>
          <p14:tracePt t="4855" x="1335088" y="1841500"/>
          <p14:tracePt t="4871" x="1314450" y="1892300"/>
          <p14:tracePt t="4888" x="1303338" y="1933575"/>
          <p14:tracePt t="4904" x="1282700" y="1985963"/>
          <p14:tracePt t="4921" x="1271588" y="2038350"/>
          <p14:tracePt t="4938" x="1271588" y="2109788"/>
          <p14:tracePt t="4954" x="1323975" y="2192338"/>
          <p14:tracePt t="4971" x="1365250" y="2265363"/>
          <p14:tracePt t="4989" x="1385888" y="2306638"/>
          <p14:tracePt t="4992" x="1406525" y="2327275"/>
          <p14:tracePt t="5007" x="1417638" y="2347913"/>
          <p14:tracePt t="5039" x="1417638" y="2359025"/>
          <p14:tracePt t="5056" x="1417638" y="2368550"/>
          <p14:tracePt t="5071" x="1427163" y="2389188"/>
          <p14:tracePt t="5079" x="1427163" y="2400300"/>
          <p14:tracePt t="5090" x="1438275" y="2409825"/>
          <p14:tracePt t="5104" x="1447800" y="2441575"/>
          <p14:tracePt t="5121" x="1458913" y="2471738"/>
          <p14:tracePt t="5138" x="1468438" y="2492375"/>
          <p14:tracePt t="5154" x="1479550" y="2513013"/>
          <p14:tracePt t="5170" x="1479550" y="2544763"/>
          <p14:tracePt t="5189" x="1479550" y="2586038"/>
          <p14:tracePt t="5191" x="1489075" y="2595563"/>
          <p14:tracePt t="5205" x="1500188" y="2627313"/>
          <p14:tracePt t="5208" x="1500188" y="2647950"/>
          <p14:tracePt t="5221" x="1509713" y="2668588"/>
          <p14:tracePt t="5224" x="1520825" y="2679700"/>
          <p14:tracePt t="5238" x="1520825" y="2709863"/>
          <p14:tracePt t="5241" x="1520825" y="2720975"/>
          <p14:tracePt t="5255" x="1530350" y="2741613"/>
          <p14:tracePt t="5271" x="1530350" y="2751138"/>
          <p14:tracePt t="5294" x="1530350" y="2762250"/>
          <p14:tracePt t="5326" x="1530350" y="2771775"/>
          <p14:tracePt t="5367" x="1530350" y="2782888"/>
          <p14:tracePt t="5384" x="1541463" y="2782888"/>
          <p14:tracePt t="5393" x="1541463" y="2792413"/>
          <p14:tracePt t="5414" x="1541463" y="2803525"/>
          <p14:tracePt t="5430" x="1541463" y="2813050"/>
          <p14:tracePt t="5441" x="1541463" y="2824163"/>
          <p14:tracePt t="5455" x="1541463" y="2854325"/>
          <p14:tracePt t="5472" x="1541463" y="2895600"/>
          <p14:tracePt t="5488" x="1541463" y="2936875"/>
          <p14:tracePt t="5504" x="1530350" y="2959100"/>
          <p14:tracePt t="5521" x="1530350" y="2979738"/>
          <p14:tracePt t="5538" x="1530350" y="2989263"/>
          <p14:tracePt t="5583" x="1530350" y="3000375"/>
          <p14:tracePt t="5607" x="1530350" y="3009900"/>
          <p14:tracePt t="5815" x="1530350" y="3021013"/>
          <p14:tracePt t="5823" x="1530350" y="3030538"/>
          <p14:tracePt t="5845" x="1530350" y="3041650"/>
          <p14:tracePt t="5855" x="1530350" y="3051175"/>
          <p14:tracePt t="5871" x="1520825" y="3062288"/>
          <p14:tracePt t="5888" x="1509713" y="3071813"/>
          <p14:tracePt t="5904" x="1500188" y="3071813"/>
          <p14:tracePt t="5926" x="1489075" y="3071813"/>
          <p14:tracePt t="5943" x="1468438" y="3082925"/>
          <p14:tracePt t="5959" x="1458913" y="3082925"/>
          <p14:tracePt t="5975" x="1458913" y="3092450"/>
          <p14:tracePt t="5991" x="1447800" y="3092450"/>
          <p14:tracePt t="6087" x="1438275" y="3092450"/>
          <p14:tracePt t="6104" x="1427163" y="3103563"/>
          <p14:tracePt t="6127" x="1427163" y="3113088"/>
          <p14:tracePt t="6335" x="1427163" y="3103563"/>
          <p14:tracePt t="10031" x="1458913" y="3082925"/>
          <p14:tracePt t="10040" x="1550988" y="3030538"/>
          <p14:tracePt t="10055" x="1851025" y="2844800"/>
          <p14:tracePt t="10072" x="2338388" y="2533650"/>
          <p14:tracePt t="10088" x="2959100" y="2192338"/>
          <p14:tracePt t="10105" x="3662363" y="1862138"/>
          <p14:tracePt t="10121" x="4551363" y="1479550"/>
          <p14:tracePt t="10138" x="5513388" y="1168400"/>
          <p14:tracePt t="10155" x="6227763" y="1023938"/>
          <p14:tracePt t="10171" x="6526213" y="930275"/>
          <p14:tracePt t="10189" x="6713538" y="879475"/>
          <p14:tracePt t="10192" x="6816725" y="858838"/>
          <p14:tracePt t="10205" x="6919913" y="827088"/>
          <p14:tracePt t="10208" x="7064375" y="785813"/>
          <p14:tracePt t="10221" x="7219950" y="755650"/>
          <p14:tracePt t="10224" x="7364413" y="714375"/>
          <p14:tracePt t="10239" x="7643813" y="650875"/>
          <p14:tracePt t="10255" x="7923213" y="609600"/>
          <p14:tracePt t="10271" x="8140700" y="600075"/>
          <p14:tracePt t="10288" x="8223250" y="600075"/>
          <p14:tracePt t="10305" x="8275638" y="682625"/>
          <p14:tracePt t="10321" x="8305800" y="827088"/>
          <p14:tracePt t="10338" x="8326438" y="941388"/>
          <p14:tracePt t="10354" x="8326438" y="1044575"/>
          <p14:tracePt t="10371" x="8305800" y="1065213"/>
          <p14:tracePt t="10389" x="8255000" y="1096963"/>
          <p14:tracePt t="10392" x="8213725" y="1117600"/>
          <p14:tracePt t="10405" x="8129588" y="1200150"/>
          <p14:tracePt t="10408" x="8067675" y="1292225"/>
          <p14:tracePt t="10421" x="8016875" y="1417638"/>
          <p14:tracePt t="10424" x="7975600" y="1582738"/>
          <p14:tracePt t="10438" x="7934325" y="1697038"/>
          <p14:tracePt t="10441" x="7913688" y="1779588"/>
          <p14:tracePt t="10455" x="7902575" y="1851025"/>
          <p14:tracePt t="10472" x="7902575" y="1903413"/>
          <p14:tracePt t="10488" x="7913688" y="1912938"/>
          <p14:tracePt t="10519" x="7913688" y="1892300"/>
          <p14:tracePt t="10527" x="7893050" y="1862138"/>
          <p14:tracePt t="10538" x="7799388" y="1789113"/>
          <p14:tracePt t="10554" x="7634288" y="1727200"/>
          <p14:tracePt t="10571" x="7519988" y="1717675"/>
          <p14:tracePt t="10589" x="7446963" y="1717675"/>
          <p14:tracePt t="10592" x="7416800" y="1727200"/>
          <p14:tracePt t="10605" x="7385050" y="1727200"/>
          <p14:tracePt t="10608" x="7375525" y="1758950"/>
          <p14:tracePt t="10621" x="7364413" y="1779588"/>
          <p14:tracePt t="10624" x="7343775" y="1800225"/>
          <p14:tracePt t="10639" x="7343775" y="1871663"/>
          <p14:tracePt t="10655" x="7354888" y="1912938"/>
          <p14:tracePt t="10672" x="7385050" y="1954213"/>
          <p14:tracePt t="10688" x="7467600" y="2017713"/>
          <p14:tracePt t="10705" x="7623175" y="2068513"/>
          <p14:tracePt t="10721" x="7726363" y="2068513"/>
          <p14:tracePt t="10738" x="7788275" y="2068513"/>
          <p14:tracePt t="10754" x="7851775" y="2047875"/>
          <p14:tracePt t="10771" x="7881938" y="1997075"/>
          <p14:tracePt t="10789" x="7893050" y="1924050"/>
          <p14:tracePt t="10792" x="7893050" y="1892300"/>
          <p14:tracePt t="10805" x="7893050" y="1862138"/>
          <p14:tracePt t="10808" x="7902575" y="1830388"/>
          <p14:tracePt t="10821" x="7913688" y="1800225"/>
          <p14:tracePt t="10825" x="7913688" y="1779588"/>
          <p14:tracePt t="10843" x="7923213" y="1717675"/>
          <p14:tracePt t="10855" x="7913688" y="1655763"/>
          <p14:tracePt t="10872" x="7808913" y="1582738"/>
          <p14:tracePt t="10888" x="7654925" y="1530350"/>
          <p14:tracePt t="10905" x="7478713" y="1520825"/>
          <p14:tracePt t="10921" x="7385050" y="1603375"/>
          <p14:tracePt t="10938" x="7292975" y="1697038"/>
          <p14:tracePt t="10954" x="7210425" y="1758950"/>
          <p14:tracePt t="10971" x="7158038" y="1800225"/>
          <p14:tracePt t="10989" x="7126288" y="1820863"/>
          <p14:tracePt t="10992" x="7105650" y="1820863"/>
          <p14:tracePt t="11005" x="7075488" y="1830388"/>
          <p14:tracePt t="11008" x="7054850" y="1830388"/>
          <p14:tracePt t="11021" x="7034213" y="1830388"/>
          <p14:tracePt t="11024" x="7023100" y="1830388"/>
          <p14:tracePt t="11039" x="6992938" y="1830388"/>
          <p14:tracePt t="11055" x="6981825" y="1830388"/>
          <p14:tracePt t="11072" x="6972300" y="1809750"/>
          <p14:tracePt t="11088" x="6951663" y="1779588"/>
          <p14:tracePt t="11105" x="6889750" y="1697038"/>
          <p14:tracePt t="11121" x="6764338" y="1603375"/>
          <p14:tracePt t="11138" x="6589713" y="1509713"/>
          <p14:tracePt t="11154" x="6443663" y="1479550"/>
          <p14:tracePt t="11171" x="6372225" y="1479550"/>
          <p14:tracePt t="11189" x="6340475" y="1479550"/>
          <p14:tracePt t="11192" x="6330950" y="1479550"/>
          <p14:tracePt t="11207" x="6319838" y="1479550"/>
          <p14:tracePt t="11247" x="6310313" y="1479550"/>
          <p14:tracePt t="11255" x="6299200" y="1479550"/>
          <p14:tracePt t="11272" x="6237288" y="1479550"/>
          <p14:tracePt t="11288" x="6113463" y="1479550"/>
          <p14:tracePt t="11305" x="5969000" y="1479550"/>
          <p14:tracePt t="11321" x="5875338" y="1509713"/>
          <p14:tracePt t="11338" x="5813425" y="1541463"/>
          <p14:tracePt t="11354" x="5761038" y="1562100"/>
          <p14:tracePt t="11371" x="5730875" y="1582738"/>
          <p14:tracePt t="11389" x="5710238" y="1603375"/>
          <p14:tracePt t="11392" x="5689600" y="1603375"/>
          <p14:tracePt t="11405" x="5689600" y="1612900"/>
          <p14:tracePt t="11408" x="5678488" y="1612900"/>
          <p14:tracePt t="11422" x="5668963" y="1612900"/>
          <p14:tracePt t="11425" x="5657850" y="1612900"/>
          <p14:tracePt t="11439" x="5637213" y="1635125"/>
          <p14:tracePt t="11455" x="5637213" y="1644650"/>
          <p14:tracePt t="11472" x="5648325" y="1697038"/>
          <p14:tracePt t="11488" x="5678488" y="1727200"/>
          <p14:tracePt t="11505" x="5699125" y="1768475"/>
          <p14:tracePt t="11521" x="5719763" y="1809750"/>
          <p14:tracePt t="11538" x="5740400" y="1820863"/>
          <p14:tracePt t="11554" x="5772150" y="1841500"/>
          <p14:tracePt t="11571" x="5822950" y="1871663"/>
          <p14:tracePt t="11589" x="5916613" y="1903413"/>
          <p14:tracePt t="11592" x="5937250" y="1903413"/>
          <p14:tracePt t="11605" x="5978525" y="1924050"/>
          <p14:tracePt t="11608" x="6010275" y="1924050"/>
          <p14:tracePt t="11622" x="6040438" y="1924050"/>
          <p14:tracePt t="11625" x="6072188" y="1924050"/>
          <p14:tracePt t="11638" x="6102350" y="1924050"/>
          <p14:tracePt t="11641" x="6134100" y="1924050"/>
          <p14:tracePt t="11655" x="6184900" y="1924050"/>
          <p14:tracePt t="11672" x="6237288" y="1924050"/>
          <p14:tracePt t="11688" x="6310313" y="1892300"/>
          <p14:tracePt t="11705" x="6361113" y="1862138"/>
          <p14:tracePt t="11721" x="6392863" y="1830388"/>
          <p14:tracePt t="11738" x="6402388" y="1789113"/>
          <p14:tracePt t="11754" x="6402388" y="1758950"/>
          <p14:tracePt t="11771" x="6402388" y="1717675"/>
          <p14:tracePt t="11789" x="6402388" y="1685925"/>
          <p14:tracePt t="11791" x="6402388" y="1676400"/>
          <p14:tracePt t="11805" x="6402388" y="1644650"/>
          <p14:tracePt t="11808" x="6381750" y="1635125"/>
          <p14:tracePt t="11821" x="6361113" y="1612900"/>
          <p14:tracePt t="11825" x="6310313" y="1582738"/>
          <p14:tracePt t="11844" x="6237288" y="1550988"/>
          <p14:tracePt t="11847" x="6196013" y="1550988"/>
          <p14:tracePt t="11858" x="6164263" y="1550988"/>
          <p14:tracePt t="11872" x="6134100" y="1562100"/>
          <p14:tracePt t="11888" x="6113463" y="1603375"/>
          <p14:tracePt t="11905" x="6092825" y="1655763"/>
          <p14:tracePt t="11921" x="6072188" y="1706563"/>
          <p14:tracePt t="11938" x="6072188" y="1738313"/>
          <p14:tracePt t="11954" x="6081713" y="1779588"/>
          <p14:tracePt t="11971" x="6134100" y="1820863"/>
          <p14:tracePt t="11989" x="6207125" y="1851025"/>
          <p14:tracePt t="11992" x="6269038" y="1871663"/>
          <p14:tracePt t="12005" x="6299200" y="1892300"/>
          <p14:tracePt t="12008" x="6330950" y="1892300"/>
          <p14:tracePt t="12021" x="6361113" y="1912938"/>
          <p14:tracePt t="12024" x="6381750" y="1924050"/>
          <p14:tracePt t="12038" x="6392863" y="1933575"/>
          <p14:tracePt t="12041" x="6413500" y="1944688"/>
          <p14:tracePt t="12063" x="6413500" y="1954213"/>
          <p14:tracePt t="12073" x="6413500" y="1965325"/>
          <p14:tracePt t="12088" x="6423025" y="1976438"/>
          <p14:tracePt t="12105" x="6434138" y="1976438"/>
          <p14:tracePt t="12121" x="6434138" y="1985963"/>
          <p14:tracePt t="12138" x="6443663" y="1997075"/>
          <p14:tracePt t="12159" x="6443663" y="2006600"/>
          <p14:tracePt t="12191" x="6443663" y="2017713"/>
          <p14:tracePt t="12208" x="6454775" y="2017713"/>
          <p14:tracePt t="12343" x="6454775" y="2006600"/>
          <p14:tracePt t="12359" x="6443663" y="2006600"/>
          <p14:tracePt t="12368" x="6443663" y="1997075"/>
          <p14:tracePt t="12384" x="6443663" y="1985963"/>
          <p14:tracePt t="12393" x="6443663" y="1976438"/>
          <p14:tracePt t="12405" x="6443663" y="1965325"/>
          <p14:tracePt t="12421" x="6443663" y="1954213"/>
          <p14:tracePt t="12438" x="6434138" y="1944688"/>
          <p14:tracePt t="12472" x="6423025" y="1944688"/>
          <p14:tracePt t="12495" x="6413500" y="1944688"/>
          <p14:tracePt t="12504" x="6402388" y="1933575"/>
          <p14:tracePt t="12512" x="6392863" y="1924050"/>
          <p14:tracePt t="12521" x="6372225" y="1924050"/>
          <p14:tracePt t="12538" x="6310313" y="1924050"/>
          <p14:tracePt t="12555" x="6269038" y="1924050"/>
          <p14:tracePt t="12571" x="6257925" y="1965325"/>
          <p14:tracePt t="12588" x="6278563" y="2006600"/>
          <p14:tracePt t="12592" x="6310313" y="2038350"/>
          <p14:tracePt t="12605" x="6372225" y="2068513"/>
          <p14:tracePt t="12608" x="6434138" y="2100263"/>
          <p14:tracePt t="12622" x="6505575" y="2130425"/>
          <p14:tracePt t="12625" x="6557963" y="2141538"/>
          <p14:tracePt t="12639" x="6651625" y="2141538"/>
          <p14:tracePt t="12655" x="6692900" y="2141538"/>
          <p14:tracePt t="12672" x="6754813" y="2141538"/>
          <p14:tracePt t="12688" x="6869113" y="2141538"/>
          <p14:tracePt t="12705" x="6951663" y="2141538"/>
          <p14:tracePt t="12721" x="7013575" y="2130425"/>
          <p14:tracePt t="12738" x="7034213" y="2109788"/>
          <p14:tracePt t="12754" x="7043738" y="2089150"/>
          <p14:tracePt t="12771" x="7043738" y="2058988"/>
          <p14:tracePt t="12789" x="7034213" y="2038350"/>
          <p14:tracePt t="12792" x="7013575" y="2017713"/>
          <p14:tracePt t="12807" x="7002463" y="2017713"/>
          <p14:tracePt t="12967" x="7002463" y="2027238"/>
          <p14:tracePt t="12983" x="7013575" y="2027238"/>
          <p14:tracePt t="12992" x="7013575" y="2047875"/>
          <p14:tracePt t="13005" x="7023100" y="2047875"/>
          <p14:tracePt t="13022" x="7034213" y="2058988"/>
          <p14:tracePt t="13025" x="7034213" y="2068513"/>
          <p14:tracePt t="13039" x="7043738" y="2109788"/>
          <p14:tracePt t="13056" x="7054850" y="2130425"/>
          <p14:tracePt t="13072" x="7064375" y="2162175"/>
          <p14:tracePt t="13095" x="7064375" y="2171700"/>
          <p14:tracePt t="13175" x="7075488" y="2171700"/>
          <p14:tracePt t="13191" x="7075488" y="2182813"/>
          <p14:tracePt t="13199" x="7085013" y="2182813"/>
          <p14:tracePt t="13208" x="7085013" y="2192338"/>
          <p14:tracePt t="13222" x="7105650" y="2192338"/>
          <p14:tracePt t="13225" x="7105650" y="2203450"/>
          <p14:tracePt t="13238" x="7116763" y="2203450"/>
          <p14:tracePt t="13254" x="7126288" y="2212975"/>
          <p14:tracePt t="13272" x="7126288" y="2224088"/>
          <p14:tracePt t="13295" x="7137400" y="2224088"/>
          <p14:tracePt t="13305" x="7146925" y="2233613"/>
          <p14:tracePt t="13321" x="7158038" y="2244725"/>
          <p14:tracePt t="13343" x="7158038" y="2254250"/>
          <p14:tracePt t="13399" x="7167563" y="2254250"/>
          <p14:tracePt t="13455" x="7178675" y="2254250"/>
          <p14:tracePt t="13519" x="7189788" y="2254250"/>
          <p14:tracePt t="13538" x="7189788" y="2244725"/>
          <p14:tracePt t="13623" x="7199313" y="2244725"/>
          <p14:tracePt t="13640" x="7219950" y="2254250"/>
          <p14:tracePt t="13671" x="7219950" y="2244725"/>
          <p14:tracePt t="13679" x="7219950" y="2233613"/>
          <p14:tracePt t="13688" x="7219950" y="2212975"/>
          <p14:tracePt t="13705" x="7240588" y="21828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a:extLst>
              <a:ext uri="{FF2B5EF4-FFF2-40B4-BE49-F238E27FC236}">
                <a16:creationId xmlns:a16="http://schemas.microsoft.com/office/drawing/2014/main" id="{B4361B54-96CA-97AB-F7C9-4E4AE8B1BD0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59395" name="Rectangle 5">
            <a:extLst>
              <a:ext uri="{FF2B5EF4-FFF2-40B4-BE49-F238E27FC236}">
                <a16:creationId xmlns:a16="http://schemas.microsoft.com/office/drawing/2014/main" id="{09C01D66-51BC-E636-CEF7-457BD84596EE}"/>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59396" name="Rectangle 6">
            <a:extLst>
              <a:ext uri="{FF2B5EF4-FFF2-40B4-BE49-F238E27FC236}">
                <a16:creationId xmlns:a16="http://schemas.microsoft.com/office/drawing/2014/main" id="{EBD22A0E-95E3-8F24-7431-7E3974B57C22}"/>
              </a:ext>
            </a:extLst>
          </p:cNvPr>
          <p:cNvSpPr>
            <a:spLocks noChangeArrowheads="1"/>
          </p:cNvSpPr>
          <p:nvPr/>
        </p:nvSpPr>
        <p:spPr bwMode="auto">
          <a:xfrm>
            <a:off x="0" y="6811963"/>
            <a:ext cx="9144000" cy="46037"/>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59397" name="TextBox 6">
            <a:extLst>
              <a:ext uri="{FF2B5EF4-FFF2-40B4-BE49-F238E27FC236}">
                <a16:creationId xmlns:a16="http://schemas.microsoft.com/office/drawing/2014/main" id="{89DF65C3-6569-6829-6DEB-9CBF42AF98B2}"/>
              </a:ext>
            </a:extLst>
          </p:cNvPr>
          <p:cNvSpPr txBox="1">
            <a:spLocks noChangeArrowheads="1"/>
          </p:cNvSpPr>
          <p:nvPr/>
        </p:nvSpPr>
        <p:spPr bwMode="auto">
          <a:xfrm>
            <a:off x="-4763" y="141288"/>
            <a:ext cx="4624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Multi-mass TDS for H</a:t>
            </a:r>
            <a:r>
              <a:rPr lang="en-US" altLang="en-US" sz="2400" baseline="-25000">
                <a:solidFill>
                  <a:srgbClr val="3366FF"/>
                </a:solidFill>
                <a:latin typeface="Times New Roman" panose="02020603050405020304" pitchFamily="18" charset="0"/>
                <a:cs typeface="Times New Roman" panose="02020603050405020304" pitchFamily="18" charset="0"/>
              </a:rPr>
              <a:t>2</a:t>
            </a:r>
            <a:r>
              <a:rPr lang="en-US" altLang="en-US" sz="2400">
                <a:solidFill>
                  <a:srgbClr val="3366FF"/>
                </a:solidFill>
                <a:latin typeface="Times New Roman" panose="02020603050405020304" pitchFamily="18" charset="0"/>
                <a:cs typeface="Times New Roman" panose="02020603050405020304" pitchFamily="18" charset="0"/>
              </a:rPr>
              <a:t>S adsorption</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50183" name="TextBox 6">
            <a:extLst>
              <a:ext uri="{FF2B5EF4-FFF2-40B4-BE49-F238E27FC236}">
                <a16:creationId xmlns:a16="http://schemas.microsoft.com/office/drawing/2014/main" id="{EC6BE309-206E-3DCF-F429-113756AD27D6}"/>
              </a:ext>
            </a:extLst>
          </p:cNvPr>
          <p:cNvSpPr txBox="1">
            <a:spLocks noChangeArrowheads="1"/>
          </p:cNvSpPr>
          <p:nvPr/>
        </p:nvSpPr>
        <p:spPr bwMode="auto">
          <a:xfrm>
            <a:off x="4151313" y="1027113"/>
            <a:ext cx="2938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S(ads) </a:t>
            </a:r>
            <a:r>
              <a:rPr lang="en-US" altLang="en-US" sz="1800">
                <a:latin typeface="Times New Roman" panose="02020603050405020304" pitchFamily="18" charset="0"/>
                <a:sym typeface="Wingdings" panose="05000000000000000000" pitchFamily="2" charset="2"/>
              </a:rPr>
              <a:t> S(ads) + 2H(ads)</a:t>
            </a:r>
          </a:p>
          <a:p>
            <a:pPr>
              <a:spcBef>
                <a:spcPct val="0"/>
              </a:spcBef>
              <a:buFontTx/>
              <a:buNone/>
            </a:pPr>
            <a:r>
              <a:rPr lang="en-US" altLang="en-US" sz="1800">
                <a:latin typeface="Times New Roman" panose="02020603050405020304" pitchFamily="18" charset="0"/>
                <a:sym typeface="Wingdings" panose="05000000000000000000" pitchFamily="2" charset="2"/>
              </a:rPr>
              <a:t>2H(ads)H</a:t>
            </a:r>
            <a:r>
              <a:rPr lang="en-US" altLang="en-US" sz="1800" baseline="-25000">
                <a:latin typeface="Times New Roman" panose="02020603050405020304" pitchFamily="18" charset="0"/>
                <a:sym typeface="Wingdings" panose="05000000000000000000" pitchFamily="2" charset="2"/>
              </a:rPr>
              <a:t>2</a:t>
            </a:r>
            <a:r>
              <a:rPr lang="en-US" altLang="en-US" sz="1800">
                <a:latin typeface="Times New Roman" panose="02020603050405020304" pitchFamily="18" charset="0"/>
                <a:sym typeface="Wingdings" panose="05000000000000000000" pitchFamily="2" charset="2"/>
              </a:rPr>
              <a:t>(gas)</a:t>
            </a:r>
            <a:endParaRPr lang="en-US" altLang="en-US" sz="1800">
              <a:latin typeface="Times New Roman" panose="02020603050405020304" pitchFamily="18" charset="0"/>
            </a:endParaRPr>
          </a:p>
        </p:txBody>
      </p:sp>
      <p:sp>
        <p:nvSpPr>
          <p:cNvPr id="59399" name="TextBox 7">
            <a:extLst>
              <a:ext uri="{FF2B5EF4-FFF2-40B4-BE49-F238E27FC236}">
                <a16:creationId xmlns:a16="http://schemas.microsoft.com/office/drawing/2014/main" id="{C1475373-3D68-3C89-B4A0-8DFA03455586}"/>
              </a:ext>
            </a:extLst>
          </p:cNvPr>
          <p:cNvSpPr txBox="1">
            <a:spLocks noChangeArrowheads="1"/>
          </p:cNvSpPr>
          <p:nvPr/>
        </p:nvSpPr>
        <p:spPr bwMode="auto">
          <a:xfrm>
            <a:off x="6578600" y="152400"/>
            <a:ext cx="241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H</a:t>
            </a:r>
            <a:r>
              <a:rPr lang="en-US" altLang="en-US" sz="1800" baseline="-25000">
                <a:latin typeface="Times New Roman" panose="02020603050405020304" pitchFamily="18" charset="0"/>
              </a:rPr>
              <a:t>2</a:t>
            </a:r>
            <a:r>
              <a:rPr lang="en-US" altLang="en-US" sz="1800">
                <a:latin typeface="Times New Roman" panose="02020603050405020304" pitchFamily="18" charset="0"/>
              </a:rPr>
              <a:t>S(ad) </a:t>
            </a:r>
            <a:r>
              <a:rPr lang="en-US" altLang="en-US" sz="1800">
                <a:latin typeface="Times New Roman" panose="02020603050405020304" pitchFamily="18" charset="0"/>
                <a:sym typeface="Wingdings" panose="05000000000000000000" pitchFamily="2" charset="2"/>
              </a:rPr>
              <a:t> S(ads) + ???</a:t>
            </a:r>
            <a:endParaRPr lang="en-US" altLang="en-US" sz="1800">
              <a:latin typeface="Times New Roman" panose="02020603050405020304" pitchFamily="18" charset="0"/>
            </a:endParaRPr>
          </a:p>
        </p:txBody>
      </p:sp>
      <p:graphicFrame>
        <p:nvGraphicFramePr>
          <p:cNvPr id="59400" name="Object 1">
            <a:extLst>
              <a:ext uri="{FF2B5EF4-FFF2-40B4-BE49-F238E27FC236}">
                <a16:creationId xmlns:a16="http://schemas.microsoft.com/office/drawing/2014/main" id="{E25D45DA-D7AE-3E5C-AC54-B781E7EA496B}"/>
              </a:ext>
            </a:extLst>
          </p:cNvPr>
          <p:cNvGraphicFramePr>
            <a:graphicFrameLocks noChangeAspect="1"/>
          </p:cNvGraphicFramePr>
          <p:nvPr/>
        </p:nvGraphicFramePr>
        <p:xfrm>
          <a:off x="0" y="838200"/>
          <a:ext cx="3840163" cy="2974975"/>
        </p:xfrm>
        <a:graphic>
          <a:graphicData uri="http://schemas.openxmlformats.org/presentationml/2006/ole">
            <mc:AlternateContent xmlns:mc="http://schemas.openxmlformats.org/markup-compatibility/2006">
              <mc:Choice xmlns:v="urn:schemas-microsoft-com:vml" Requires="v">
                <p:oleObj name="Graph" r:id="rId6" imgW="3838575" imgH="2971800" progId="Origin50.Graph">
                  <p:embed/>
                </p:oleObj>
              </mc:Choice>
              <mc:Fallback>
                <p:oleObj name="Graph" r:id="rId6" imgW="3838575" imgH="2971800" progId="Origin50.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38200"/>
                        <a:ext cx="3840163"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Table 3">
            <a:extLst>
              <a:ext uri="{FF2B5EF4-FFF2-40B4-BE49-F238E27FC236}">
                <a16:creationId xmlns:a16="http://schemas.microsoft.com/office/drawing/2014/main" id="{36C99870-502B-F208-0F6C-5179E5283C72}"/>
              </a:ext>
            </a:extLst>
          </p:cNvPr>
          <p:cNvGraphicFramePr>
            <a:graphicFrameLocks noGrp="1"/>
          </p:cNvGraphicFramePr>
          <p:nvPr/>
        </p:nvGraphicFramePr>
        <p:xfrm>
          <a:off x="4189413" y="2468563"/>
          <a:ext cx="4421187" cy="2243138"/>
        </p:xfrm>
        <a:graphic>
          <a:graphicData uri="http://schemas.openxmlformats.org/drawingml/2006/table">
            <a:tbl>
              <a:tblPr firstRow="1" firstCol="1" bandRow="1">
                <a:tableStyleId>{5C22544A-7EE6-4342-B048-85BDC9FD1C3A}</a:tableStyleId>
              </a:tblPr>
              <a:tblGrid>
                <a:gridCol w="1340180">
                  <a:extLst>
                    <a:ext uri="{9D8B030D-6E8A-4147-A177-3AD203B41FA5}">
                      <a16:colId xmlns:a16="http://schemas.microsoft.com/office/drawing/2014/main" val="20000"/>
                    </a:ext>
                  </a:extLst>
                </a:gridCol>
                <a:gridCol w="3081007">
                  <a:extLst>
                    <a:ext uri="{9D8B030D-6E8A-4147-A177-3AD203B41FA5}">
                      <a16:colId xmlns:a16="http://schemas.microsoft.com/office/drawing/2014/main" val="20001"/>
                    </a:ext>
                  </a:extLst>
                </a:gridCol>
              </a:tblGrid>
              <a:tr h="476314">
                <a:tc>
                  <a:txBody>
                    <a:bodyPr/>
                    <a:lstStyle/>
                    <a:p>
                      <a:pPr marL="0" marR="0">
                        <a:lnSpc>
                          <a:spcPct val="115000"/>
                        </a:lnSpc>
                        <a:spcBef>
                          <a:spcPts val="0"/>
                        </a:spcBef>
                        <a:spcAft>
                          <a:spcPts val="0"/>
                        </a:spcAft>
                      </a:pPr>
                      <a:r>
                        <a:rPr lang="en-US" sz="1400" dirty="0">
                          <a:solidFill>
                            <a:schemeClr val="tx1"/>
                          </a:solidFill>
                          <a:effectLst/>
                        </a:rPr>
                        <a:t>synthesis used</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69" marR="68569" marT="0" marB="0">
                    <a:solidFill>
                      <a:schemeClr val="bg1">
                        <a:lumMod val="75000"/>
                      </a:schemeClr>
                    </a:solidFill>
                  </a:tcPr>
                </a:tc>
                <a:tc>
                  <a:txBody>
                    <a:bodyPr/>
                    <a:lstStyle/>
                    <a:p>
                      <a:pPr marL="0" marR="0">
                        <a:lnSpc>
                          <a:spcPct val="115000"/>
                        </a:lnSpc>
                        <a:spcBef>
                          <a:spcPts val="0"/>
                        </a:spcBef>
                        <a:spcAft>
                          <a:spcPts val="0"/>
                        </a:spcAft>
                      </a:pPr>
                      <a:r>
                        <a:rPr lang="en-US" sz="1400" dirty="0">
                          <a:solidFill>
                            <a:schemeClr val="tx1"/>
                          </a:solidFill>
                          <a:effectLst/>
                        </a:rPr>
                        <a:t>morphology</a:t>
                      </a:r>
                    </a:p>
                    <a:p>
                      <a:pPr marL="0" marR="0">
                        <a:lnSpc>
                          <a:spcPct val="115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69" marR="68569" marT="0" marB="0">
                    <a:solidFill>
                      <a:schemeClr val="bg1">
                        <a:lumMod val="75000"/>
                      </a:schemeClr>
                    </a:solidFill>
                  </a:tcPr>
                </a:tc>
                <a:extLst>
                  <a:ext uri="{0D108BD9-81ED-4DB2-BD59-A6C34878D82A}">
                    <a16:rowId xmlns:a16="http://schemas.microsoft.com/office/drawing/2014/main" val="10000"/>
                  </a:ext>
                </a:extLst>
              </a:tr>
              <a:tr h="1046543">
                <a:tc>
                  <a:txBody>
                    <a:bodyPr/>
                    <a:lstStyle/>
                    <a:p>
                      <a:pPr marL="0" marR="0">
                        <a:lnSpc>
                          <a:spcPct val="115000"/>
                        </a:lnSpc>
                        <a:spcBef>
                          <a:spcPts val="0"/>
                        </a:spcBef>
                        <a:spcAft>
                          <a:spcPts val="0"/>
                        </a:spcAft>
                      </a:pPr>
                      <a:r>
                        <a:rPr lang="en-US" sz="1400" dirty="0">
                          <a:solidFill>
                            <a:srgbClr val="FF0000"/>
                          </a:solidFill>
                          <a:effectLst/>
                        </a:rPr>
                        <a:t>TDS graphene preparation</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69" marR="68569" marT="0" marB="0">
                    <a:solidFill>
                      <a:schemeClr val="bg1">
                        <a:lumMod val="75000"/>
                      </a:schemeClr>
                    </a:solidFill>
                  </a:tcPr>
                </a:tc>
                <a:tc>
                  <a:txBody>
                    <a:bodyPr/>
                    <a:lstStyle/>
                    <a:p>
                      <a:pPr marL="285750" marR="0" indent="-285750">
                        <a:lnSpc>
                          <a:spcPct val="115000"/>
                        </a:lnSpc>
                        <a:spcBef>
                          <a:spcPts val="0"/>
                        </a:spcBef>
                        <a:spcAft>
                          <a:spcPts val="0"/>
                        </a:spcAft>
                        <a:buFont typeface="Arial" panose="020B0604020202020204" pitchFamily="34" charset="0"/>
                        <a:buChar char="•"/>
                      </a:pPr>
                      <a:r>
                        <a:rPr lang="en-US" sz="1400" dirty="0">
                          <a:effectLst/>
                        </a:rPr>
                        <a:t>graphene islands (200Å, 10Å) separated by grain boundaries </a:t>
                      </a:r>
                    </a:p>
                    <a:p>
                      <a:pPr marL="285750" marR="0" indent="-285750">
                        <a:lnSpc>
                          <a:spcPct val="115000"/>
                        </a:lnSpc>
                        <a:spcBef>
                          <a:spcPts val="0"/>
                        </a:spcBef>
                        <a:spcAft>
                          <a:spcPts val="0"/>
                        </a:spcAft>
                        <a:buFont typeface="Arial" panose="020B0604020202020204" pitchFamily="34" charset="0"/>
                        <a:buChar char="•"/>
                      </a:pPr>
                      <a:r>
                        <a:rPr lang="en-US" sz="1400" dirty="0">
                          <a:effectLst/>
                        </a:rPr>
                        <a:t>no (&lt;&lt;&lt;1 % ML) vacancy defects</a:t>
                      </a:r>
                    </a:p>
                    <a:p>
                      <a:pPr marL="0" marR="0" indent="0">
                        <a:lnSpc>
                          <a:spcPct val="115000"/>
                        </a:lnSpc>
                        <a:spcBef>
                          <a:spcPts val="0"/>
                        </a:spcBef>
                        <a:spcAft>
                          <a:spcPts val="0"/>
                        </a:spcAft>
                        <a:buFont typeface="Arial" panose="020B0604020202020204" pitchFamily="34" charset="0"/>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9" marR="68569" marT="0" marB="0">
                    <a:solidFill>
                      <a:schemeClr val="bg1">
                        <a:lumMod val="75000"/>
                      </a:schemeClr>
                    </a:solidFill>
                  </a:tcPr>
                </a:tc>
                <a:extLst>
                  <a:ext uri="{0D108BD9-81ED-4DB2-BD59-A6C34878D82A}">
                    <a16:rowId xmlns:a16="http://schemas.microsoft.com/office/drawing/2014/main" val="10001"/>
                  </a:ext>
                </a:extLst>
              </a:tr>
              <a:tr h="720280">
                <a:tc>
                  <a:txBody>
                    <a:bodyPr/>
                    <a:lstStyle/>
                    <a:p>
                      <a:pPr marL="0" marR="0">
                        <a:lnSpc>
                          <a:spcPct val="115000"/>
                        </a:lnSpc>
                        <a:spcBef>
                          <a:spcPts val="0"/>
                        </a:spcBef>
                        <a:spcAft>
                          <a:spcPts val="0"/>
                        </a:spcAft>
                      </a:pPr>
                      <a:r>
                        <a:rPr lang="en-US" sz="1400" dirty="0">
                          <a:solidFill>
                            <a:srgbClr val="FF0000"/>
                          </a:solidFill>
                          <a:effectLst/>
                        </a:rPr>
                        <a:t>High temperature preparation</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69" marR="68569" marT="0" marB="0">
                    <a:solidFill>
                      <a:schemeClr val="bg1">
                        <a:lumMod val="75000"/>
                      </a:schemeClr>
                    </a:solidFill>
                  </a:tcPr>
                </a:tc>
                <a:tc>
                  <a:txBody>
                    <a:bodyPr/>
                    <a:lstStyle/>
                    <a:p>
                      <a:pPr marL="285750" marR="0" indent="-285750">
                        <a:lnSpc>
                          <a:spcPct val="115000"/>
                        </a:lnSpc>
                        <a:spcBef>
                          <a:spcPts val="0"/>
                        </a:spcBef>
                        <a:spcAft>
                          <a:spcPts val="0"/>
                        </a:spcAft>
                        <a:buFont typeface="Arial" panose="020B0604020202020204" pitchFamily="34" charset="0"/>
                        <a:buChar char="•"/>
                      </a:pPr>
                      <a:r>
                        <a:rPr lang="en-US" sz="1400" dirty="0">
                          <a:effectLst/>
                        </a:rPr>
                        <a:t>no defects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9" marR="68569" marT="0" marB="0">
                    <a:solidFill>
                      <a:schemeClr val="bg1">
                        <a:lumMod val="75000"/>
                      </a:schemeClr>
                    </a:solidFill>
                  </a:tcPr>
                </a:tc>
                <a:extLst>
                  <a:ext uri="{0D108BD9-81ED-4DB2-BD59-A6C34878D82A}">
                    <a16:rowId xmlns:a16="http://schemas.microsoft.com/office/drawing/2014/main" val="10002"/>
                  </a:ext>
                </a:extLst>
              </a:tr>
            </a:tbl>
          </a:graphicData>
        </a:graphic>
      </p:graphicFrame>
      <p:sp>
        <p:nvSpPr>
          <p:cNvPr id="54296" name="Arrow: Left 4">
            <a:extLst>
              <a:ext uri="{FF2B5EF4-FFF2-40B4-BE49-F238E27FC236}">
                <a16:creationId xmlns:a16="http://schemas.microsoft.com/office/drawing/2014/main" id="{CF55C84C-FAF5-EA1A-A78B-54FB03F336FF}"/>
              </a:ext>
            </a:extLst>
          </p:cNvPr>
          <p:cNvSpPr>
            <a:spLocks noChangeArrowheads="1"/>
          </p:cNvSpPr>
          <p:nvPr/>
        </p:nvSpPr>
        <p:spPr bwMode="auto">
          <a:xfrm rot="1975980">
            <a:off x="2540000" y="2538413"/>
            <a:ext cx="1673225" cy="690562"/>
          </a:xfrm>
          <a:prstGeom prst="leftArrow">
            <a:avLst>
              <a:gd name="adj1" fmla="val 50000"/>
              <a:gd name="adj2" fmla="val 50019"/>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nvGrpSpPr>
          <p:cNvPr id="2" name="Group 1">
            <a:extLst>
              <a:ext uri="{FF2B5EF4-FFF2-40B4-BE49-F238E27FC236}">
                <a16:creationId xmlns:a16="http://schemas.microsoft.com/office/drawing/2014/main" id="{322B1F48-88BF-D862-B2D3-259479C904B4}"/>
              </a:ext>
            </a:extLst>
          </p:cNvPr>
          <p:cNvGrpSpPr>
            <a:grpSpLocks/>
          </p:cNvGrpSpPr>
          <p:nvPr/>
        </p:nvGrpSpPr>
        <p:grpSpPr bwMode="auto">
          <a:xfrm>
            <a:off x="0" y="3813175"/>
            <a:ext cx="4160838" cy="2974975"/>
            <a:chOff x="0" y="3813175"/>
            <a:chExt cx="4160838" cy="2974975"/>
          </a:xfrm>
        </p:grpSpPr>
        <p:graphicFrame>
          <p:nvGraphicFramePr>
            <p:cNvPr id="59420" name="Object 2">
              <a:extLst>
                <a:ext uri="{FF2B5EF4-FFF2-40B4-BE49-F238E27FC236}">
                  <a16:creationId xmlns:a16="http://schemas.microsoft.com/office/drawing/2014/main" id="{A13E8D13-3AFC-08A8-81EC-9922EF3755D5}"/>
                </a:ext>
              </a:extLst>
            </p:cNvPr>
            <p:cNvGraphicFramePr>
              <a:graphicFrameLocks noChangeAspect="1"/>
            </p:cNvGraphicFramePr>
            <p:nvPr/>
          </p:nvGraphicFramePr>
          <p:xfrm>
            <a:off x="0" y="3813175"/>
            <a:ext cx="3840163" cy="2974975"/>
          </p:xfrm>
          <a:graphic>
            <a:graphicData uri="http://schemas.openxmlformats.org/presentationml/2006/ole">
              <mc:AlternateContent xmlns:mc="http://schemas.openxmlformats.org/markup-compatibility/2006">
                <mc:Choice xmlns:v="urn:schemas-microsoft-com:vml" Requires="v">
                  <p:oleObj name="Graph" r:id="rId8" imgW="3838575" imgH="2971800" progId="Origin50.Graph">
                    <p:embed/>
                  </p:oleObj>
                </mc:Choice>
                <mc:Fallback>
                  <p:oleObj name="Graph" r:id="rId8" imgW="3838575" imgH="2971800" progId="Origin50.Graph">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13175"/>
                          <a:ext cx="3840163"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21" name="Arrow: Left 5">
              <a:extLst>
                <a:ext uri="{FF2B5EF4-FFF2-40B4-BE49-F238E27FC236}">
                  <a16:creationId xmlns:a16="http://schemas.microsoft.com/office/drawing/2014/main" id="{8EB1F861-0816-CCB6-6269-C76F32409B25}"/>
                </a:ext>
              </a:extLst>
            </p:cNvPr>
            <p:cNvSpPr>
              <a:spLocks noChangeArrowheads="1"/>
            </p:cNvSpPr>
            <p:nvPr/>
          </p:nvSpPr>
          <p:spPr bwMode="auto">
            <a:xfrm>
              <a:off x="2486025" y="3903663"/>
              <a:ext cx="1674813" cy="690562"/>
            </a:xfrm>
            <a:prstGeom prst="leftArrow">
              <a:avLst>
                <a:gd name="adj1" fmla="val 50000"/>
                <a:gd name="adj2" fmla="val 50067"/>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54298" name="TextBox 6">
            <a:extLst>
              <a:ext uri="{FF2B5EF4-FFF2-40B4-BE49-F238E27FC236}">
                <a16:creationId xmlns:a16="http://schemas.microsoft.com/office/drawing/2014/main" id="{AC985954-D81F-9B05-4F54-564950DFBA15}"/>
              </a:ext>
            </a:extLst>
          </p:cNvPr>
          <p:cNvSpPr txBox="1">
            <a:spLocks noChangeArrowheads="1"/>
          </p:cNvSpPr>
          <p:nvPr/>
        </p:nvSpPr>
        <p:spPr bwMode="auto">
          <a:xfrm rot="1334270">
            <a:off x="7402513" y="2454275"/>
            <a:ext cx="1838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Defects excluded.</a:t>
            </a:r>
          </a:p>
        </p:txBody>
      </p:sp>
      <p:sp>
        <p:nvSpPr>
          <p:cNvPr id="54299" name="TextBox 7">
            <a:extLst>
              <a:ext uri="{FF2B5EF4-FFF2-40B4-BE49-F238E27FC236}">
                <a16:creationId xmlns:a16="http://schemas.microsoft.com/office/drawing/2014/main" id="{DA74E922-9441-1CF1-31E6-07BD62A90873}"/>
              </a:ext>
            </a:extLst>
          </p:cNvPr>
          <p:cNvSpPr txBox="1">
            <a:spLocks noChangeArrowheads="1"/>
          </p:cNvSpPr>
          <p:nvPr/>
        </p:nvSpPr>
        <p:spPr bwMode="auto">
          <a:xfrm>
            <a:off x="4408488" y="4860925"/>
            <a:ext cx="2547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Reaction probability ~0.8</a:t>
            </a:r>
          </a:p>
          <a:p>
            <a:pPr>
              <a:spcBef>
                <a:spcPct val="0"/>
              </a:spcBef>
              <a:buFontTx/>
              <a:buNone/>
            </a:pPr>
            <a:r>
              <a:rPr lang="en-US" altLang="en-US" sz="1800">
                <a:latin typeface="Times New Roman" panose="02020603050405020304" pitchFamily="18" charset="0"/>
              </a:rPr>
              <a:t>Sulfur coverage ~0.5 ML</a:t>
            </a:r>
          </a:p>
        </p:txBody>
      </p:sp>
      <p:sp>
        <p:nvSpPr>
          <p:cNvPr id="54300" name="TextBox 8">
            <a:extLst>
              <a:ext uri="{FF2B5EF4-FFF2-40B4-BE49-F238E27FC236}">
                <a16:creationId xmlns:a16="http://schemas.microsoft.com/office/drawing/2014/main" id="{0702181A-79C2-00AF-735B-64400C61693E}"/>
              </a:ext>
            </a:extLst>
          </p:cNvPr>
          <p:cNvSpPr txBox="1">
            <a:spLocks noChangeArrowheads="1"/>
          </p:cNvSpPr>
          <p:nvPr/>
        </p:nvSpPr>
        <p:spPr bwMode="auto">
          <a:xfrm>
            <a:off x="4414838" y="5614988"/>
            <a:ext cx="2344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Sulfur tolerant catalyst.</a:t>
            </a:r>
          </a:p>
        </p:txBody>
      </p:sp>
      <p:pic>
        <p:nvPicPr>
          <p:cNvPr id="5" name="Audio 4">
            <a:hlinkClick r:id="" action="ppaction://media"/>
            <a:extLst>
              <a:ext uri="{FF2B5EF4-FFF2-40B4-BE49-F238E27FC236}">
                <a16:creationId xmlns:a16="http://schemas.microsoft.com/office/drawing/2014/main" id="{33A331DE-A12A-8DBA-97B0-45230495BC06}"/>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3852"/>
    </mc:Choice>
    <mc:Fallback xmlns="">
      <p:transition spd="slow" advTm="6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42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42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4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50183" grpId="0"/>
      <p:bldP spid="54296" grpId="0" animBg="1"/>
      <p:bldP spid="54298" grpId="0" animBg="1"/>
      <p:bldP spid="54299" grpId="0"/>
      <p:bldP spid="54300" grpId="0"/>
    </p:bldLst>
  </p:timing>
  <p:extLst>
    <p:ext uri="{3A86A75C-4F4B-4683-9AE1-C65F6400EC91}">
      <p14:laserTraceLst xmlns:p14="http://schemas.microsoft.com/office/powerpoint/2010/main">
        <p14:tracePtLst>
          <p14:tracePt t="4233" x="7167563" y="2171700"/>
          <p14:tracePt t="4242" x="7043738" y="2151063"/>
          <p14:tracePt t="4251" x="6910388" y="2130425"/>
          <p14:tracePt t="4263" x="6754813" y="2089150"/>
          <p14:tracePt t="4265" x="6610350" y="2068513"/>
          <p14:tracePt t="4276" x="6496050" y="2058988"/>
          <p14:tracePt t="4293" x="6289675" y="2027238"/>
          <p14:tracePt t="4309" x="6081713" y="1954213"/>
          <p14:tracePt t="4326" x="5802313" y="1871663"/>
          <p14:tracePt t="4342" x="5389563" y="1768475"/>
          <p14:tracePt t="4346" x="5151438" y="1727200"/>
          <p14:tracePt t="4359" x="4819650" y="1655763"/>
          <p14:tracePt t="4362" x="4540250" y="1612900"/>
          <p14:tracePt t="4376" x="4219575" y="1571625"/>
          <p14:tracePt t="4379" x="3983038" y="1541463"/>
          <p14:tracePt t="4393" x="3651250" y="1520825"/>
          <p14:tracePt t="4410" x="3465513" y="1520825"/>
          <p14:tracePt t="4429" x="3279775" y="1489075"/>
          <p14:tracePt t="4442" x="3124200" y="1468438"/>
          <p14:tracePt t="4460" x="2936875" y="1458913"/>
          <p14:tracePt t="4475" x="2720975" y="1458913"/>
          <p14:tracePt t="4492" x="2462213" y="1479550"/>
          <p14:tracePt t="4509" x="2120900" y="1530350"/>
          <p14:tracePt t="4526" x="1871663" y="1612900"/>
          <p14:tracePt t="4529" x="1800225" y="1655763"/>
          <p14:tracePt t="4543" x="1758950" y="1717675"/>
          <p14:tracePt t="4545" x="1717675" y="1747838"/>
          <p14:tracePt t="4560" x="1665288" y="1809750"/>
          <p14:tracePt t="4562" x="1612900" y="1841500"/>
          <p14:tracePt t="4576" x="1541463" y="1903413"/>
          <p14:tracePt t="4579" x="1479550" y="1954213"/>
          <p14:tracePt t="4593" x="1355725" y="2079625"/>
          <p14:tracePt t="4610" x="1292225" y="2265363"/>
          <p14:tracePt t="4626" x="1292225" y="2492375"/>
          <p14:tracePt t="4643" x="1355725" y="2689225"/>
          <p14:tracePt t="4659" x="1385888" y="2833688"/>
          <p14:tracePt t="4675" x="1385888" y="2895600"/>
          <p14:tracePt t="4692" x="1376363" y="2989263"/>
          <p14:tracePt t="4709" x="1376363" y="3103563"/>
          <p14:tracePt t="4725" x="1447800" y="3289300"/>
          <p14:tracePt t="4743" x="1665288" y="3475038"/>
          <p14:tracePt t="4746" x="1779588" y="3536950"/>
          <p14:tracePt t="4759" x="1903413" y="3548063"/>
          <p14:tracePt t="4762" x="2027238" y="3548063"/>
          <p14:tracePt t="4776" x="2212975" y="3495675"/>
          <p14:tracePt t="4779" x="2430463" y="3362325"/>
          <p14:tracePt t="4793" x="2771775" y="3124200"/>
          <p14:tracePt t="4810" x="2833688" y="2916238"/>
          <p14:tracePt t="4826" x="2824163" y="2689225"/>
          <p14:tracePt t="4842" x="2689225" y="2441575"/>
          <p14:tracePt t="4859" x="2368550" y="2079625"/>
          <p14:tracePt t="4876" x="1985963" y="1768475"/>
          <p14:tracePt t="4892" x="1685925" y="1582738"/>
          <p14:tracePt t="4909" x="1509713" y="1530350"/>
          <p14:tracePt t="4926" x="1406525" y="1541463"/>
          <p14:tracePt t="4943" x="1335088" y="1603375"/>
          <p14:tracePt t="4945" x="1292225" y="1665288"/>
          <p14:tracePt t="4960" x="1250950" y="1747838"/>
          <p14:tracePt t="4962" x="1200150" y="1830388"/>
          <p14:tracePt t="4976" x="1147763" y="1933575"/>
          <p14:tracePt t="4979" x="1106488" y="2006600"/>
          <p14:tracePt t="4994" x="982663" y="2192338"/>
          <p14:tracePt t="5010" x="909638" y="2286000"/>
          <p14:tracePt t="5026" x="847725" y="2409825"/>
          <p14:tracePt t="5043" x="817563" y="2565400"/>
          <p14:tracePt t="5060" x="868363" y="2762250"/>
          <p14:tracePt t="5076" x="1035050" y="2936875"/>
          <p14:tracePt t="5092" x="1250950" y="3071813"/>
          <p14:tracePt t="5109" x="1489075" y="3124200"/>
          <p14:tracePt t="5125" x="1697038" y="3144838"/>
          <p14:tracePt t="5143" x="1820863" y="3124200"/>
          <p14:tracePt t="5146" x="1862138" y="3103563"/>
          <p14:tracePt t="5159" x="1892300" y="3082925"/>
          <p14:tracePt t="5162" x="1924050" y="3051175"/>
          <p14:tracePt t="5176" x="1944688" y="3030538"/>
          <p14:tracePt t="5179" x="1976438" y="3009900"/>
          <p14:tracePt t="5193" x="2027238" y="3000375"/>
          <p14:tracePt t="5210" x="2089150" y="3000375"/>
          <p14:tracePt t="5226" x="2141538" y="3009900"/>
          <p14:tracePt t="5242" x="2162175" y="3021013"/>
          <p14:tracePt t="5259" x="2171700" y="3021013"/>
          <p14:tracePt t="5276" x="2171700" y="3009900"/>
          <p14:tracePt t="5292" x="2182813" y="3009900"/>
          <p14:tracePt t="5310" x="2224088" y="3030538"/>
          <p14:tracePt t="5313" x="2244725" y="3062288"/>
          <p14:tracePt t="5326" x="2274888" y="3082925"/>
          <p14:tracePt t="5343" x="2306638" y="3133725"/>
          <p14:tracePt t="5346" x="2317750" y="3165475"/>
          <p14:tracePt t="5360" x="2338388" y="3186113"/>
          <p14:tracePt t="5362" x="2347913" y="3206750"/>
          <p14:tracePt t="5376" x="2379663" y="3236913"/>
          <p14:tracePt t="5379" x="2409825" y="3289300"/>
          <p14:tracePt t="5393" x="2586038" y="3444875"/>
          <p14:tracePt t="5410" x="2751138" y="3557588"/>
          <p14:tracePt t="5431" x="2854325" y="3630613"/>
          <p14:tracePt t="5434" x="2886075" y="3641725"/>
          <p14:tracePt t="5445" x="2895600" y="3641725"/>
          <p14:tracePt t="5459" x="2906713" y="3641725"/>
          <p14:tracePt t="5475" x="2927350" y="3641725"/>
          <p14:tracePt t="5492" x="2959100" y="3600450"/>
          <p14:tracePt t="5509" x="2979738" y="3557588"/>
          <p14:tracePt t="5526" x="3000375" y="3516313"/>
          <p14:tracePt t="5543" x="3009900" y="3486150"/>
          <p14:tracePt t="5546" x="3021013" y="3465513"/>
          <p14:tracePt t="5560" x="3030538" y="3433763"/>
          <p14:tracePt t="5562" x="3030538" y="3403600"/>
          <p14:tracePt t="5576" x="3041650" y="3371850"/>
          <p14:tracePt t="5579" x="3062288" y="3330575"/>
          <p14:tracePt t="5593" x="3103563" y="3236913"/>
          <p14:tracePt t="5610" x="3154363" y="3124200"/>
          <p14:tracePt t="5626" x="3206750" y="3030538"/>
          <p14:tracePt t="5642" x="3236913" y="2895600"/>
          <p14:tracePt t="5660" x="3248025" y="2792413"/>
          <p14:tracePt t="5676" x="3248025" y="2679700"/>
          <p14:tracePt t="5693" x="3257550" y="2595563"/>
          <p14:tracePt t="5710" x="3289300" y="2503488"/>
          <p14:tracePt t="5713" x="3300413" y="2441575"/>
          <p14:tracePt t="5726" x="3309938" y="2409825"/>
          <p14:tracePt t="5743" x="3321050" y="2327275"/>
          <p14:tracePt t="5745" x="3321050" y="2265363"/>
          <p14:tracePt t="5760" x="3330575" y="2203450"/>
          <p14:tracePt t="5763" x="3330575" y="2109788"/>
          <p14:tracePt t="5776" x="3330575" y="2027238"/>
          <p14:tracePt t="5779" x="3330575" y="1924050"/>
          <p14:tracePt t="5793" x="3341688" y="1768475"/>
          <p14:tracePt t="5810" x="3341688" y="1676400"/>
          <p14:tracePt t="5826" x="3341688" y="1592263"/>
          <p14:tracePt t="5843" x="3341688" y="1530350"/>
          <p14:tracePt t="5859" x="3341688" y="1468438"/>
          <p14:tracePt t="5876" x="3341688" y="1447800"/>
          <p14:tracePt t="5892" x="3351213" y="1438275"/>
          <p14:tracePt t="5929" x="3351213" y="1447800"/>
          <p14:tracePt t="5937" x="3341688" y="1479550"/>
          <p14:tracePt t="5948" x="3330575" y="1541463"/>
          <p14:tracePt t="5961" x="3309938" y="1624013"/>
          <p14:tracePt t="5964" x="3289300" y="1706563"/>
          <p14:tracePt t="5976" x="3279775" y="1779588"/>
          <p14:tracePt t="5979" x="3279775" y="1871663"/>
          <p14:tracePt t="5993" x="3279775" y="2089150"/>
          <p14:tracePt t="6010" x="3321050" y="2306638"/>
          <p14:tracePt t="6026" x="3341688" y="2503488"/>
          <p14:tracePt t="6043" x="3351213" y="2668588"/>
          <p14:tracePt t="6060" x="3351213" y="2803525"/>
          <p14:tracePt t="6076" x="3309938" y="2927350"/>
          <p14:tracePt t="6092" x="3268663" y="3062288"/>
          <p14:tracePt t="6112" x="3236913" y="3195638"/>
          <p14:tracePt t="6114" x="3227388" y="3248025"/>
          <p14:tracePt t="6126" x="3227388" y="3289300"/>
          <p14:tracePt t="6129" x="3216275" y="3321050"/>
          <p14:tracePt t="6143" x="3216275" y="3351213"/>
          <p14:tracePt t="6146" x="3216275" y="3362325"/>
          <p14:tracePt t="6161" x="3206750" y="3371850"/>
          <p14:tracePt t="6193" x="3206750" y="3351213"/>
          <p14:tracePt t="6201" x="3206750" y="3289300"/>
          <p14:tracePt t="6211" x="3216275" y="3216275"/>
          <p14:tracePt t="6226" x="3268663" y="3030538"/>
          <p14:tracePt t="6243" x="3330575" y="2813050"/>
          <p14:tracePt t="6260" x="3362325" y="2617788"/>
          <p14:tracePt t="6276" x="3382963" y="2420938"/>
          <p14:tracePt t="6293" x="3403600" y="2265363"/>
          <p14:tracePt t="6309" x="3444875" y="2141538"/>
          <p14:tracePt t="6326" x="3465513" y="2047875"/>
          <p14:tracePt t="6329" x="3486150" y="2006600"/>
          <p14:tracePt t="6343" x="3495675" y="1965325"/>
          <p14:tracePt t="6346" x="3506788" y="1933575"/>
          <p14:tracePt t="6359" x="3516313" y="1892300"/>
          <p14:tracePt t="6362" x="3516313" y="1871663"/>
          <p14:tracePt t="6376" x="3516313" y="1841500"/>
          <p14:tracePt t="6379" x="3516313" y="1809750"/>
          <p14:tracePt t="6393" x="3495675" y="1779588"/>
          <p14:tracePt t="6410" x="3475038" y="1727200"/>
          <p14:tracePt t="6432" x="3465513" y="1697038"/>
          <p14:tracePt t="6434" x="3465513" y="1676400"/>
          <p14:tracePt t="6445" x="3454400" y="1655763"/>
          <p14:tracePt t="6460" x="3392488" y="1612900"/>
          <p14:tracePt t="6476" x="3321050" y="1592263"/>
          <p14:tracePt t="6492" x="3195638" y="1592263"/>
          <p14:tracePt t="6510" x="3124200" y="1644650"/>
          <p14:tracePt t="6513" x="3082925" y="1685925"/>
          <p14:tracePt t="6526" x="3041650" y="1706563"/>
          <p14:tracePt t="6529" x="3021013" y="1747838"/>
          <p14:tracePt t="6544" x="3000375" y="1758950"/>
          <p14:tracePt t="6547" x="2968625" y="1768475"/>
          <p14:tracePt t="6560" x="2947988" y="1768475"/>
          <p14:tracePt t="6609" x="2947988" y="1779588"/>
          <p14:tracePt t="6616" x="2979738" y="1800225"/>
          <p14:tracePt t="6626" x="3009900" y="1830388"/>
          <p14:tracePt t="6644" x="3103563" y="1903413"/>
          <p14:tracePt t="6660" x="3186113" y="1944688"/>
          <p14:tracePt t="6675" x="3257550" y="1985963"/>
          <p14:tracePt t="6693" x="3289300" y="1985963"/>
          <p14:tracePt t="6713" x="3289300" y="1976438"/>
          <p14:tracePt t="6726" x="3268663" y="1944688"/>
          <p14:tracePt t="6743" x="3206750" y="1903413"/>
          <p14:tracePt t="6746" x="3186113" y="1892300"/>
          <p14:tracePt t="6760" x="3175000" y="1892300"/>
          <p14:tracePt t="6776" x="3165475" y="1903413"/>
          <p14:tracePt t="6779" x="3165475" y="1912938"/>
          <p14:tracePt t="6793" x="3154363" y="1965325"/>
          <p14:tracePt t="6810" x="3154363" y="2027238"/>
          <p14:tracePt t="6826" x="3154363" y="2100263"/>
          <p14:tracePt t="6843" x="3154363" y="2141538"/>
          <p14:tracePt t="6860" x="3154363" y="2171700"/>
          <p14:tracePt t="6876" x="3154363" y="2192338"/>
          <p14:tracePt t="6892" x="3154363" y="2212975"/>
          <p14:tracePt t="6910" x="3154363" y="2274888"/>
          <p14:tracePt t="6914" x="3154363" y="2297113"/>
          <p14:tracePt t="6926" x="3165475" y="2317750"/>
          <p14:tracePt t="6929" x="3165475" y="2327275"/>
          <p14:tracePt t="6943" x="3175000" y="2338388"/>
          <p14:tracePt t="6946" x="3186113" y="2338388"/>
          <p14:tracePt t="6959" x="3186113" y="2347913"/>
          <p14:tracePt t="7080" x="3186113" y="2338388"/>
          <p14:tracePt t="10881" x="3227388" y="2327275"/>
          <p14:tracePt t="10890" x="3300413" y="2297113"/>
          <p14:tracePt t="10900" x="3403600" y="2274888"/>
          <p14:tracePt t="10911" x="3516313" y="2224088"/>
          <p14:tracePt t="10914" x="3671888" y="2171700"/>
          <p14:tracePt t="10926" x="3898900" y="2120900"/>
          <p14:tracePt t="10930" x="4210050" y="2027238"/>
          <p14:tracePt t="10943" x="4592638" y="1933575"/>
          <p14:tracePt t="10946" x="5016500" y="1841500"/>
          <p14:tracePt t="10960" x="5492750" y="1706563"/>
          <p14:tracePt t="10963" x="6092825" y="1582738"/>
          <p14:tracePt t="10977" x="7210425" y="1458913"/>
          <p14:tracePt t="10994" x="7613650" y="1417638"/>
          <p14:tracePt t="11010" x="7643813" y="1385888"/>
          <p14:tracePt t="11026" x="7696200" y="1314450"/>
          <p14:tracePt t="11043" x="7747000" y="1179513"/>
          <p14:tracePt t="11060" x="7767638" y="1065213"/>
          <p14:tracePt t="11076" x="7747000" y="962025"/>
          <p14:tracePt t="11093" x="7716838" y="889000"/>
          <p14:tracePt t="11110" x="7705725" y="889000"/>
          <p14:tracePt t="11113" x="7696200" y="889000"/>
          <p14:tracePt t="11126" x="7664450" y="889000"/>
          <p14:tracePt t="11129" x="7634288" y="889000"/>
          <p14:tracePt t="11143" x="7593013" y="889000"/>
          <p14:tracePt t="11146" x="7508875" y="889000"/>
          <p14:tracePt t="11160" x="7437438" y="889000"/>
          <p14:tracePt t="11162" x="7334250" y="889000"/>
          <p14:tracePt t="11177" x="7096125" y="827088"/>
          <p14:tracePt t="11193" x="6837363" y="806450"/>
          <p14:tracePt t="11210" x="6578600" y="827088"/>
          <p14:tracePt t="11226" x="6434138" y="941388"/>
          <p14:tracePt t="11243" x="6330950" y="1035050"/>
          <p14:tracePt t="11260" x="6154738" y="1096963"/>
          <p14:tracePt t="11276" x="5907088" y="1117600"/>
          <p14:tracePt t="11293" x="5648325" y="1117600"/>
          <p14:tracePt t="11311" x="5357813" y="1117600"/>
          <p14:tracePt t="11314" x="5192713" y="1117600"/>
          <p14:tracePt t="11327" x="5037138" y="1117600"/>
          <p14:tracePt t="11330" x="4913313" y="1117600"/>
          <p14:tracePt t="11344" x="4830763" y="1127125"/>
          <p14:tracePt t="11346" x="4799013" y="1147763"/>
          <p14:tracePt t="11360" x="4778375" y="1158875"/>
          <p14:tracePt t="11363" x="4757738" y="1158875"/>
          <p14:tracePt t="11377" x="4748213" y="1168400"/>
          <p14:tracePt t="11433" x="4737100" y="1179513"/>
          <p14:tracePt t="11443" x="4727575" y="1179513"/>
          <p14:tracePt t="11465" x="4716463" y="1200150"/>
          <p14:tracePt t="11476" x="4706938" y="1200150"/>
          <p14:tracePt t="11493" x="4695825" y="1209675"/>
          <p14:tracePt t="11561" x="4706938" y="1209675"/>
          <p14:tracePt t="11568" x="4727575" y="1220788"/>
          <p14:tracePt t="11579" x="4757738" y="1230313"/>
          <p14:tracePt t="11594" x="4872038" y="1250950"/>
          <p14:tracePt t="11610" x="5027613" y="1282700"/>
          <p14:tracePt t="11627" x="5265738" y="1303338"/>
          <p14:tracePt t="11643" x="5492750" y="1323975"/>
          <p14:tracePt t="11660" x="5719763" y="1323975"/>
          <p14:tracePt t="11676" x="5957888" y="1292225"/>
          <p14:tracePt t="11693" x="6227763" y="1292225"/>
          <p14:tracePt t="11711" x="6496050" y="1292225"/>
          <p14:tracePt t="11714" x="6578600" y="1292225"/>
          <p14:tracePt t="11727" x="6630988" y="1292225"/>
          <p14:tracePt t="11731" x="6672263" y="1292225"/>
          <p14:tracePt t="11744" x="6692900" y="1292225"/>
          <p14:tracePt t="11937" x="6651625" y="1292225"/>
          <p14:tracePt t="11947" x="6569075" y="1292225"/>
          <p14:tracePt t="11960" x="6454775" y="1282700"/>
          <p14:tracePt t="11963" x="6299200" y="1262063"/>
          <p14:tracePt t="11977" x="5907088" y="1262063"/>
          <p14:tracePt t="11994" x="5575300" y="1271588"/>
          <p14:tracePt t="12010" x="5327650" y="1344613"/>
          <p14:tracePt t="12026" x="5099050" y="1385888"/>
          <p14:tracePt t="12043" x="4933950" y="1417638"/>
          <p14:tracePt t="12060" x="4851400" y="1427163"/>
          <p14:tracePt t="12076" x="4819650" y="1447800"/>
          <p14:tracePt t="12093" x="4819650" y="1458913"/>
          <p14:tracePt t="12111" x="4881563" y="1509713"/>
          <p14:tracePt t="12113" x="4954588" y="1550988"/>
          <p14:tracePt t="12127" x="5027613" y="1592263"/>
          <p14:tracePt t="12130" x="5089525" y="1624013"/>
          <p14:tracePt t="12144" x="5151438" y="1644650"/>
          <p14:tracePt t="12147" x="5192713" y="1665288"/>
          <p14:tracePt t="12160" x="5245100" y="1697038"/>
          <p14:tracePt t="12163" x="5295900" y="1717675"/>
          <p14:tracePt t="12177" x="5430838" y="1809750"/>
          <p14:tracePt t="12194" x="5586413" y="1965325"/>
          <p14:tracePt t="12211" x="5761038" y="2141538"/>
          <p14:tracePt t="12226" x="5948363" y="2297113"/>
          <p14:tracePt t="12244" x="6061075" y="2400300"/>
          <p14:tracePt t="12260" x="6122988" y="2441575"/>
          <p14:tracePt t="12276" x="6143625" y="2471738"/>
          <p14:tracePt t="12345" x="6154738" y="2471738"/>
          <p14:tracePt t="12362" x="6164263" y="2471738"/>
          <p14:tracePt t="12370" x="6175375" y="2471738"/>
          <p14:tracePt t="12380" x="6184900" y="2471738"/>
          <p14:tracePt t="12393" x="6196013" y="2471738"/>
          <p14:tracePt t="14873" x="6175375" y="2482850"/>
          <p14:tracePt t="14882" x="6061075" y="2513013"/>
          <p14:tracePt t="14893" x="5907088" y="2554288"/>
          <p14:tracePt t="14912" x="5565775" y="2606675"/>
          <p14:tracePt t="14914" x="5389563" y="2659063"/>
          <p14:tracePt t="14927" x="5295900" y="2741613"/>
          <p14:tracePt t="14930" x="5245100" y="2803525"/>
          <p14:tracePt t="14944" x="5192713" y="2968625"/>
          <p14:tracePt t="14960" x="5192713" y="3082925"/>
          <p14:tracePt t="14963" x="5192713" y="3175000"/>
          <p14:tracePt t="14977" x="5192713" y="3362325"/>
          <p14:tracePt t="14994" x="5192713" y="3475038"/>
          <p14:tracePt t="15011" x="5160963" y="3609975"/>
          <p14:tracePt t="15026" x="5130800" y="3848100"/>
          <p14:tracePt t="15044" x="5089525" y="4116388"/>
          <p14:tracePt t="15061" x="5089525" y="4395788"/>
          <p14:tracePt t="15076" x="5110163" y="4633913"/>
          <p14:tracePt t="15093" x="5130800" y="4819650"/>
          <p14:tracePt t="15111" x="5160963" y="5006975"/>
          <p14:tracePt t="15113" x="5172075" y="5099050"/>
          <p14:tracePt t="15127" x="5181600" y="5181600"/>
          <p14:tracePt t="15130" x="5192713" y="5265738"/>
          <p14:tracePt t="15144" x="5213350" y="5337175"/>
          <p14:tracePt t="15147" x="5233988" y="5378450"/>
          <p14:tracePt t="15160" x="5245100" y="5389563"/>
          <p14:tracePt t="15178" x="5254625" y="5389563"/>
          <p14:tracePt t="15194" x="5254625" y="5337175"/>
          <p14:tracePt t="15211" x="5245100" y="5202238"/>
          <p14:tracePt t="15227" x="5192713" y="5057775"/>
          <p14:tracePt t="15243" x="5160963" y="4924425"/>
          <p14:tracePt t="15261" x="5140325" y="4778375"/>
          <p14:tracePt t="15276" x="5130800" y="4613275"/>
          <p14:tracePt t="15293" x="5130800" y="4437063"/>
          <p14:tracePt t="15311" x="5130800" y="4251325"/>
          <p14:tracePt t="15314" x="5130800" y="4148138"/>
          <p14:tracePt t="15327" x="5130800" y="4044950"/>
          <p14:tracePt t="15330" x="5130800" y="3951288"/>
          <p14:tracePt t="15344" x="5119688" y="3836988"/>
          <p14:tracePt t="15347" x="5110163" y="3744913"/>
          <p14:tracePt t="15361" x="5110163" y="3662363"/>
          <p14:tracePt t="15364" x="5110163" y="3578225"/>
          <p14:tracePt t="15377" x="5110163" y="3424238"/>
          <p14:tracePt t="15394" x="5119688" y="3309938"/>
          <p14:tracePt t="15411" x="5119688" y="3248025"/>
          <p14:tracePt t="15427" x="5119688" y="3195638"/>
          <p14:tracePt t="15444" x="5099050" y="3175000"/>
          <p14:tracePt t="15465" x="5089525" y="3175000"/>
          <p14:tracePt t="15476" x="5078413" y="3186113"/>
          <p14:tracePt t="15494" x="5037138" y="3289300"/>
          <p14:tracePt t="15497" x="5016500" y="3382963"/>
          <p14:tracePt t="15510" x="4995863" y="3486150"/>
          <p14:tracePt t="15514" x="4975225" y="3600450"/>
          <p14:tracePt t="15527" x="4965700" y="3724275"/>
          <p14:tracePt t="15530" x="4965700" y="3827463"/>
          <p14:tracePt t="15544" x="4965700" y="3921125"/>
          <p14:tracePt t="15547" x="4965700" y="4033838"/>
          <p14:tracePt t="15560" x="4975225" y="4116388"/>
          <p14:tracePt t="15564" x="4986338" y="4168775"/>
          <p14:tracePt t="15577" x="5006975" y="4230688"/>
          <p14:tracePt t="15594" x="5027613" y="4283075"/>
          <p14:tracePt t="15611" x="5027613" y="4292600"/>
          <p14:tracePt t="15626" x="5027613" y="4303713"/>
          <p14:tracePt t="15658" x="5037138" y="4292600"/>
          <p14:tracePt t="15667" x="5037138" y="4283075"/>
          <p14:tracePt t="15679" x="5037138" y="4271963"/>
          <p14:tracePt t="15682" x="5037138" y="4251325"/>
          <p14:tracePt t="15692" x="5037138" y="4219575"/>
          <p14:tracePt t="15711" x="5016500" y="4168775"/>
          <p14:tracePt t="15714" x="5016500" y="4157663"/>
          <p14:tracePt t="15727" x="5016500" y="4148138"/>
          <p14:tracePt t="15730" x="5006975" y="4127500"/>
          <p14:tracePt t="15745" x="5006975" y="4116388"/>
          <p14:tracePt t="15760" x="5006975" y="4106863"/>
          <p14:tracePt t="15763" x="4995863" y="4095750"/>
          <p14:tracePt t="15777" x="4986338" y="4044950"/>
          <p14:tracePt t="15795" x="4954588" y="3992563"/>
          <p14:tracePt t="15811" x="4892675" y="3930650"/>
          <p14:tracePt t="15826" x="4778375" y="3868738"/>
          <p14:tracePt t="15844" x="4675188" y="3816350"/>
          <p14:tracePt t="15861" x="4613275" y="3795713"/>
          <p14:tracePt t="15876" x="4572000" y="3765550"/>
          <p14:tracePt t="15894" x="4540250" y="3744913"/>
          <p14:tracePt t="15910" x="4530725" y="3733800"/>
          <p14:tracePt t="15961" x="4530725" y="3724275"/>
          <p14:tracePt t="15978" x="4519613" y="3703638"/>
          <p14:tracePt t="15988" x="4519613" y="3692525"/>
          <p14:tracePt t="15999" x="4510088" y="3671888"/>
          <p14:tracePt t="16001" x="4498975" y="3651250"/>
          <p14:tracePt t="16014" x="4489450" y="3609975"/>
          <p14:tracePt t="16027" x="4457700" y="3548063"/>
          <p14:tracePt t="16043" x="4448175" y="3495675"/>
          <p14:tracePt t="16061" x="4427538" y="3433763"/>
          <p14:tracePt t="16076" x="4386263" y="3330575"/>
          <p14:tracePt t="16093" x="4283075" y="3195638"/>
          <p14:tracePt t="16111" x="4189413" y="3103563"/>
          <p14:tracePt t="16114" x="4106863" y="3030538"/>
          <p14:tracePt t="16127" x="4054475" y="2979738"/>
          <p14:tracePt t="16130" x="4024313" y="2936875"/>
          <p14:tracePt t="16145" x="3910013" y="2824163"/>
          <p14:tracePt t="16160" x="3868738" y="2782888"/>
          <p14:tracePt t="16164" x="3827463" y="2720975"/>
          <p14:tracePt t="16177" x="3733800" y="2627313"/>
          <p14:tracePt t="16194" x="3600450" y="2503488"/>
          <p14:tracePt t="16211" x="3454400" y="2389188"/>
          <p14:tracePt t="16227" x="3289300" y="2286000"/>
          <p14:tracePt t="16244" x="3154363" y="2244725"/>
          <p14:tracePt t="16261" x="3051175" y="2244725"/>
          <p14:tracePt t="16276" x="2936875" y="2244725"/>
          <p14:tracePt t="16294" x="2844800" y="2274888"/>
          <p14:tracePt t="16297" x="2803525" y="2297113"/>
          <p14:tracePt t="16310" x="2741613" y="2327275"/>
          <p14:tracePt t="16314" x="2679700" y="2368550"/>
          <p14:tracePt t="16327" x="2606675" y="2430463"/>
          <p14:tracePt t="16330" x="2533650" y="2471738"/>
          <p14:tracePt t="16344" x="2451100" y="2533650"/>
          <p14:tracePt t="16347" x="2400300" y="2586038"/>
          <p14:tracePt t="16360" x="2379663" y="2647950"/>
          <p14:tracePt t="16363" x="2347913" y="2730500"/>
          <p14:tracePt t="16377" x="2327275" y="2886075"/>
          <p14:tracePt t="16394" x="2327275" y="3051175"/>
          <p14:tracePt t="16410" x="2327275" y="3154363"/>
          <p14:tracePt t="16427" x="2338388" y="3279775"/>
          <p14:tracePt t="16443" x="2430463" y="3382963"/>
          <p14:tracePt t="16463" x="2606675" y="3475038"/>
          <p14:tracePt t="16466" x="2700338" y="3516313"/>
          <p14:tracePt t="16477" x="2813050" y="3548063"/>
          <p14:tracePt t="16495" x="2979738" y="3557588"/>
          <p14:tracePt t="16498" x="3062288" y="3536950"/>
          <p14:tracePt t="16511" x="3113088" y="3495675"/>
          <p14:tracePt t="16514" x="3175000" y="3444875"/>
          <p14:tracePt t="16527" x="3227388" y="3362325"/>
          <p14:tracePt t="16530" x="3268663" y="3300413"/>
          <p14:tracePt t="16544" x="3321050" y="3216275"/>
          <p14:tracePt t="16547" x="3362325" y="3144838"/>
          <p14:tracePt t="16560" x="3392488" y="3051175"/>
          <p14:tracePt t="16564" x="3433763" y="2968625"/>
          <p14:tracePt t="16578" x="3557588" y="2803525"/>
          <p14:tracePt t="16594" x="3662363" y="2638425"/>
          <p14:tracePt t="16612" x="3703638" y="2503488"/>
          <p14:tracePt t="16627" x="3713163" y="2379663"/>
          <p14:tracePt t="16644" x="3683000" y="2274888"/>
          <p14:tracePt t="16661" x="3589338" y="2151063"/>
          <p14:tracePt t="16667" x="3506788" y="2100263"/>
          <p14:tracePt t="16679" x="3424238" y="2047875"/>
          <p14:tracePt t="16683" x="3351213" y="2006600"/>
          <p14:tracePt t="16695" x="3257550" y="1954213"/>
          <p14:tracePt t="16698" x="3175000" y="1924050"/>
          <p14:tracePt t="16711" x="3103563" y="1903413"/>
          <p14:tracePt t="16714" x="3030538" y="1882775"/>
          <p14:tracePt t="16727" x="2959100" y="1871663"/>
          <p14:tracePt t="16730" x="2895600" y="1871663"/>
          <p14:tracePt t="16744" x="2833688" y="1871663"/>
          <p14:tracePt t="16747" x="2762250" y="1882775"/>
          <p14:tracePt t="16760" x="2668588" y="1912938"/>
          <p14:tracePt t="16763" x="2574925" y="1985963"/>
          <p14:tracePt t="16777" x="2471738" y="2109788"/>
          <p14:tracePt t="16794" x="2420938" y="2297113"/>
          <p14:tracePt t="16810" x="2420938" y="2441575"/>
          <p14:tracePt t="16827" x="2420938" y="2513013"/>
          <p14:tracePt t="16844" x="2441575" y="2565400"/>
          <p14:tracePt t="16861" x="2471738" y="2574925"/>
          <p14:tracePt t="16876" x="2492375" y="2586038"/>
          <p14:tracePt t="16893" x="2524125" y="2586038"/>
          <p14:tracePt t="16911" x="2554288" y="2586038"/>
          <p14:tracePt t="16914" x="2574925" y="2586038"/>
          <p14:tracePt t="16930" x="2574925" y="2565400"/>
          <p14:tracePt t="16946" x="2574925" y="2554288"/>
          <p14:tracePt t="17049" x="2574925" y="2544763"/>
          <p14:tracePt t="17065" x="2574925" y="2524125"/>
          <p14:tracePt t="17074" x="2565400" y="2524125"/>
          <p14:tracePt t="34169" x="2565400" y="2533650"/>
          <p14:tracePt t="34179" x="2574925" y="2595563"/>
          <p14:tracePt t="34194" x="2617788" y="2751138"/>
          <p14:tracePt t="34213" x="2617788" y="2813050"/>
          <p14:tracePt t="34229" x="2586038" y="2844800"/>
          <p14:tracePt t="34245" x="2524125" y="2865438"/>
          <p14:tracePt t="34262" x="2513013" y="2865438"/>
          <p14:tracePt t="34306" x="2638425" y="2865438"/>
          <p14:tracePt t="34315" x="2916238" y="2833688"/>
          <p14:tracePt t="34329" x="3341688" y="2782888"/>
          <p14:tracePt t="34332" x="3921125" y="2720975"/>
          <p14:tracePt t="34345" x="4457700" y="2659063"/>
          <p14:tracePt t="34348" x="4840288" y="2606675"/>
          <p14:tracePt t="34362" x="5089525" y="2533650"/>
          <p14:tracePt t="34379" x="5202238" y="2482850"/>
          <p14:tracePt t="34395" x="5265738" y="2471738"/>
          <p14:tracePt t="34412" x="5307013" y="2441575"/>
          <p14:tracePt t="34428" x="5337175" y="2400300"/>
          <p14:tracePt t="34444" x="5368925" y="2359025"/>
          <p14:tracePt t="34462" x="5389563" y="2347913"/>
          <p14:tracePt t="34478" x="5410200" y="2368550"/>
          <p14:tracePt t="34495" x="5440363" y="2482850"/>
          <p14:tracePt t="34499" x="5440363" y="2565400"/>
          <p14:tracePt t="34512" x="5440363" y="2647950"/>
          <p14:tracePt t="34515" x="5440363" y="2741613"/>
          <p14:tracePt t="34529" x="5440363" y="2865438"/>
          <p14:tracePt t="34532" x="5440363" y="2989263"/>
          <p14:tracePt t="34545" x="5481638" y="3124200"/>
          <p14:tracePt t="34548" x="5534025" y="3279775"/>
          <p14:tracePt t="34563" x="5699125" y="3621088"/>
          <p14:tracePt t="34579" x="5854700" y="3910013"/>
          <p14:tracePt t="34595" x="5948363" y="4116388"/>
          <p14:tracePt t="34613" x="6051550" y="4344988"/>
          <p14:tracePt t="34629" x="6102350" y="4560888"/>
          <p14:tracePt t="34645" x="6184900" y="4830763"/>
          <p14:tracePt t="34663" x="6248400" y="5048250"/>
          <p14:tracePt t="34666" x="6269038" y="5078413"/>
          <p14:tracePt t="34680" x="6289675" y="5089525"/>
          <p14:tracePt t="34683" x="6310313" y="5099050"/>
          <p14:tracePt t="34696" x="6319838" y="5099050"/>
          <p14:tracePt t="34699" x="6381750" y="5057775"/>
          <p14:tracePt t="34712" x="6423025" y="4975225"/>
          <p14:tracePt t="34715" x="6475413" y="4860925"/>
          <p14:tracePt t="34729" x="6516688" y="4695825"/>
          <p14:tracePt t="34732" x="6548438" y="4560888"/>
          <p14:tracePt t="34745" x="6557963" y="4427538"/>
          <p14:tracePt t="34748" x="6557963" y="4271963"/>
          <p14:tracePt t="34762" x="6557963" y="4065588"/>
          <p14:tracePt t="34779" x="6537325" y="3898900"/>
          <p14:tracePt t="34795" x="6516688" y="3744913"/>
          <p14:tracePt t="34812" x="6496050" y="3568700"/>
          <p14:tracePt t="34829" x="6475413" y="3403600"/>
          <p14:tracePt t="34845" x="6464300" y="3309938"/>
          <p14:tracePt t="34862" x="6454775" y="3227388"/>
          <p14:tracePt t="34878" x="6443663" y="3186113"/>
          <p14:tracePt t="34895" x="6434138" y="3186113"/>
          <p14:tracePt t="34914" x="6434138" y="3216275"/>
          <p14:tracePt t="34929" x="6434138" y="3268663"/>
          <p14:tracePt t="34932" x="6434138" y="3341688"/>
          <p14:tracePt t="34945" x="6434138" y="3548063"/>
          <p14:tracePt t="34963" x="6434138" y="3786188"/>
          <p14:tracePt t="34979" x="6434138" y="3992563"/>
          <p14:tracePt t="34995" x="6413500" y="4210050"/>
          <p14:tracePt t="35013" x="6402388" y="4395788"/>
          <p14:tracePt t="35029" x="6402388" y="4572000"/>
          <p14:tracePt t="35045" x="6413500" y="4654550"/>
          <p14:tracePt t="35062" x="6443663" y="4727575"/>
          <p14:tracePt t="35078" x="6454775" y="4748213"/>
          <p14:tracePt t="35098" x="6464300" y="4737100"/>
          <p14:tracePt t="35112" x="6464300" y="4706938"/>
          <p14:tracePt t="35115" x="6464300" y="4665663"/>
          <p14:tracePt t="35129" x="6464300" y="4624388"/>
          <p14:tracePt t="35132" x="6454775" y="4551363"/>
          <p14:tracePt t="35145" x="6443663" y="4457700"/>
          <p14:tracePt t="35162" x="6434138" y="4427538"/>
          <p14:tracePt t="35179" x="6434138" y="4375150"/>
          <p14:tracePt t="35195" x="6434138" y="4333875"/>
          <p14:tracePt t="35212" x="6475413" y="4324350"/>
          <p14:tracePt t="35228" x="6484938" y="4324350"/>
          <p14:tracePt t="35245" x="6484938" y="4365625"/>
          <p14:tracePt t="35262" x="6454775" y="4448175"/>
          <p14:tracePt t="35278" x="6402388" y="4572000"/>
          <p14:tracePt t="35295" x="6372225" y="4654550"/>
          <p14:tracePt t="35299" x="6351588" y="4686300"/>
          <p14:tracePt t="35313" x="6351588" y="4716463"/>
          <p14:tracePt t="35353" x="6351588" y="4727575"/>
          <p14:tracePt t="35369" x="6351588" y="4737100"/>
          <p14:tracePt t="35394" x="6351588" y="4748213"/>
          <p14:tracePt t="35404" x="6351588" y="4757738"/>
          <p14:tracePt t="35416" x="6340475" y="4768850"/>
          <p14:tracePt t="35418" x="6330950" y="4768850"/>
          <p14:tracePt t="35434" x="6319838" y="4768850"/>
          <p14:tracePt t="35445" x="6310313" y="4768850"/>
          <p14:tracePt t="35463" x="6310313" y="4748213"/>
          <p14:tracePt t="35478" x="6310313" y="4727575"/>
          <p14:tracePt t="35625" x="6319838" y="4727575"/>
          <p14:tracePt t="35649" x="6330950" y="4727575"/>
          <p14:tracePt t="35660" x="6351588" y="4727575"/>
          <p14:tracePt t="35674" x="6372225" y="4737100"/>
          <p14:tracePt t="35686" x="6392863" y="4737100"/>
          <p14:tracePt t="35698" x="6402388" y="4737100"/>
          <p14:tracePt t="35810" x="6413500" y="4737100"/>
          <p14:tracePt t="35945" x="6423025" y="4748213"/>
          <p14:tracePt t="35986" x="6434138" y="4748213"/>
          <p14:tracePt t="36530" x="6434138" y="4737100"/>
          <p14:tracePt t="36538" x="6434138" y="4727575"/>
          <p14:tracePt t="36554" x="6434138" y="4716463"/>
          <p14:tracePt t="36566" x="6434138" y="4695825"/>
          <p14:tracePt t="36579" x="6434138" y="4665663"/>
          <p14:tracePt t="36595" x="6434138" y="4624388"/>
          <p14:tracePt t="36613" x="6434138" y="4613275"/>
          <p14:tracePt t="36628" x="6434138" y="4603750"/>
          <p14:tracePt t="36650" x="6434138" y="4592638"/>
          <p14:tracePt t="36676" x="6434138" y="4583113"/>
          <p14:tracePt t="36698" x="6434138" y="4572000"/>
          <p14:tracePt t="36709" x="6434138" y="4560888"/>
          <p14:tracePt t="36721" x="6434138" y="4551363"/>
          <p14:tracePt t="36746" x="6434138" y="4540250"/>
          <p14:tracePt t="36874" x="6443663" y="4540250"/>
          <p14:tracePt t="36882" x="6443663" y="4530725"/>
          <p14:tracePt t="36914" x="6454775" y="4530725"/>
          <p14:tracePt t="36993" x="6454775" y="4519613"/>
          <p14:tracePt t="37011" x="6464300" y="4510088"/>
          <p14:tracePt t="37021" x="6475413" y="4510088"/>
          <p14:tracePt t="37130" x="6484938" y="4510088"/>
          <p14:tracePt t="37139" x="6484938" y="4498975"/>
          <p14:tracePt t="37234" x="6496050" y="4498975"/>
          <p14:tracePt t="37250" x="6496050" y="4489450"/>
          <p14:tracePt t="37274" x="6505575" y="4478338"/>
          <p14:tracePt t="37345" x="6505575" y="4457700"/>
          <p14:tracePt t="37354" x="6516688" y="4448175"/>
          <p14:tracePt t="37366" x="6516688" y="4427538"/>
          <p14:tracePt t="37379" x="6516688" y="4386263"/>
          <p14:tracePt t="37395" x="6516688" y="4365625"/>
          <p14:tracePt t="37413" x="6516688" y="4344988"/>
          <p14:tracePt t="37429" x="6516688" y="4313238"/>
          <p14:tracePt t="37445" x="6516688" y="4251325"/>
          <p14:tracePt t="37463" x="6505575" y="4178300"/>
          <p14:tracePt t="37478" x="6475413" y="4106863"/>
          <p14:tracePt t="37500" x="6434138" y="4003675"/>
          <p14:tracePt t="37512" x="6423025" y="3971925"/>
          <p14:tracePt t="37515" x="6413500" y="3962400"/>
          <p14:tracePt t="37529" x="6402388" y="3951288"/>
          <p14:tracePt t="37532" x="6392863" y="3930650"/>
          <p14:tracePt t="37546" x="6381750" y="3910013"/>
          <p14:tracePt t="37562" x="6372225" y="3898900"/>
          <p14:tracePt t="37579" x="6351588" y="3878263"/>
          <p14:tracePt t="37595" x="6351588" y="3868738"/>
          <p14:tracePt t="37612" x="6340475" y="3848100"/>
          <p14:tracePt t="37629" x="6340475" y="3806825"/>
          <p14:tracePt t="37645" x="6330950" y="3786188"/>
          <p14:tracePt t="37663" x="6330950" y="3765550"/>
          <p14:tracePt t="37666" x="6330950" y="3754438"/>
          <p14:tracePt t="37678" x="6319838" y="3744913"/>
          <p14:tracePt t="37695" x="6319838" y="3733800"/>
          <p14:tracePt t="37699" x="6310313" y="3724275"/>
          <p14:tracePt t="37714" x="6299200" y="3713163"/>
          <p14:tracePt t="37729" x="6299200" y="3703638"/>
          <p14:tracePt t="37732" x="6299200" y="3692525"/>
          <p14:tracePt t="37745" x="6299200" y="3662363"/>
          <p14:tracePt t="37762" x="6299200" y="3609975"/>
          <p14:tracePt t="37779" x="6299200" y="3578225"/>
          <p14:tracePt t="37795" x="6299200" y="3548063"/>
          <p14:tracePt t="37813" x="6299200" y="3527425"/>
          <p14:tracePt t="37829" x="6299200" y="3516313"/>
          <p14:tracePt t="37845" x="6289675" y="3506788"/>
          <p14:tracePt t="37862" x="6257925" y="3506788"/>
          <p14:tracePt t="37879" x="6248400" y="3506788"/>
          <p14:tracePt t="37882" x="6237288" y="3506788"/>
          <p14:tracePt t="37914" x="6237288" y="3495675"/>
          <p14:tracePt t="37925" x="6227763" y="3486150"/>
          <p14:tracePt t="37953" x="6227763" y="3475038"/>
          <p14:tracePt t="37965" x="6216650" y="3475038"/>
          <p14:tracePt t="37985" x="6216650" y="3465513"/>
          <p14:tracePt t="38010" x="6207125" y="3454400"/>
          <p14:tracePt t="38033" x="6196013" y="3444875"/>
          <p14:tracePt t="38162" x="6184900" y="3433763"/>
          <p14:tracePt t="38194" x="6175375" y="3433763"/>
          <p14:tracePt t="38218" x="6164263" y="3424238"/>
          <p14:tracePt t="38233" x="6154738" y="3413125"/>
          <p14:tracePt t="38246" x="6154738" y="3403600"/>
          <p14:tracePt t="38262" x="6134100" y="3392488"/>
          <p14:tracePt t="38279" x="6102350" y="3392488"/>
          <p14:tracePt t="38295" x="6072188" y="3382963"/>
          <p14:tracePt t="38299" x="6061075" y="3382963"/>
          <p14:tracePt t="38418" x="6051550" y="3382963"/>
          <p14:tracePt t="38433" x="6040438" y="3382963"/>
          <p14:tracePt t="38474" x="6030913" y="3382963"/>
          <p14:tracePt t="38978" x="6030913" y="3371850"/>
          <p14:tracePt t="39090" x="6030913" y="3362325"/>
          <p14:tracePt t="39106" x="6019800" y="3341688"/>
          <p14:tracePt t="39118" x="6010275" y="3341688"/>
          <p14:tracePt t="39130" x="5989638" y="3321050"/>
          <p14:tracePt t="39145" x="5978525" y="3321050"/>
          <p14:tracePt t="39163" x="5969000" y="3321050"/>
          <p14:tracePt t="39179" x="5969000" y="3341688"/>
          <p14:tracePt t="39195" x="5969000" y="3362325"/>
          <p14:tracePt t="39212" x="5999163" y="3403600"/>
          <p14:tracePt t="39229" x="6051550" y="3424238"/>
          <p14:tracePt t="39249" x="6184900" y="3424238"/>
          <p14:tracePt t="39263" x="6248400" y="3424238"/>
          <p14:tracePt t="39266" x="6340475" y="3424238"/>
          <p14:tracePt t="39278" x="6413500" y="3424238"/>
          <p14:tracePt t="39296" x="6578600" y="3424238"/>
          <p14:tracePt t="39299" x="6672263" y="3424238"/>
          <p14:tracePt t="39313" x="6931025" y="3424238"/>
          <p14:tracePt t="39329" x="7064375" y="3424238"/>
          <p14:tracePt t="39332" x="7210425" y="3413125"/>
          <p14:tracePt t="39346" x="7458075" y="3382963"/>
          <p14:tracePt t="39363" x="7664450" y="3341688"/>
          <p14:tracePt t="39379" x="7758113" y="3300413"/>
          <p14:tracePt t="39396" x="7778750" y="3268663"/>
          <p14:tracePt t="39413" x="7788275" y="3257550"/>
          <p14:tracePt t="39458" x="7788275" y="3248025"/>
          <p14:tracePt t="39467" x="7788275" y="3236913"/>
          <p14:tracePt t="39478" x="7788275" y="3227388"/>
          <p14:tracePt t="39482" x="7788275" y="3216275"/>
          <p14:tracePt t="39499" x="7767638" y="3195638"/>
          <p14:tracePt t="39503" x="7747000" y="3165475"/>
          <p14:tracePt t="39508" x="7705725" y="3144838"/>
          <p14:tracePt t="39521" x="7643813" y="3092450"/>
          <p14:tracePt t="39536" x="7623175" y="3082925"/>
          <p14:tracePt t="39539" x="7602538" y="3062288"/>
          <p14:tracePt t="39556" x="7561263" y="3041650"/>
          <p14:tracePt t="39569" x="7508875" y="3009900"/>
          <p14:tracePt t="39584" x="7488238" y="3000375"/>
          <p14:tracePt t="39586" x="7446963" y="2968625"/>
          <p14:tracePt t="39600" x="7405688" y="2936875"/>
          <p14:tracePt t="39603" x="7313613" y="2906713"/>
          <p14:tracePt t="39617" x="7231063" y="2874963"/>
          <p14:tracePt t="39619" x="7146925" y="2854325"/>
          <p14:tracePt t="39633" x="7054850" y="2844800"/>
          <p14:tracePt t="39646" x="7034213" y="2844800"/>
          <p14:tracePt t="39663" x="6992938" y="2844800"/>
          <p14:tracePt t="39666" x="6961188" y="2844800"/>
          <p14:tracePt t="39682" x="6899275" y="2865438"/>
          <p14:tracePt t="39696" x="6869113" y="2865438"/>
          <p14:tracePt t="39700" x="6837363" y="2865438"/>
          <p14:tracePt t="39713" x="6805613" y="2874963"/>
          <p14:tracePt t="39716" x="6743700" y="2874963"/>
          <p14:tracePt t="39729" x="6681788" y="2874963"/>
          <p14:tracePt t="39732" x="6599238" y="2874963"/>
          <p14:tracePt t="39746" x="6434138" y="2874963"/>
          <p14:tracePt t="39763" x="6361113" y="2895600"/>
          <p14:tracePt t="39779" x="6299200" y="2906713"/>
          <p14:tracePt t="39797" x="6269038" y="2927350"/>
          <p14:tracePt t="39813" x="6237288" y="2968625"/>
          <p14:tracePt t="39829" x="6216650" y="3000375"/>
          <p14:tracePt t="39846" x="6207125" y="3051175"/>
          <p14:tracePt t="39864" x="6196013" y="3092450"/>
          <p14:tracePt t="39866" x="6196013" y="3103563"/>
          <p14:tracePt t="39878" x="6196013" y="3113088"/>
          <p14:tracePt t="39896" x="6196013" y="3154363"/>
          <p14:tracePt t="39899" x="6196013" y="3165475"/>
          <p14:tracePt t="39913" x="6207125" y="3175000"/>
          <p14:tracePt t="39915" x="6216650" y="3206750"/>
          <p14:tracePt t="39929" x="6237288" y="3216275"/>
          <p14:tracePt t="39932" x="6269038" y="3236913"/>
          <p14:tracePt t="39946" x="6340475" y="3279775"/>
          <p14:tracePt t="39962" x="6454775" y="3330575"/>
          <p14:tracePt t="39979" x="6640513" y="3392488"/>
          <p14:tracePt t="39996" x="6910388" y="3465513"/>
          <p14:tracePt t="40013" x="7189788" y="3495675"/>
          <p14:tracePt t="40029" x="7396163" y="3495675"/>
          <p14:tracePt t="40045" x="7519988" y="3486150"/>
          <p14:tracePt t="40064" x="7593013" y="3465513"/>
          <p14:tracePt t="40067" x="7613650" y="3444875"/>
          <p14:tracePt t="40080" x="7643813" y="3433763"/>
          <p14:tracePt t="40083" x="7664450" y="3413125"/>
          <p14:tracePt t="40096" x="7696200" y="3403600"/>
          <p14:tracePt t="40099" x="7726363" y="3382963"/>
          <p14:tracePt t="40114" x="7808913" y="3351213"/>
          <p14:tracePt t="40130" x="7851775" y="3321050"/>
          <p14:tracePt t="40133" x="7872413" y="3300413"/>
          <p14:tracePt t="40146" x="7881938" y="3236913"/>
          <p14:tracePt t="40163" x="7893050" y="3195638"/>
          <p14:tracePt t="40179" x="7872413" y="3154363"/>
          <p14:tracePt t="40196" x="7851775" y="3133725"/>
          <p14:tracePt t="40227" x="7840663" y="3124200"/>
          <p14:tracePt t="40338" x="7829550" y="3113088"/>
          <p14:tracePt t="40369" x="7829550" y="3103563"/>
          <p14:tracePt t="40385" x="7829550" y="3092450"/>
          <p14:tracePt t="40417" x="7820025" y="3092450"/>
          <p14:tracePt t="40428" x="7820025" y="3082925"/>
          <p14:tracePt t="40438" x="7808913" y="3082925"/>
          <p14:tracePt t="40451" x="7747000" y="3071813"/>
          <p14:tracePt t="40464" x="7726363" y="3062288"/>
          <p14:tracePt t="40467" x="7716838" y="3062288"/>
          <p14:tracePt t="40479" x="7705725" y="3062288"/>
          <p14:tracePt t="40514" x="7696200" y="3062288"/>
          <p14:tracePt t="40524" x="7696200" y="3071813"/>
          <p14:tracePt t="40537" x="7664450" y="3113088"/>
          <p14:tracePt t="40550" x="7643813" y="3154363"/>
          <p14:tracePt t="40563" x="7581900" y="3257550"/>
          <p14:tracePt t="40579" x="7499350" y="3424238"/>
          <p14:tracePt t="40595" x="7364413" y="3527425"/>
          <p14:tracePt t="40613" x="7281863" y="3630613"/>
          <p14:tracePt t="40629" x="7189788" y="3733800"/>
          <p14:tracePt t="40645" x="7116763" y="3848100"/>
          <p14:tracePt t="40663" x="7054850" y="3962400"/>
          <p14:tracePt t="40669" x="7034213" y="4024313"/>
          <p14:tracePt t="40682" x="6992938" y="4157663"/>
          <p14:tracePt t="40696" x="6992938" y="4210050"/>
          <p14:tracePt t="40699" x="6992938" y="4240213"/>
          <p14:tracePt t="40713" x="6992938" y="4271963"/>
          <p14:tracePt t="40716" x="6992938" y="4283075"/>
          <p14:tracePt t="40761" x="6981825" y="4283075"/>
          <p14:tracePt t="40770" x="6961188" y="4283075"/>
          <p14:tracePt t="40782" x="6919913" y="4271963"/>
          <p14:tracePt t="40795" x="6837363" y="4271963"/>
          <p14:tracePt t="40812" x="6775450" y="4271963"/>
          <p14:tracePt t="40829" x="6734175" y="4271963"/>
          <p14:tracePt t="40845" x="6702425" y="4251325"/>
          <p14:tracePt t="40863" x="6672263" y="4189413"/>
          <p14:tracePt t="40866" x="6672263" y="4168775"/>
          <p14:tracePt t="40879" x="6661150" y="4148138"/>
          <p14:tracePt t="40883" x="6651625" y="4137025"/>
          <p14:tracePt t="40896" x="6640513" y="4127500"/>
          <p14:tracePt t="40899" x="6640513" y="4116388"/>
          <p14:tracePt t="40913" x="6630988" y="4106863"/>
          <p14:tracePt t="40916" x="6610350" y="4106863"/>
          <p14:tracePt t="40929" x="6589713" y="4106863"/>
          <p14:tracePt t="40932" x="6569075" y="4106863"/>
          <p14:tracePt t="40946" x="6454775" y="4106863"/>
          <p14:tracePt t="40963" x="6248400" y="4127500"/>
          <p14:tracePt t="40979" x="5999163" y="4198938"/>
          <p14:tracePt t="40996" x="5813425" y="4251325"/>
          <p14:tracePt t="41013" x="5761038" y="4283075"/>
          <p14:tracePt t="41029" x="5751513" y="4303713"/>
          <p14:tracePt t="41046" x="5751513" y="4333875"/>
          <p14:tracePt t="41064" x="5751513" y="4365625"/>
          <p14:tracePt t="41067" x="5772150" y="4386263"/>
          <p14:tracePt t="41079" x="5792788" y="4406900"/>
          <p14:tracePt t="41096" x="5834063" y="4457700"/>
          <p14:tracePt t="41099" x="5864225" y="4478338"/>
          <p14:tracePt t="41112" x="5886450" y="4498975"/>
          <p14:tracePt t="41115" x="5907088" y="4510088"/>
          <p14:tracePt t="41129" x="5927725" y="4519613"/>
          <p14:tracePt t="41132" x="5957888" y="4530725"/>
          <p14:tracePt t="41146" x="6051550" y="4551363"/>
          <p14:tracePt t="41163" x="6143625" y="4572000"/>
          <p14:tracePt t="41179" x="6269038" y="4583113"/>
          <p14:tracePt t="41195" x="6443663" y="4603750"/>
          <p14:tracePt t="41212" x="6630988" y="4624388"/>
          <p14:tracePt t="41229" x="6805613" y="4645025"/>
          <p14:tracePt t="41245" x="6981825" y="4654550"/>
          <p14:tracePt t="41263" x="7075488" y="4654550"/>
          <p14:tracePt t="41266" x="7126288" y="4645025"/>
          <p14:tracePt t="41279" x="7146925" y="4633913"/>
          <p14:tracePt t="41283" x="7189788" y="4613275"/>
          <p14:tracePt t="41296" x="7231063" y="4592638"/>
          <p14:tracePt t="41299" x="7261225" y="4540250"/>
          <p14:tracePt t="41313" x="7292975" y="4489450"/>
          <p14:tracePt t="41316" x="7323138" y="4448175"/>
          <p14:tracePt t="41329" x="7334250" y="4395788"/>
          <p14:tracePt t="41332" x="7343775" y="4344988"/>
          <p14:tracePt t="41346" x="7343775" y="4271963"/>
          <p14:tracePt t="41363" x="7323138" y="4198938"/>
          <p14:tracePt t="41379" x="7292975" y="4148138"/>
          <p14:tracePt t="41395" x="7261225" y="4116388"/>
          <p14:tracePt t="41413" x="7231063" y="4095750"/>
          <p14:tracePt t="41429" x="7167563" y="4095750"/>
          <p14:tracePt t="41445" x="7054850" y="4095750"/>
          <p14:tracePt t="41463" x="6910388" y="4095750"/>
          <p14:tracePt t="41466" x="6816725" y="4095750"/>
          <p14:tracePt t="41479" x="6702425" y="4095750"/>
          <p14:tracePt t="41496" x="6496050" y="4095750"/>
          <p14:tracePt t="41500" x="6413500" y="4106863"/>
          <p14:tracePt t="41513" x="6340475" y="4127500"/>
          <p14:tracePt t="41516" x="6310313" y="4137025"/>
          <p14:tracePt t="41529" x="6269038" y="4157663"/>
          <p14:tracePt t="41533" x="6248400" y="4168775"/>
          <p14:tracePt t="41546" x="6196013" y="4210050"/>
          <p14:tracePt t="41563" x="6164263" y="4262438"/>
          <p14:tracePt t="41579" x="6134100" y="4313238"/>
          <p14:tracePt t="41595" x="6113463" y="4365625"/>
          <p14:tracePt t="41612" x="6113463" y="4406900"/>
          <p14:tracePt t="41629" x="6113463" y="4457700"/>
          <p14:tracePt t="41645" x="6134100" y="4519613"/>
          <p14:tracePt t="41662" x="6184900" y="4560888"/>
          <p14:tracePt t="41666" x="6216650" y="4592638"/>
          <p14:tracePt t="41682" x="6340475" y="4645025"/>
          <p14:tracePt t="41696" x="6413500" y="4665663"/>
          <p14:tracePt t="41699" x="6496050" y="4675188"/>
          <p14:tracePt t="41713" x="6589713" y="4675188"/>
          <p14:tracePt t="41717" x="6692900" y="4675188"/>
          <p14:tracePt t="41730" x="6784975" y="4675188"/>
          <p14:tracePt t="41733" x="6878638" y="4675188"/>
          <p14:tracePt t="41746" x="7075488" y="4675188"/>
          <p14:tracePt t="41763" x="7251700" y="4675188"/>
          <p14:tracePt t="41779" x="7354888" y="4675188"/>
          <p14:tracePt t="41796" x="7467600" y="4645025"/>
          <p14:tracePt t="41813" x="7540625" y="4572000"/>
          <p14:tracePt t="41829" x="7581900" y="4448175"/>
          <p14:tracePt t="41845" x="7593013" y="4333875"/>
          <p14:tracePt t="41864" x="7519988" y="4219575"/>
          <p14:tracePt t="41866" x="7488238" y="4189413"/>
          <p14:tracePt t="41880" x="7446963" y="4157663"/>
          <p14:tracePt t="41883" x="7426325" y="4148138"/>
          <p14:tracePt t="41896" x="7396163" y="4127500"/>
          <p14:tracePt t="41899" x="7364413" y="4116388"/>
          <p14:tracePt t="41913" x="7334250" y="4106863"/>
          <p14:tracePt t="41916" x="7302500" y="4106863"/>
          <p14:tracePt t="41929" x="7231063" y="4086225"/>
          <p14:tracePt t="41932" x="7167563" y="4086225"/>
          <p14:tracePt t="41946" x="6972300" y="4065588"/>
          <p14:tracePt t="41963" x="6681788" y="4024313"/>
          <p14:tracePt t="41979" x="6351588" y="4024313"/>
          <p14:tracePt t="41996" x="6122988" y="4065588"/>
          <p14:tracePt t="42012" x="5989638" y="4095750"/>
          <p14:tracePt t="42029" x="5927725" y="4137025"/>
          <p14:tracePt t="42045" x="5916613" y="4178300"/>
          <p14:tracePt t="42064" x="5916613" y="4210050"/>
          <p14:tracePt t="42066" x="5916613" y="4230688"/>
          <p14:tracePt t="42082" x="5927725" y="4271963"/>
          <p14:tracePt t="42096" x="5927725" y="4292600"/>
          <p14:tracePt t="42099" x="5927725" y="4313238"/>
          <p14:tracePt t="42113" x="5948363" y="4375150"/>
          <p14:tracePt t="42129" x="5957888" y="4406900"/>
          <p14:tracePt t="42132" x="5978525" y="4448175"/>
          <p14:tracePt t="42146" x="6040438" y="4519613"/>
          <p14:tracePt t="42162" x="6143625" y="4583113"/>
          <p14:tracePt t="42179" x="6278563" y="4645025"/>
          <p14:tracePt t="42196" x="6464300" y="4706938"/>
          <p14:tracePt t="42213" x="6672263" y="4768850"/>
          <p14:tracePt t="42229" x="6869113" y="4789488"/>
          <p14:tracePt t="42245" x="7054850" y="4789488"/>
          <p14:tracePt t="42264" x="7231063" y="4748213"/>
          <p14:tracePt t="42266" x="7334250" y="4695825"/>
          <p14:tracePt t="42280" x="7426325" y="4654550"/>
          <p14:tracePt t="42283" x="7499350" y="4592638"/>
          <p14:tracePt t="42296" x="7551738" y="4540250"/>
          <p14:tracePt t="42299" x="7593013" y="4478338"/>
          <p14:tracePt t="42313" x="7613650" y="4448175"/>
          <p14:tracePt t="42316" x="7623175" y="4386263"/>
          <p14:tracePt t="42331" x="7623175" y="4313238"/>
          <p14:tracePt t="42346" x="7551738" y="4210050"/>
          <p14:tracePt t="42363" x="7446963" y="4148138"/>
          <p14:tracePt t="42380" x="7375525" y="4137025"/>
          <p14:tracePt t="42396" x="7313613" y="4137025"/>
          <p14:tracePt t="42412" x="7251700" y="4148138"/>
          <p14:tracePt t="42429" x="7178675" y="4251325"/>
          <p14:tracePt t="42445" x="7126288" y="4395788"/>
          <p14:tracePt t="42464" x="7075488" y="4560888"/>
          <p14:tracePt t="42466" x="7075488" y="4633913"/>
          <p14:tracePt t="42481" x="7064375" y="4706938"/>
          <p14:tracePt t="42484" x="7064375" y="4748213"/>
          <p14:tracePt t="42500" x="7075488" y="4860925"/>
          <p14:tracePt t="42513" x="7105650" y="4933950"/>
          <p14:tracePt t="42516" x="7137400" y="4986338"/>
          <p14:tracePt t="42529" x="7167563" y="5048250"/>
          <p14:tracePt t="42532" x="7199313" y="5110163"/>
          <p14:tracePt t="42546" x="7261225" y="5233988"/>
          <p14:tracePt t="42563" x="7313613" y="5337175"/>
          <p14:tracePt t="42580" x="7354888" y="5410200"/>
          <p14:tracePt t="42595" x="7364413" y="5451475"/>
          <p14:tracePt t="42613" x="7385050" y="5472113"/>
          <p14:tracePt t="42629" x="7396163" y="54721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4">
            <a:extLst>
              <a:ext uri="{FF2B5EF4-FFF2-40B4-BE49-F238E27FC236}">
                <a16:creationId xmlns:a16="http://schemas.microsoft.com/office/drawing/2014/main" id="{A75426AF-110F-D76C-DD08-9FA12201596D}"/>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63491" name="Rectangle 5">
            <a:extLst>
              <a:ext uri="{FF2B5EF4-FFF2-40B4-BE49-F238E27FC236}">
                <a16:creationId xmlns:a16="http://schemas.microsoft.com/office/drawing/2014/main" id="{068D6A36-1697-1766-47AC-95FBA38783D5}"/>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492" name="Rectangle 6">
            <a:extLst>
              <a:ext uri="{FF2B5EF4-FFF2-40B4-BE49-F238E27FC236}">
                <a16:creationId xmlns:a16="http://schemas.microsoft.com/office/drawing/2014/main" id="{21AC5918-7B9C-3450-9F10-E0B24E2F655E}"/>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63493" name="TextBox 5">
            <a:extLst>
              <a:ext uri="{FF2B5EF4-FFF2-40B4-BE49-F238E27FC236}">
                <a16:creationId xmlns:a16="http://schemas.microsoft.com/office/drawing/2014/main" id="{75C36962-A791-4313-80EE-DCDCFC70B4E4}"/>
              </a:ext>
            </a:extLst>
          </p:cNvPr>
          <p:cNvSpPr txBox="1">
            <a:spLocks noChangeArrowheads="1"/>
          </p:cNvSpPr>
          <p:nvPr/>
        </p:nvSpPr>
        <p:spPr bwMode="auto">
          <a:xfrm>
            <a:off x="-4763" y="141288"/>
            <a:ext cx="5018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Project meanwhile supported by theory</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63494" name="TextBox 8">
            <a:extLst>
              <a:ext uri="{FF2B5EF4-FFF2-40B4-BE49-F238E27FC236}">
                <a16:creationId xmlns:a16="http://schemas.microsoft.com/office/drawing/2014/main" id="{C2E1D0E8-EC1C-B635-DBD5-5D2351EADFFE}"/>
              </a:ext>
            </a:extLst>
          </p:cNvPr>
          <p:cNvSpPr txBox="1">
            <a:spLocks noChangeArrowheads="1"/>
          </p:cNvSpPr>
          <p:nvPr/>
        </p:nvSpPr>
        <p:spPr bwMode="auto">
          <a:xfrm>
            <a:off x="-6350" y="990600"/>
            <a:ext cx="9617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cs typeface="Times New Roman" panose="02020603050405020304" pitchFamily="18" charset="0"/>
              </a:rPr>
              <a:t>Theory collaboration: </a:t>
            </a:r>
            <a:r>
              <a:rPr lang="en-US" altLang="en-US" sz="2400">
                <a:solidFill>
                  <a:srgbClr val="0066FF"/>
                </a:solidFill>
                <a:cs typeface="Times New Roman" panose="02020603050405020304" pitchFamily="18" charset="0"/>
              </a:rPr>
              <a:t>A. Seif,</a:t>
            </a:r>
            <a:r>
              <a:rPr lang="en-US" altLang="en-US" sz="2400" baseline="30000">
                <a:solidFill>
                  <a:srgbClr val="0066FF"/>
                </a:solidFill>
                <a:cs typeface="Times New Roman" panose="02020603050405020304" pitchFamily="18" charset="0"/>
              </a:rPr>
              <a:t> </a:t>
            </a:r>
            <a:r>
              <a:rPr lang="en-US" altLang="en-US" sz="2400">
                <a:solidFill>
                  <a:srgbClr val="0066FF"/>
                </a:solidFill>
                <a:cs typeface="Times New Roman" panose="02020603050405020304" pitchFamily="18" charset="0"/>
              </a:rPr>
              <a:t>A. Ambrosetti, P.L. Silvestrelli</a:t>
            </a:r>
            <a:endParaRPr lang="en-US" altLang="en-US" sz="2400">
              <a:solidFill>
                <a:srgbClr val="0066FF"/>
              </a:solidFill>
              <a:latin typeface="Times New Roman" panose="02020603050405020304" pitchFamily="18" charset="0"/>
            </a:endParaRPr>
          </a:p>
        </p:txBody>
      </p:sp>
      <p:sp>
        <p:nvSpPr>
          <p:cNvPr id="63495" name="TextBox 10">
            <a:extLst>
              <a:ext uri="{FF2B5EF4-FFF2-40B4-BE49-F238E27FC236}">
                <a16:creationId xmlns:a16="http://schemas.microsoft.com/office/drawing/2014/main" id="{12C46FCC-8866-5669-398B-7F2EF345FCCD}"/>
              </a:ext>
            </a:extLst>
          </p:cNvPr>
          <p:cNvSpPr txBox="1">
            <a:spLocks noChangeArrowheads="1"/>
          </p:cNvSpPr>
          <p:nvPr/>
        </p:nvSpPr>
        <p:spPr bwMode="auto">
          <a:xfrm>
            <a:off x="2938463" y="1570038"/>
            <a:ext cx="2192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66FF"/>
                </a:solidFill>
                <a:latin typeface="Times New Roman" panose="02020603050405020304" pitchFamily="18" charset="0"/>
                <a:cs typeface="Times New Roman" panose="02020603050405020304" pitchFamily="18" charset="0"/>
              </a:rPr>
              <a:t>Padova, Italy</a:t>
            </a:r>
            <a:endParaRPr lang="en-US" altLang="en-US" sz="2400">
              <a:solidFill>
                <a:srgbClr val="0066FF"/>
              </a:solidFill>
              <a:latin typeface="Times New Roman" panose="02020603050405020304" pitchFamily="18" charset="0"/>
            </a:endParaRPr>
          </a:p>
        </p:txBody>
      </p:sp>
      <p:pic>
        <p:nvPicPr>
          <p:cNvPr id="63496" name="Picture 6" descr="A yellow and white molecule&#10;&#10;Description automatically generated">
            <a:extLst>
              <a:ext uri="{FF2B5EF4-FFF2-40B4-BE49-F238E27FC236}">
                <a16:creationId xmlns:a16="http://schemas.microsoft.com/office/drawing/2014/main" id="{42840A8B-FF0C-6F22-5AF2-2D16873CD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3" y="130175"/>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Box 1">
            <a:extLst>
              <a:ext uri="{FF2B5EF4-FFF2-40B4-BE49-F238E27FC236}">
                <a16:creationId xmlns:a16="http://schemas.microsoft.com/office/drawing/2014/main" id="{A1C6DD05-BCD8-6999-93C1-E3C951DCB8DB}"/>
              </a:ext>
            </a:extLst>
          </p:cNvPr>
          <p:cNvSpPr txBox="1">
            <a:spLocks noChangeArrowheads="1"/>
          </p:cNvSpPr>
          <p:nvPr/>
        </p:nvSpPr>
        <p:spPr bwMode="auto">
          <a:xfrm>
            <a:off x="263525" y="3792538"/>
            <a:ext cx="6323013" cy="92392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For the DFT modeling of the results see</a:t>
            </a:r>
          </a:p>
          <a:p>
            <a:pPr>
              <a:spcBef>
                <a:spcPct val="0"/>
              </a:spcBef>
              <a:buFontTx/>
              <a:buNone/>
            </a:pPr>
            <a:r>
              <a:rPr lang="en-US" altLang="en-US" sz="1800">
                <a:latin typeface="Times New Roman" panose="02020603050405020304" pitchFamily="18" charset="0"/>
              </a:rPr>
              <a:t>J. Vac. Sci. Technol. A 41, 062201 (2023)</a:t>
            </a:r>
          </a:p>
          <a:p>
            <a:pPr>
              <a:spcBef>
                <a:spcPct val="0"/>
              </a:spcBef>
              <a:buFontTx/>
              <a:buNone/>
            </a:pPr>
            <a:r>
              <a:rPr lang="en-US" altLang="en-US" sz="1800">
                <a:cs typeface="Times New Roman" panose="02020603050405020304" pitchFamily="18" charset="0"/>
              </a:rPr>
              <a:t>T. Stach, A. Seif, A. Ambrosetti, P.L. Silvestrelli, U. Burghaus</a:t>
            </a:r>
            <a:endParaRPr lang="en-US" altLang="en-US" sz="1800">
              <a:latin typeface="Times New Roman" panose="02020603050405020304" pitchFamily="18" charset="0"/>
            </a:endParaRPr>
          </a:p>
        </p:txBody>
      </p:sp>
      <p:pic>
        <p:nvPicPr>
          <p:cNvPr id="63498" name="Picture 6">
            <a:extLst>
              <a:ext uri="{FF2B5EF4-FFF2-40B4-BE49-F238E27FC236}">
                <a16:creationId xmlns:a16="http://schemas.microsoft.com/office/drawing/2014/main" id="{19D44386-1F5A-DB70-DB3A-FDD5FCEA61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2563" y="1479550"/>
            <a:ext cx="159226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7D9477E-EA69-5A63-D376-B4FE7F02BE2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3659"/>
    </mc:Choice>
    <mc:Fallback xmlns="">
      <p:transition spd="slow" advTm="2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683" x="7405688" y="5472113"/>
          <p14:tracePt t="3694" x="7458075" y="5461000"/>
          <p14:tracePt t="3708" x="7623175" y="5410200"/>
          <p14:tracePt t="3724" x="7799388" y="5357813"/>
          <p14:tracePt t="3741" x="7902575" y="5286375"/>
          <p14:tracePt t="3757" x="7934325" y="5130800"/>
          <p14:tracePt t="3774" x="7902575" y="4892675"/>
          <p14:tracePt t="3792" x="7767638" y="4633913"/>
          <p14:tracePt t="3808" x="7508875" y="4303713"/>
          <p14:tracePt t="3811" x="7323138" y="4116388"/>
          <p14:tracePt t="3825" x="7137400" y="3930650"/>
          <p14:tracePt t="3828" x="6899275" y="3724275"/>
          <p14:tracePt t="3842" x="6692900" y="3536950"/>
          <p14:tracePt t="3845" x="6496050" y="3341688"/>
          <p14:tracePt t="3858" x="6392863" y="3236913"/>
          <p14:tracePt t="3861" x="6269038" y="3113088"/>
          <p14:tracePt t="3875" x="6030913" y="2833688"/>
          <p14:tracePt t="3892" x="5792788" y="2554288"/>
          <p14:tracePt t="3908" x="5522913" y="2297113"/>
          <p14:tracePt t="3925" x="5286375" y="2120900"/>
          <p14:tracePt t="3941" x="5037138" y="1985963"/>
          <p14:tracePt t="3957" x="4810125" y="1903413"/>
          <p14:tracePt t="3975" x="4695825" y="1871663"/>
          <p14:tracePt t="3991" x="4654550" y="1851025"/>
          <p14:tracePt t="4008" x="4633913" y="1830388"/>
          <p14:tracePt t="4011" x="4624388" y="1830388"/>
          <p14:tracePt t="4025" x="4613275" y="1809750"/>
          <p14:tracePt t="4028" x="4592638" y="1800225"/>
          <p14:tracePt t="4041" x="4592638" y="1779588"/>
          <p14:tracePt t="4044" x="4583113" y="1779588"/>
          <p14:tracePt t="4058" x="4572000" y="1758950"/>
          <p14:tracePt t="4061" x="4560888" y="1747838"/>
          <p14:tracePt t="4075" x="4540250" y="1685925"/>
          <p14:tracePt t="4092" x="4510088" y="1635125"/>
          <p14:tracePt t="4108" x="4457700" y="1541463"/>
          <p14:tracePt t="4125" x="4365625" y="1438275"/>
          <p14:tracePt t="4142" x="4283075" y="1344613"/>
          <p14:tracePt t="4157" x="4230688" y="1292225"/>
          <p14:tracePt t="4174" x="4198938" y="1250950"/>
          <p14:tracePt t="4192" x="4178300" y="1209675"/>
          <p14:tracePt t="4208" x="4148138" y="1189038"/>
          <p14:tracePt t="4225" x="4137025" y="1189038"/>
          <p14:tracePt t="4228" x="4127500" y="1189038"/>
          <p14:tracePt t="4338" x="4116388" y="1189038"/>
          <p14:tracePt t="4346" x="4106863" y="1189038"/>
          <p14:tracePt t="4357" x="4086225" y="1189038"/>
          <p14:tracePt t="4375" x="4065588" y="1200150"/>
          <p14:tracePt t="4391" x="4013200" y="1200150"/>
          <p14:tracePt t="4408" x="3941763" y="1220788"/>
          <p14:tracePt t="4411" x="3910013" y="1241425"/>
          <p14:tracePt t="4425" x="3857625" y="1262063"/>
          <p14:tracePt t="4428" x="3827463" y="1282700"/>
          <p14:tracePt t="4442" x="3806825" y="1292225"/>
          <p14:tracePt t="4444" x="3786188" y="1314450"/>
          <p14:tracePt t="4458" x="3765550" y="1323975"/>
          <p14:tracePt t="4461" x="3754438" y="1323975"/>
          <p14:tracePt t="4475" x="3744913" y="1323975"/>
          <p14:tracePt t="4492" x="3744913" y="1292225"/>
          <p14:tracePt t="4508" x="3733800" y="1230313"/>
          <p14:tracePt t="4525" x="3724275" y="1200150"/>
          <p14:tracePt t="4542" x="3703638" y="1158875"/>
          <p14:tracePt t="4558" x="3683000" y="1147763"/>
          <p14:tracePt t="4574" x="3609975" y="1127125"/>
          <p14:tracePt t="4592" x="3475038" y="1127125"/>
          <p14:tracePt t="4595" x="3403600" y="1138238"/>
          <p14:tracePt t="4608" x="3341688" y="1168400"/>
          <p14:tracePt t="4611" x="3309938" y="1189038"/>
          <p14:tracePt t="4625" x="3279775" y="1209675"/>
          <p14:tracePt t="4628" x="3268663" y="1241425"/>
          <p14:tracePt t="4642" x="3248025" y="1262063"/>
          <p14:tracePt t="4645" x="3236913" y="1271588"/>
          <p14:tracePt t="4660" x="3216275" y="1303338"/>
          <p14:tracePt t="4676" x="3195638" y="1344613"/>
          <p14:tracePt t="4696" x="3144838" y="1438275"/>
          <p14:tracePt t="4699" x="3124200" y="1479550"/>
          <p14:tracePt t="4708" x="3082925" y="1550988"/>
          <p14:tracePt t="4725" x="3041650" y="1727200"/>
          <p14:tracePt t="4742" x="3041650" y="1882775"/>
          <p14:tracePt t="4758" x="3071813" y="1965325"/>
          <p14:tracePt t="4775" x="3103563" y="1997075"/>
          <p14:tracePt t="4791" x="3113088" y="2006600"/>
          <p14:tracePt t="4808" x="3124200" y="2006600"/>
          <p14:tracePt t="4811" x="3133725" y="1985963"/>
          <p14:tracePt t="4825" x="3154363" y="1933575"/>
          <p14:tracePt t="4828" x="3154363" y="1862138"/>
          <p14:tracePt t="4842" x="3154363" y="1800225"/>
          <p14:tracePt t="4845" x="3154363" y="1706563"/>
          <p14:tracePt t="4858" x="3144838" y="1612900"/>
          <p14:tracePt t="4861" x="3113088" y="1509713"/>
          <p14:tracePt t="4875" x="3062288" y="1344613"/>
          <p14:tracePt t="4892" x="3030538" y="1220788"/>
          <p14:tracePt t="4908" x="2989263" y="1127125"/>
          <p14:tracePt t="4925" x="2968625" y="1085850"/>
          <p14:tracePt t="4942" x="2947988" y="1065213"/>
          <p14:tracePt t="4958" x="2936875" y="1055688"/>
          <p14:tracePt t="4974" x="2916238" y="1055688"/>
          <p14:tracePt t="4991" x="2886075" y="1055688"/>
          <p14:tracePt t="4995" x="2874963" y="1065213"/>
          <p14:tracePt t="5008" x="2854325" y="1085850"/>
          <p14:tracePt t="5011" x="2854325" y="1138238"/>
          <p14:tracePt t="5025" x="2844800" y="1200150"/>
          <p14:tracePt t="5028" x="2844800" y="1262063"/>
          <p14:tracePt t="5042" x="2844800" y="1335088"/>
          <p14:tracePt t="5045" x="2844800" y="1397000"/>
          <p14:tracePt t="5058" x="2844800" y="1550988"/>
          <p14:tracePt t="5075" x="2833688" y="1676400"/>
          <p14:tracePt t="5092" x="2813050" y="1809750"/>
          <p14:tracePt t="5108" x="2803525" y="1892300"/>
          <p14:tracePt t="5125" x="2792413" y="1985963"/>
          <p14:tracePt t="5142" x="2803525" y="2047875"/>
          <p14:tracePt t="5158" x="2824163" y="2109788"/>
          <p14:tracePt t="5175" x="2844800" y="2109788"/>
          <p14:tracePt t="5191" x="2895600" y="2047875"/>
          <p14:tracePt t="5208" x="2959100" y="1871663"/>
          <p14:tracePt t="5211" x="2968625" y="1779588"/>
          <p14:tracePt t="5225" x="2968625" y="1697038"/>
          <p14:tracePt t="5228" x="2968625" y="1592263"/>
          <p14:tracePt t="5242" x="2947988" y="1509713"/>
          <p14:tracePt t="5245" x="2927350" y="1438275"/>
          <p14:tracePt t="5258" x="2895600" y="1365250"/>
          <p14:tracePt t="5261" x="2874963" y="1292225"/>
          <p14:tracePt t="5275" x="2844800" y="1179513"/>
          <p14:tracePt t="5292" x="2824163" y="1117600"/>
          <p14:tracePt t="5308" x="2813050" y="1085850"/>
          <p14:tracePt t="5325" x="2803525" y="1076325"/>
          <p14:tracePt t="5378" x="2792413" y="1085850"/>
          <p14:tracePt t="5387" x="2782888" y="1106488"/>
          <p14:tracePt t="5398" x="2771775" y="1168400"/>
          <p14:tracePt t="5408" x="2751138" y="1220788"/>
          <p14:tracePt t="5411" x="2751138" y="1323975"/>
          <p14:tracePt t="5425" x="2741613" y="1417638"/>
          <p14:tracePt t="5428" x="2741613" y="1509713"/>
          <p14:tracePt t="5442" x="2741613" y="1592263"/>
          <p14:tracePt t="5445" x="2741613" y="1697038"/>
          <p14:tracePt t="5458" x="2741613" y="1779588"/>
          <p14:tracePt t="5461" x="2741613" y="1862138"/>
          <p14:tracePt t="5476" x="2730500" y="1912938"/>
          <p14:tracePt t="5492" x="2720975" y="1944688"/>
          <p14:tracePt t="5507" x="2720975" y="1954213"/>
          <p14:tracePt t="5579" x="2720975" y="1933575"/>
          <p14:tracePt t="5587" x="2720975" y="1903413"/>
          <p14:tracePt t="5596" x="2720975" y="1871663"/>
          <p14:tracePt t="5608" x="2720975" y="1830388"/>
          <p14:tracePt t="5625" x="2720975" y="1738313"/>
          <p14:tracePt t="5628" x="2720975" y="1676400"/>
          <p14:tracePt t="5642" x="2709863" y="1635125"/>
          <p14:tracePt t="5645" x="2709863" y="1612900"/>
          <p14:tracePt t="5658" x="2689225" y="1571625"/>
          <p14:tracePt t="5675" x="2668588" y="1571625"/>
          <p14:tracePt t="5697" x="2659063" y="1582738"/>
          <p14:tracePt t="5700" x="2647950" y="1612900"/>
          <p14:tracePt t="5709" x="2627313" y="1644650"/>
          <p14:tracePt t="5725" x="2586038" y="1758950"/>
          <p14:tracePt t="5742" x="2544763" y="1830388"/>
          <p14:tracePt t="5758" x="2503488" y="1871663"/>
          <p14:tracePt t="5776" x="2482850" y="1892300"/>
          <p14:tracePt t="5827" x="2503488" y="1892300"/>
          <p14:tracePt t="5834" x="2533650" y="1903413"/>
          <p14:tracePt t="5844" x="2586038" y="1903413"/>
          <p14:tracePt t="5858" x="2606675" y="1903413"/>
          <p14:tracePt t="5861" x="2627313" y="1912938"/>
          <p14:tracePt t="5876" x="2638425" y="1912938"/>
          <p14:tracePt t="5892" x="2638425" y="1892300"/>
          <p14:tracePt t="5908" x="2617788" y="1800225"/>
          <p14:tracePt t="5925" x="2554288" y="1727200"/>
          <p14:tracePt t="5947" x="2554288" y="1758950"/>
          <p14:tracePt t="5958" x="2554288" y="1768475"/>
          <p14:tracePt t="11811" x="2565400" y="1768475"/>
          <p14:tracePt t="11819" x="2574925" y="1768475"/>
          <p14:tracePt t="11831" x="2574925" y="1758950"/>
          <p14:tracePt t="11843" x="2617788" y="1738313"/>
          <p14:tracePt t="11859" x="2659063" y="1706563"/>
          <p14:tracePt t="11876" x="2709863" y="1676400"/>
          <p14:tracePt t="11893" x="2741613" y="1644650"/>
          <p14:tracePt t="11908" x="2762250" y="1624013"/>
          <p14:tracePt t="11925" x="2771775" y="1624013"/>
          <p14:tracePt t="12099" x="2782888" y="1624013"/>
          <p14:tracePt t="12108" x="2792413" y="1624013"/>
          <p14:tracePt t="12115" x="2824163" y="1644650"/>
          <p14:tracePt t="12126" x="2854325" y="1665288"/>
          <p14:tracePt t="12143" x="2906713" y="1697038"/>
          <p14:tracePt t="12158" x="2947988" y="1727200"/>
          <p14:tracePt t="12175" x="2989263" y="1758950"/>
          <p14:tracePt t="12193" x="3113088" y="1820863"/>
          <p14:tracePt t="12196" x="3216275" y="1851025"/>
          <p14:tracePt t="12209" x="3330575" y="1882775"/>
          <p14:tracePt t="12212" x="3454400" y="1912938"/>
          <p14:tracePt t="12226" x="3568700" y="1924050"/>
          <p14:tracePt t="12228" x="3671888" y="1924050"/>
          <p14:tracePt t="12242" x="3754438" y="1924050"/>
          <p14:tracePt t="12245" x="3827463" y="1924050"/>
          <p14:tracePt t="12259" x="3983038" y="1912938"/>
          <p14:tracePt t="12276" x="4137025" y="1903413"/>
          <p14:tracePt t="12293" x="4354513" y="1903413"/>
          <p14:tracePt t="12309" x="4665663" y="1944688"/>
          <p14:tracePt t="12326" x="5016500" y="1954213"/>
          <p14:tracePt t="12343" x="5295900" y="1944688"/>
          <p14:tracePt t="12358" x="5451475" y="1882775"/>
          <p14:tracePt t="12376" x="5565775" y="1830388"/>
          <p14:tracePt t="12380" x="5607050" y="1800225"/>
          <p14:tracePt t="12392" x="5657850" y="1779588"/>
          <p14:tracePt t="12396" x="5689600" y="1768475"/>
          <p14:tracePt t="12409" x="5761038" y="1758950"/>
          <p14:tracePt t="12412" x="5854700" y="1747838"/>
          <p14:tracePt t="12426" x="5948363" y="1738313"/>
          <p14:tracePt t="12429" x="6019800" y="1717675"/>
          <p14:tracePt t="12442" x="6102350" y="1706563"/>
          <p14:tracePt t="12445" x="6143625" y="1685925"/>
          <p14:tracePt t="12459" x="6216650" y="1655763"/>
          <p14:tracePt t="12476" x="6257925" y="1612900"/>
          <p14:tracePt t="12493" x="6257925" y="1603375"/>
          <p14:tracePt t="12509" x="6278563" y="1571625"/>
          <p14:tracePt t="12525" x="6289675" y="1520825"/>
          <p14:tracePt t="12543" x="6299200" y="1458913"/>
          <p14:tracePt t="12558" x="6310313" y="1385888"/>
          <p14:tracePt t="12575" x="6257925" y="1292225"/>
          <p14:tracePt t="12593" x="6092825" y="1189038"/>
          <p14:tracePt t="12596" x="5948363" y="1138238"/>
          <p14:tracePt t="12609" x="5834063" y="1096963"/>
          <p14:tracePt t="12612" x="5740400" y="1085850"/>
          <p14:tracePt t="12626" x="5648325" y="1076325"/>
          <p14:tracePt t="12629" x="5595938" y="1076325"/>
          <p14:tracePt t="12642" x="5554663" y="1076325"/>
          <p14:tracePt t="12645" x="5472113" y="1085850"/>
          <p14:tracePt t="12659" x="5357813" y="1085850"/>
          <p14:tracePt t="12676" x="5245100" y="1085850"/>
          <p14:tracePt t="12696" x="5089525" y="1076325"/>
          <p14:tracePt t="12699" x="4986338" y="1065213"/>
          <p14:tracePt t="12709" x="4860925" y="1044575"/>
          <p14:tracePt t="12726" x="4498975" y="982663"/>
          <p14:tracePt t="12743" x="4219575" y="962025"/>
          <p14:tracePt t="12759" x="4095750" y="971550"/>
          <p14:tracePt t="12777" x="4003675" y="1003300"/>
          <p14:tracePt t="12780" x="3971925" y="1014413"/>
          <p14:tracePt t="12793" x="3930650" y="1035050"/>
          <p14:tracePt t="12796" x="3878263" y="1055688"/>
          <p14:tracePt t="12809" x="3827463" y="1065213"/>
          <p14:tracePt t="12812" x="3786188" y="1076325"/>
          <p14:tracePt t="12826" x="3754438" y="1085850"/>
          <p14:tracePt t="12829" x="3683000" y="1085850"/>
          <p14:tracePt t="12842" x="3630613" y="1096963"/>
          <p14:tracePt t="12845" x="3548063" y="1096963"/>
          <p14:tracePt t="12859" x="3362325" y="1117600"/>
          <p14:tracePt t="12875" x="3227388" y="1179513"/>
          <p14:tracePt t="12892" x="3175000" y="1230313"/>
          <p14:tracePt t="12909" x="3154363" y="1271588"/>
          <p14:tracePt t="12925" x="3133725" y="1323975"/>
          <p14:tracePt t="12943" x="3113088" y="1365250"/>
          <p14:tracePt t="12958" x="3092450" y="1397000"/>
          <p14:tracePt t="12975" x="3062288" y="1427163"/>
          <p14:tracePt t="12993" x="3041650" y="1447800"/>
          <p14:tracePt t="12996" x="3041650" y="1468438"/>
          <p14:tracePt t="13009" x="3041650" y="1500188"/>
          <p14:tracePt t="13012" x="3041650" y="1530350"/>
          <p14:tracePt t="13026" x="3041650" y="1612900"/>
          <p14:tracePt t="13042" x="3051175" y="1655763"/>
          <p14:tracePt t="13046" x="3062288" y="1676400"/>
          <p14:tracePt t="13059" x="3082925" y="1717675"/>
          <p14:tracePt t="13076" x="3133725" y="1758950"/>
          <p14:tracePt t="13093" x="3206750" y="1789113"/>
          <p14:tracePt t="13108" x="3300413" y="1820863"/>
          <p14:tracePt t="13126" x="3433763" y="1871663"/>
          <p14:tracePt t="13143" x="3609975" y="1912938"/>
          <p14:tracePt t="13158" x="3806825" y="1954213"/>
          <p14:tracePt t="13176" x="4013200" y="1976438"/>
          <p14:tracePt t="13179" x="4127500" y="1985963"/>
          <p14:tracePt t="13192" x="4219575" y="1985963"/>
          <p14:tracePt t="13195" x="4333875" y="1985963"/>
          <p14:tracePt t="13209" x="4468813" y="1985963"/>
          <p14:tracePt t="13212" x="4592638" y="1985963"/>
          <p14:tracePt t="13226" x="4727575" y="1985963"/>
          <p14:tracePt t="13229" x="4892675" y="1985963"/>
          <p14:tracePt t="13242" x="5099050" y="1985963"/>
          <p14:tracePt t="13245" x="5316538" y="1985963"/>
          <p14:tracePt t="13259" x="5668963" y="1985963"/>
          <p14:tracePt t="13276" x="5927725" y="1985963"/>
          <p14:tracePt t="13292" x="6092825" y="1985963"/>
          <p14:tracePt t="13309" x="6269038" y="1985963"/>
          <p14:tracePt t="13325" x="6434138" y="1954213"/>
          <p14:tracePt t="13343" x="6610350" y="1912938"/>
          <p14:tracePt t="13358" x="6796088" y="1830388"/>
          <p14:tracePt t="13375" x="6919913" y="1747838"/>
          <p14:tracePt t="13393" x="7023100" y="1685925"/>
          <p14:tracePt t="13396" x="7075488" y="1655763"/>
          <p14:tracePt t="13409" x="7096125" y="1635125"/>
          <p14:tracePt t="13412" x="7126288" y="1592263"/>
          <p14:tracePt t="13426" x="7146925" y="1571625"/>
          <p14:tracePt t="13429" x="7167563" y="1550988"/>
          <p14:tracePt t="13442" x="7189788" y="1509713"/>
          <p14:tracePt t="13445" x="7199313" y="1479550"/>
          <p14:tracePt t="13459" x="7199313" y="1397000"/>
          <p14:tracePt t="13477" x="7116763" y="1282700"/>
          <p14:tracePt t="13493" x="6919913" y="1179513"/>
          <p14:tracePt t="13509" x="6796088" y="1138238"/>
          <p14:tracePt t="13526" x="6723063" y="1127125"/>
          <p14:tracePt t="13543" x="6630988" y="1117600"/>
          <p14:tracePt t="13558" x="6557963" y="1117600"/>
          <p14:tracePt t="13575" x="6484938" y="1117600"/>
          <p14:tracePt t="13593" x="6423025" y="1117600"/>
          <p14:tracePt t="13596" x="6402388" y="1117600"/>
          <p14:tracePt t="13609" x="6392863" y="1117600"/>
          <p14:tracePt t="13627" x="6381750" y="1117600"/>
          <p14:tracePt t="13644" x="6381750" y="1127125"/>
          <p14:tracePt t="13659" x="6381750" y="1147763"/>
          <p14:tracePt t="13676" x="6381750" y="1158875"/>
          <p14:tracePt t="13699" x="6392863" y="1168400"/>
          <p14:tracePt t="13709" x="6392863" y="1179513"/>
          <p14:tracePt t="13726" x="6402388" y="1179513"/>
          <p14:tracePt t="13875" x="6392863" y="1179513"/>
          <p14:tracePt t="13883" x="6361113" y="1168400"/>
          <p14:tracePt t="13893" x="6310313" y="1158875"/>
          <p14:tracePt t="13909" x="6175375" y="1147763"/>
          <p14:tracePt t="13926" x="6051550" y="1147763"/>
          <p14:tracePt t="13943" x="5989638" y="1147763"/>
          <p14:tracePt t="13959" x="5957888" y="1147763"/>
          <p14:tracePt t="13976" x="5937250" y="1147763"/>
          <p14:tracePt t="13996" x="5927725" y="1147763"/>
          <p14:tracePt t="14009" x="5916613" y="1147763"/>
          <p14:tracePt t="14026" x="5854700" y="1147763"/>
          <p14:tracePt t="14043" x="5699125" y="1147763"/>
          <p14:tracePt t="14059" x="5502275" y="1158875"/>
          <p14:tracePt t="14076" x="5307013" y="1179513"/>
          <p14:tracePt t="14093" x="5119688" y="1200150"/>
          <p14:tracePt t="14109" x="4924425" y="1200150"/>
          <p14:tracePt t="14125" x="4727575" y="1200150"/>
          <p14:tracePt t="14143" x="4510088" y="1179513"/>
          <p14:tracePt t="14158" x="4230688" y="1138238"/>
          <p14:tracePt t="14175" x="4033838" y="1127125"/>
          <p14:tracePt t="14193" x="3971925" y="1127125"/>
          <p14:tracePt t="14196" x="3962400" y="1127125"/>
          <p14:tracePt t="14209" x="3951288" y="1127125"/>
          <p14:tracePt t="14212" x="3941763" y="1127125"/>
          <p14:tracePt t="14251" x="3930650" y="1127125"/>
          <p14:tracePt t="14267" x="3921125" y="1127125"/>
          <p14:tracePt t="14276" x="3898900" y="1127125"/>
          <p14:tracePt t="14293" x="3836988" y="1138238"/>
          <p14:tracePt t="14309" x="3795713" y="1158875"/>
          <p14:tracePt t="14326" x="3765550" y="1189038"/>
          <p14:tracePt t="14343" x="3754438" y="1209675"/>
          <p14:tracePt t="14358" x="3744913" y="1220788"/>
          <p14:tracePt t="14376" x="3733800" y="1220788"/>
          <p14:tracePt t="14379" x="3724275" y="1220788"/>
          <p14:tracePt t="14392" x="3692525" y="1230313"/>
          <p14:tracePt t="14396" x="3641725" y="1241425"/>
          <p14:tracePt t="14409" x="3568700" y="1250950"/>
          <p14:tracePt t="14412" x="3516313" y="1262063"/>
          <p14:tracePt t="14427" x="3486150" y="1271588"/>
          <p14:tracePt t="14430" x="3465513" y="1292225"/>
          <p14:tracePt t="14442" x="3454400" y="1323975"/>
          <p14:tracePt t="14445" x="3454400" y="1344613"/>
          <p14:tracePt t="14459" x="3465513" y="1385888"/>
          <p14:tracePt t="14476" x="3495675" y="1427163"/>
          <p14:tracePt t="14492" x="3578225" y="1468438"/>
          <p14:tracePt t="14509" x="3671888" y="1509713"/>
          <p14:tracePt t="14525" x="3713163" y="1530350"/>
          <p14:tracePt t="14543" x="3724275" y="1530350"/>
          <p14:tracePt t="14563" x="3724275" y="1541463"/>
          <p14:tracePt t="14587" x="3733800" y="1550988"/>
          <p14:tracePt t="14603" x="3744913" y="1562100"/>
          <p14:tracePt t="14613" x="3754438" y="1562100"/>
          <p14:tracePt t="14626" x="3765550" y="1562100"/>
          <p14:tracePt t="14630" x="3775075" y="1571625"/>
          <p14:tracePt t="14643" x="3786188" y="1571625"/>
          <p14:tracePt t="14646" x="3795713" y="1571625"/>
          <p14:tracePt t="14659" x="3806825" y="1571625"/>
          <p14:tracePt t="14676" x="3827463" y="1571625"/>
          <p14:tracePt t="14694" x="3848100" y="1571625"/>
          <p14:tracePt t="14709" x="3868738" y="1582738"/>
          <p14:tracePt t="14726" x="3898900" y="1582738"/>
          <p14:tracePt t="14771" x="3898900" y="1571625"/>
          <p14:tracePt t="14779" x="3898900" y="1562100"/>
          <p14:tracePt t="14793" x="3878263" y="1550988"/>
          <p14:tracePt t="14796" x="3868738" y="1541463"/>
          <p14:tracePt t="14809" x="3848100" y="1541463"/>
          <p14:tracePt t="14812" x="3795713" y="1520825"/>
          <p14:tracePt t="14826" x="3754438" y="1509713"/>
          <p14:tracePt t="14829" x="3662363" y="1500188"/>
          <p14:tracePt t="14842" x="3548063" y="1489075"/>
          <p14:tracePt t="14845" x="3413125" y="1489075"/>
          <p14:tracePt t="14859" x="3051175" y="1489075"/>
          <p14:tracePt t="14876" x="2751138" y="1509713"/>
          <p14:tracePt t="14893" x="2668588" y="1571625"/>
          <p14:tracePt t="14909" x="2668588" y="1592263"/>
          <p14:tracePt t="14925" x="2689225" y="1612900"/>
          <p14:tracePt t="14943" x="2771775" y="1612900"/>
          <p14:tracePt t="14958" x="2959100" y="1612900"/>
          <p14:tracePt t="14975" x="3165475" y="1603375"/>
          <p14:tracePt t="14993" x="3382963" y="1582738"/>
          <p14:tracePt t="14996" x="3506788" y="1582738"/>
          <p14:tracePt t="15009" x="3600450" y="1582738"/>
          <p14:tracePt t="15012" x="3683000" y="1582738"/>
          <p14:tracePt t="15026" x="3754438" y="1582738"/>
          <p14:tracePt t="15029" x="3765550" y="1582738"/>
          <p14:tracePt t="15043" x="3775075" y="1582738"/>
          <p14:tracePt t="15059" x="3775075" y="1571625"/>
          <p14:tracePt t="15077" x="3733800" y="1562100"/>
          <p14:tracePt t="15093" x="3683000" y="1541463"/>
          <p14:tracePt t="15109" x="3651250" y="1530350"/>
          <p14:tracePt t="15163" x="3671888" y="1530350"/>
          <p14:tracePt t="15172" x="3733800" y="1550988"/>
          <p14:tracePt t="15182" x="3836988" y="1562100"/>
          <p14:tracePt t="15192" x="3930650" y="1582738"/>
          <p14:tracePt t="15196" x="4033838" y="1592263"/>
          <p14:tracePt t="15209" x="4127500" y="1603375"/>
          <p14:tracePt t="15212" x="4168775" y="1603375"/>
          <p14:tracePt t="15226" x="4178300" y="1603375"/>
          <p14:tracePt t="15243" x="4178300" y="1592263"/>
          <p14:tracePt t="15246" x="4157663" y="1571625"/>
          <p14:tracePt t="15259" x="3983038" y="1500188"/>
          <p14:tracePt t="15276" x="3744913" y="1438275"/>
          <p14:tracePt t="15292" x="3516313" y="1417638"/>
          <p14:tracePt t="15309" x="3403600" y="1417638"/>
          <p14:tracePt t="15325" x="3309938" y="1417638"/>
          <p14:tracePt t="15343" x="3248025" y="1427163"/>
          <p14:tracePt t="15359" x="3227388" y="1438275"/>
          <p14:tracePt t="15375" x="3216275" y="1438275"/>
          <p14:tracePt t="15393" x="3216275" y="1447800"/>
          <p14:tracePt t="15396" x="3227388" y="1447800"/>
          <p14:tracePt t="15409" x="3257550" y="1447800"/>
          <p14:tracePt t="15412" x="3321050" y="1458913"/>
          <p14:tracePt t="15426" x="3413125" y="1468438"/>
          <p14:tracePt t="15429" x="3527425" y="1479550"/>
          <p14:tracePt t="15442" x="3662363" y="1500188"/>
          <p14:tracePt t="15446" x="3836988" y="1520825"/>
          <p14:tracePt t="15459" x="4251325" y="1550988"/>
          <p14:tracePt t="15477" x="4675188" y="1550988"/>
          <p14:tracePt t="15493" x="5099050" y="1550988"/>
          <p14:tracePt t="15509" x="5522913" y="1550988"/>
          <p14:tracePt t="15526" x="5822950" y="1550988"/>
          <p14:tracePt t="15543" x="6102350" y="1550988"/>
          <p14:tracePt t="15558" x="6340475" y="1541463"/>
          <p14:tracePt t="15576" x="6475413" y="1509713"/>
          <p14:tracePt t="15579" x="6537325" y="1479550"/>
          <p14:tracePt t="15593" x="6589713" y="1458913"/>
          <p14:tracePt t="15596" x="6640513" y="1447800"/>
          <p14:tracePt t="15609" x="6702425" y="1438275"/>
          <p14:tracePt t="15612" x="6754813" y="1417638"/>
          <p14:tracePt t="15626" x="6805613" y="1417638"/>
          <p14:tracePt t="15629" x="6869113" y="1406525"/>
          <p14:tracePt t="15642" x="6931025" y="1406525"/>
          <p14:tracePt t="15646" x="6972300" y="1406525"/>
          <p14:tracePt t="15659" x="7116763" y="1406525"/>
          <p14:tracePt t="15676" x="7199313" y="1397000"/>
          <p14:tracePt t="15695" x="7272338" y="1385888"/>
          <p14:tracePt t="15709" x="7313613" y="1355725"/>
          <p14:tracePt t="15725" x="7334250" y="1323975"/>
          <p14:tracePt t="15743" x="7334250" y="1282700"/>
          <p14:tracePt t="15758" x="7323138" y="1220788"/>
          <p14:tracePt t="15775" x="7261225" y="1179513"/>
          <p14:tracePt t="15793" x="7146925" y="1138238"/>
          <p14:tracePt t="15796" x="7043738" y="1096963"/>
          <p14:tracePt t="15809" x="6919913" y="1065213"/>
          <p14:tracePt t="15812" x="6764338" y="1055688"/>
          <p14:tracePt t="15826" x="6599238" y="1044575"/>
          <p14:tracePt t="15829" x="6361113" y="1014413"/>
          <p14:tracePt t="15842" x="6092825" y="993775"/>
          <p14:tracePt t="15846" x="5843588" y="993775"/>
          <p14:tracePt t="15859" x="5389563" y="1003300"/>
          <p14:tracePt t="15876" x="5068888" y="1055688"/>
          <p14:tracePt t="15893" x="4778375" y="1076325"/>
          <p14:tracePt t="15909" x="4498975" y="1076325"/>
          <p14:tracePt t="15926" x="4137025" y="1076325"/>
          <p14:tracePt t="15943" x="3703638" y="1055688"/>
          <p14:tracePt t="15958" x="3495675" y="1055688"/>
          <p14:tracePt t="15976" x="3403600" y="1085850"/>
          <p14:tracePt t="15979" x="3371850" y="1096963"/>
          <p14:tracePt t="15993" x="3351213" y="1106488"/>
          <p14:tracePt t="15996" x="3321050" y="1127125"/>
          <p14:tracePt t="16009" x="3300413" y="1138238"/>
          <p14:tracePt t="16012" x="3279775" y="1168400"/>
          <p14:tracePt t="16026" x="3257550" y="1200150"/>
          <p14:tracePt t="16029" x="3227388" y="1220788"/>
          <p14:tracePt t="16042" x="3227388" y="1230313"/>
          <p14:tracePt t="16045" x="3216275" y="1262063"/>
          <p14:tracePt t="16060" x="3206750" y="1292225"/>
          <p14:tracePt t="16076" x="3216275" y="1344613"/>
          <p14:tracePt t="16092" x="3309938" y="1406525"/>
          <p14:tracePt t="16109" x="3495675" y="1479550"/>
          <p14:tracePt t="16125" x="3733800" y="1541463"/>
          <p14:tracePt t="16143" x="4003675" y="1562100"/>
          <p14:tracePt t="16158" x="4240213" y="1562100"/>
          <p14:tracePt t="16175" x="4437063" y="1562100"/>
          <p14:tracePt t="16193" x="4603750" y="1509713"/>
          <p14:tracePt t="16196" x="4633913" y="1479550"/>
          <p14:tracePt t="16209" x="4686300" y="1458913"/>
          <p14:tracePt t="16212" x="4716463" y="1438275"/>
          <p14:tracePt t="16226" x="4768850" y="1406525"/>
          <p14:tracePt t="16229" x="4799013" y="1365250"/>
          <p14:tracePt t="16243" x="4840288" y="1344613"/>
          <p14:tracePt t="16246" x="4860925" y="1323975"/>
          <p14:tracePt t="16259" x="4881563" y="1282700"/>
          <p14:tracePt t="16276" x="4881563" y="1241425"/>
          <p14:tracePt t="16293" x="4748213" y="1189038"/>
          <p14:tracePt t="16309" x="4498975" y="1127125"/>
          <p14:tracePt t="16326" x="4065588" y="1076325"/>
          <p14:tracePt t="16343" x="3765550" y="1085850"/>
          <p14:tracePt t="16358" x="3621088" y="1147763"/>
          <p14:tracePt t="16376" x="3557588" y="1220788"/>
          <p14:tracePt t="16393" x="3495675" y="1335088"/>
          <p14:tracePt t="16396" x="3475038" y="1376363"/>
          <p14:tracePt t="16409" x="3475038" y="1417638"/>
          <p14:tracePt t="16412" x="3475038" y="1447800"/>
          <p14:tracePt t="16426" x="3516313" y="1500188"/>
          <p14:tracePt t="16429" x="3600450" y="1530350"/>
          <p14:tracePt t="16443" x="3733800" y="1603375"/>
          <p14:tracePt t="16445" x="3898900" y="1644650"/>
          <p14:tracePt t="16459" x="4292600" y="1697038"/>
          <p14:tracePt t="16476" x="4675188" y="1697038"/>
          <p14:tracePt t="16492" x="4995863" y="1644650"/>
          <p14:tracePt t="16509" x="5222875" y="1562100"/>
          <p14:tracePt t="16526" x="5265738" y="1479550"/>
          <p14:tracePt t="16543" x="5140325" y="1335088"/>
          <p14:tracePt t="16558" x="4727575" y="1158875"/>
          <p14:tracePt t="16575" x="4044950" y="1003300"/>
          <p14:tracePt t="16593" x="3279775" y="868363"/>
          <p14:tracePt t="16596" x="3071813" y="858838"/>
          <p14:tracePt t="16609" x="2895600" y="858838"/>
          <p14:tracePt t="16612" x="2771775" y="858838"/>
          <p14:tracePt t="16626" x="2647950" y="858838"/>
          <p14:tracePt t="16629" x="2544763" y="879475"/>
          <p14:tracePt t="16643" x="2379663" y="930275"/>
          <p14:tracePt t="16659" x="2297113" y="993775"/>
          <p14:tracePt t="16676" x="2286000" y="1044575"/>
          <p14:tracePt t="16697" x="2347913" y="1127125"/>
          <p14:tracePt t="16699" x="2430463" y="1168400"/>
          <p14:tracePt t="16709" x="2586038" y="1262063"/>
          <p14:tracePt t="16726" x="2979738" y="1314450"/>
          <p14:tracePt t="16743" x="3495675" y="1335088"/>
          <p14:tracePt t="16759" x="3836988" y="1303338"/>
          <p14:tracePt t="16776" x="4024313" y="1241425"/>
          <p14:tracePt t="16779" x="4024313" y="1230313"/>
          <p14:tracePt t="16793" x="4024313" y="1200150"/>
          <p14:tracePt t="16796" x="3962400" y="1179513"/>
          <p14:tracePt t="16809" x="3857625" y="1127125"/>
          <p14:tracePt t="16812" x="3671888" y="1076325"/>
          <p14:tracePt t="16826" x="3486150" y="1055688"/>
          <p14:tracePt t="16829" x="3341688" y="1055688"/>
          <p14:tracePt t="16842" x="3227388" y="1055688"/>
          <p14:tracePt t="16845" x="3206750" y="1085850"/>
          <p14:tracePt t="16860" x="3195638" y="1179513"/>
          <p14:tracePt t="16876" x="3227388" y="1250950"/>
          <p14:tracePt t="16892" x="3309938" y="1292225"/>
          <p14:tracePt t="16909" x="3465513" y="1303338"/>
          <p14:tracePt t="16925" x="3662363" y="1314450"/>
          <p14:tracePt t="16943" x="3878263" y="1314450"/>
          <p14:tracePt t="16958" x="4106863" y="1314450"/>
          <p14:tracePt t="16975" x="4448175" y="1344613"/>
          <p14:tracePt t="16993" x="4913313" y="1376363"/>
          <p14:tracePt t="16996" x="5202238" y="1406525"/>
          <p14:tracePt t="17009" x="5481638" y="1406525"/>
          <p14:tracePt t="17012" x="5740400" y="1406525"/>
          <p14:tracePt t="17026" x="5937250" y="1406525"/>
          <p14:tracePt t="17029" x="6134100" y="1406525"/>
          <p14:tracePt t="17042" x="6330950" y="1406525"/>
          <p14:tracePt t="17045" x="6484938" y="1406525"/>
          <p14:tracePt t="17059" x="6816725" y="1355725"/>
          <p14:tracePt t="17077" x="7116763" y="1323975"/>
          <p14:tracePt t="17093" x="7385050" y="1262063"/>
          <p14:tracePt t="17109" x="7593013" y="1209675"/>
          <p14:tracePt t="17126" x="7654925" y="1179513"/>
          <p14:tracePt t="17143" x="7696200" y="1158875"/>
          <p14:tracePt t="17159" x="7758113" y="1158875"/>
          <p14:tracePt t="17176" x="7820025" y="1168400"/>
          <p14:tracePt t="17193" x="7902575" y="1189038"/>
          <p14:tracePt t="17196" x="7923213" y="1189038"/>
          <p14:tracePt t="17209" x="7943850" y="1200150"/>
          <p14:tracePt t="17212" x="7954963" y="1200150"/>
          <p14:tracePt t="17251" x="7943850" y="1200150"/>
          <p14:tracePt t="17260" x="7851775" y="1179513"/>
          <p14:tracePt t="17276" x="7488238" y="1106488"/>
          <p14:tracePt t="17293" x="6837363" y="1023938"/>
          <p14:tracePt t="17309" x="6248400" y="1003300"/>
          <p14:tracePt t="17325" x="5678488" y="1003300"/>
          <p14:tracePt t="17343" x="5110163" y="1014413"/>
          <p14:tracePt t="17358" x="4572000" y="1085850"/>
          <p14:tracePt t="17375" x="4168775" y="1158875"/>
          <p14:tracePt t="17393" x="3889375" y="1189038"/>
          <p14:tracePt t="17396" x="3733800" y="1220788"/>
          <p14:tracePt t="17409" x="3600450" y="1230313"/>
          <p14:tracePt t="17412" x="3454400" y="1230313"/>
          <p14:tracePt t="17426" x="3236913" y="1230313"/>
          <p14:tracePt t="17429" x="2989263" y="1230313"/>
          <p14:tracePt t="17443" x="2730500" y="1220788"/>
          <p14:tracePt t="17446" x="2503488" y="1220788"/>
          <p14:tracePt t="17459" x="2317750" y="1220788"/>
          <p14:tracePt t="17476" x="2317750" y="1230313"/>
          <p14:tracePt t="17494" x="2359025" y="1250950"/>
          <p14:tracePt t="17509" x="2451100" y="1250950"/>
          <p14:tracePt t="17526" x="2617788" y="1262063"/>
          <p14:tracePt t="17543" x="2874963" y="1292225"/>
          <p14:tracePt t="17558" x="3392488" y="1355725"/>
          <p14:tracePt t="17576" x="4283075" y="1447800"/>
          <p14:tracePt t="17593" x="5327650" y="1489075"/>
          <p14:tracePt t="17596" x="5781675" y="1489075"/>
          <p14:tracePt t="17609" x="6143625" y="1489075"/>
          <p14:tracePt t="17612" x="6351588" y="1468438"/>
          <p14:tracePt t="17626" x="6537325" y="1447800"/>
          <p14:tracePt t="17629" x="6681788" y="1438275"/>
          <p14:tracePt t="17643" x="6764338" y="1427163"/>
          <p14:tracePt t="17645" x="6805613" y="1427163"/>
          <p14:tracePt t="17683" x="6743700" y="1438275"/>
          <p14:tracePt t="17696" x="6672263" y="1447800"/>
          <p14:tracePt t="17699" x="6578600" y="1458913"/>
          <p14:tracePt t="17708" x="6443663" y="1468438"/>
          <p14:tracePt t="17717" x="6248400" y="1479550"/>
          <p14:tracePt t="17727" x="5969000" y="1479550"/>
          <p14:tracePt t="17743" x="5213350" y="1479550"/>
          <p14:tracePt t="17758" x="4313238" y="1479550"/>
          <p14:tracePt t="17775" x="3754438" y="1509713"/>
          <p14:tracePt t="17793" x="3671888" y="1582738"/>
          <p14:tracePt t="17796" x="3671888" y="1612900"/>
          <p14:tracePt t="17810" x="3692525" y="1635125"/>
          <p14:tracePt t="17813" x="3724275" y="1655763"/>
          <p14:tracePt t="17826" x="3795713" y="1665288"/>
          <p14:tracePt t="17829" x="3878263" y="1685925"/>
          <p14:tracePt t="17843" x="4095750" y="1706563"/>
          <p14:tracePt t="17859" x="4333875" y="1706563"/>
          <p14:tracePt t="17877" x="4519613" y="1706563"/>
          <p14:tracePt t="17893" x="4540250" y="1676400"/>
          <p14:tracePt t="17909" x="4519613" y="1644650"/>
          <p14:tracePt t="17926" x="4375150" y="1624013"/>
          <p14:tracePt t="17943" x="4292600" y="1635125"/>
          <p14:tracePt t="17959" x="4271963" y="1685925"/>
          <p14:tracePt t="17976" x="4262438" y="1717675"/>
          <p14:tracePt t="18003" x="4271963" y="1717675"/>
          <p14:tracePt t="18012" x="4303713" y="1697038"/>
          <p14:tracePt t="18026" x="4313238" y="1676400"/>
          <p14:tracePt t="18029" x="4344988" y="1644650"/>
          <p14:tracePt t="18043" x="4344988" y="1603375"/>
          <p14:tracePt t="18045" x="4344988" y="1541463"/>
          <p14:tracePt t="18059" x="4324350" y="1479550"/>
          <p14:tracePt t="18179" x="4324350" y="1468438"/>
          <p14:tracePt t="18187" x="4324350" y="1458913"/>
          <p14:tracePt t="18198" x="4324350" y="1447800"/>
          <p14:tracePt t="18214" x="4324350" y="1427163"/>
          <p14:tracePt t="18232" x="4324350" y="1417638"/>
          <p14:tracePt t="20405" x="4324350" y="1447800"/>
          <p14:tracePt t="20413" x="4303713" y="1509713"/>
          <p14:tracePt t="20427" x="4168775" y="1541463"/>
          <p14:tracePt t="20443" x="4044950" y="1550988"/>
          <p14:tracePt t="20460" x="3951288" y="1550988"/>
          <p14:tracePt t="20476" x="3921125" y="1550988"/>
          <p14:tracePt t="20525" x="3910013" y="1550988"/>
          <p14:tracePt t="20532" x="3848100" y="1571625"/>
          <p14:tracePt t="20543" x="3775075" y="1592263"/>
          <p14:tracePt t="20559" x="3641725" y="1644650"/>
          <p14:tracePt t="20576" x="3527425" y="1685925"/>
          <p14:tracePt t="20593" x="3465513" y="1738313"/>
          <p14:tracePt t="20596" x="3444875" y="1768475"/>
          <p14:tracePt t="20609" x="3403600" y="1809750"/>
          <p14:tracePt t="20612" x="3330575" y="1871663"/>
          <p14:tracePt t="20627" x="3257550" y="1924050"/>
          <p14:tracePt t="20630" x="3175000" y="1976438"/>
          <p14:tracePt t="20643" x="3041650" y="2100263"/>
          <p14:tracePt t="20660" x="3041650" y="2182813"/>
          <p14:tracePt t="20676" x="3051175" y="2233613"/>
          <p14:tracePt t="20699" x="3062288" y="2389188"/>
          <p14:tracePt t="20710" x="3051175" y="2471738"/>
          <p14:tracePt t="20726" x="2886075" y="2679700"/>
          <p14:tracePt t="20743" x="2700338" y="2886075"/>
          <p14:tracePt t="20759" x="2617788" y="3071813"/>
          <p14:tracePt t="20776" x="2586038" y="3216275"/>
          <p14:tracePt t="20780" x="2586038" y="3248025"/>
          <p14:tracePt t="20793" x="2574925" y="3300413"/>
          <p14:tracePt t="20797" x="2554288" y="3330575"/>
          <p14:tracePt t="20810" x="2544763" y="3371850"/>
          <p14:tracePt t="20814" x="2533650" y="3403600"/>
          <p14:tracePt t="20827" x="2524125" y="3465513"/>
          <p14:tracePt t="20832" x="2513013" y="3506788"/>
          <p14:tracePt t="20849" x="2482850" y="3621088"/>
          <p14:tracePt t="20852" x="2471738" y="3641725"/>
          <p14:tracePt t="21011" x="2482850" y="3641725"/>
          <p14:tracePt t="21035" x="2471738" y="3662363"/>
          <p14:tracePt t="21044" x="2462213" y="3671888"/>
          <p14:tracePt t="21060" x="2420938" y="3703638"/>
          <p14:tracePt t="21078" x="2297113" y="3806825"/>
          <p14:tracePt t="21093" x="2058988" y="3983038"/>
          <p14:tracePt t="21109" x="1851025" y="4157663"/>
          <p14:tracePt t="21127" x="1676400" y="4303713"/>
          <p14:tracePt t="21143" x="1571625" y="4416425"/>
          <p14:tracePt t="21159" x="1530350" y="4468813"/>
          <p14:tracePt t="21177" x="1500188" y="4478338"/>
          <p14:tracePt t="21193" x="1479550" y="4478338"/>
          <p14:tracePt t="21198" x="1468438" y="4478338"/>
          <p14:tracePt t="21209" x="1447800" y="4468813"/>
          <p14:tracePt t="21212" x="1427163" y="4457700"/>
          <p14:tracePt t="21227" x="1406525" y="4457700"/>
          <p14:tracePt t="21229" x="1376363" y="4457700"/>
          <p14:tracePt t="21244" x="1344613" y="4457700"/>
          <p14:tracePt t="21260" x="1344613" y="4468813"/>
          <p14:tracePt t="21277" x="1365250" y="4551363"/>
          <p14:tracePt t="21293" x="1447800" y="4645025"/>
          <p14:tracePt t="21311" x="1562100" y="4748213"/>
          <p14:tracePt t="21327" x="1697038" y="4830763"/>
          <p14:tracePt t="21345" x="1871663" y="4903788"/>
          <p14:tracePt t="21348" x="1976438" y="4924425"/>
          <p14:tracePt t="21361" x="2089150" y="4945063"/>
          <p14:tracePt t="21365" x="2212975" y="4965700"/>
          <p14:tracePt t="21376" x="2347913" y="4965700"/>
          <p14:tracePt t="21393" x="2627313" y="4924425"/>
          <p14:tracePt t="21396" x="2751138" y="4881563"/>
          <p14:tracePt t="21410" x="2865438" y="4840288"/>
          <p14:tracePt t="21413" x="2968625" y="4810125"/>
          <p14:tracePt t="21427" x="3175000" y="4757738"/>
          <p14:tracePt t="21443" x="3362325" y="4716463"/>
          <p14:tracePt t="21461" x="3516313" y="4654550"/>
          <p14:tracePt t="21476" x="3651250" y="4613275"/>
          <p14:tracePt t="21494" x="3795713" y="4551363"/>
          <p14:tracePt t="21510" x="3930650" y="4457700"/>
          <p14:tracePt t="21526" x="4054475" y="4386263"/>
          <p14:tracePt t="21545" x="4178300" y="4303713"/>
          <p14:tracePt t="21549" x="4219575" y="4262438"/>
          <p14:tracePt t="21560" x="4271963" y="4230688"/>
          <p14:tracePt t="21577" x="4365625" y="4148138"/>
          <p14:tracePt t="21582" x="4386263" y="4116388"/>
          <p14:tracePt t="21594" x="4427538" y="4033838"/>
          <p14:tracePt t="21597" x="4468813" y="4003675"/>
          <p14:tracePt t="21609" x="4498975" y="3930650"/>
          <p14:tracePt t="21612" x="4519613" y="3868738"/>
          <p14:tracePt t="21627" x="4540250" y="3806825"/>
          <p14:tracePt t="21630" x="4551363" y="3744913"/>
          <p14:tracePt t="21644" x="4540250" y="3662363"/>
          <p14:tracePt t="21661" x="4406900" y="3557588"/>
          <p14:tracePt t="21676" x="4148138" y="3465513"/>
          <p14:tracePt t="21693" x="3878263" y="3424238"/>
          <p14:tracePt t="21709" x="3692525" y="3413125"/>
          <p14:tracePt t="21727" x="3495675" y="3413125"/>
          <p14:tracePt t="21743" x="3257550" y="3413125"/>
          <p14:tracePt t="21759" x="2947988" y="3433763"/>
          <p14:tracePt t="21777" x="2430463" y="3557588"/>
          <p14:tracePt t="21781" x="2182813" y="3671888"/>
          <p14:tracePt t="21793" x="1997075" y="3795713"/>
          <p14:tracePt t="21796" x="1862138" y="3910013"/>
          <p14:tracePt t="21809" x="1820863" y="4024313"/>
          <p14:tracePt t="21814" x="1789113" y="4127500"/>
          <p14:tracePt t="21827" x="1747838" y="4303713"/>
          <p14:tracePt t="21843" x="1747838" y="4448175"/>
          <p14:tracePt t="21860" x="1758950" y="4551363"/>
          <p14:tracePt t="21876" x="1809750" y="4613275"/>
          <p14:tracePt t="21894" x="1892300" y="4716463"/>
          <p14:tracePt t="21910" x="2058988" y="4819650"/>
          <p14:tracePt t="21926" x="2286000" y="4933950"/>
          <p14:tracePt t="21945" x="2533650" y="5048250"/>
          <p14:tracePt t="21948" x="2659063" y="5110163"/>
          <p14:tracePt t="21959" x="2782888" y="5140325"/>
          <p14:tracePt t="21977" x="3009900" y="5222875"/>
          <p14:tracePt t="21980" x="3113088" y="5245100"/>
          <p14:tracePt t="21993" x="3227388" y="5254625"/>
          <p14:tracePt t="21997" x="3309938" y="5254625"/>
          <p14:tracePt t="22010" x="3403600" y="5254625"/>
          <p14:tracePt t="22014" x="3486150" y="5245100"/>
          <p14:tracePt t="22027" x="3621088" y="5160963"/>
          <p14:tracePt t="22044" x="3713163" y="5006975"/>
          <p14:tracePt t="22061" x="3744913" y="4799013"/>
          <p14:tracePt t="22077" x="3733800" y="4572000"/>
          <p14:tracePt t="22093" x="3609975" y="4344988"/>
          <p14:tracePt t="22109" x="3403600" y="4116388"/>
          <p14:tracePt t="22127" x="3103563" y="3910013"/>
          <p14:tracePt t="22143" x="2906713" y="3795713"/>
          <p14:tracePt t="22159" x="2854325" y="3744913"/>
          <p14:tracePt t="22177" x="2813050" y="3683000"/>
          <p14:tracePt t="22180" x="2803525" y="3662363"/>
          <p14:tracePt t="22194" x="2782888" y="3641725"/>
          <p14:tracePt t="22198" x="2771775" y="3621088"/>
          <p14:tracePt t="22210" x="2762250" y="3589338"/>
          <p14:tracePt t="22214" x="2751138" y="3557588"/>
          <p14:tracePt t="22227" x="2741613" y="3527425"/>
          <p14:tracePt t="22230" x="2730500" y="3495675"/>
          <p14:tracePt t="22244" x="2700338" y="3454400"/>
          <p14:tracePt t="22260" x="2668588" y="3413125"/>
          <p14:tracePt t="22277" x="2668588" y="3403600"/>
          <p14:tracePt t="22294" x="2668588" y="3392488"/>
          <p14:tracePt t="22310" x="2668588" y="3371850"/>
          <p14:tracePt t="22326" x="2668588" y="3362325"/>
          <p14:tracePt t="22343" x="2668588" y="3330575"/>
          <p14:tracePt t="22359" x="2668588" y="3300413"/>
          <p14:tracePt t="22377" x="2679700" y="3279775"/>
          <p14:tracePt t="22381" x="2679700" y="3268663"/>
          <p14:tracePt t="22393" x="2689225" y="3248025"/>
          <p14:tracePt t="22396" x="2689225" y="3236913"/>
          <p14:tracePt t="22409" x="2700338" y="3216275"/>
          <p14:tracePt t="22427" x="2709863" y="3206750"/>
          <p14:tracePt t="22444" x="2720975" y="32067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F73424FD-4497-C1DF-D0A4-55534FF2778A}"/>
              </a:ext>
            </a:extLst>
          </p:cNvPr>
          <p:cNvSpPr>
            <a:spLocks noChangeArrowheads="1"/>
          </p:cNvSpPr>
          <p:nvPr/>
        </p:nvSpPr>
        <p:spPr bwMode="auto">
          <a:xfrm>
            <a:off x="0" y="762000"/>
            <a:ext cx="9088438"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5539" name="Rectangle 6">
            <a:extLst>
              <a:ext uri="{FF2B5EF4-FFF2-40B4-BE49-F238E27FC236}">
                <a16:creationId xmlns:a16="http://schemas.microsoft.com/office/drawing/2014/main" id="{71C4472A-C39B-559B-7D73-9604978C69E6}"/>
              </a:ext>
            </a:extLst>
          </p:cNvPr>
          <p:cNvSpPr>
            <a:spLocks noChangeArrowheads="1"/>
          </p:cNvSpPr>
          <p:nvPr/>
        </p:nvSpPr>
        <p:spPr bwMode="auto">
          <a:xfrm>
            <a:off x="-4763" y="6003925"/>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65540" name="TextBox 5">
            <a:extLst>
              <a:ext uri="{FF2B5EF4-FFF2-40B4-BE49-F238E27FC236}">
                <a16:creationId xmlns:a16="http://schemas.microsoft.com/office/drawing/2014/main" id="{5CE581C4-733B-D5FF-C659-F9B5A954171E}"/>
              </a:ext>
            </a:extLst>
          </p:cNvPr>
          <p:cNvSpPr txBox="1">
            <a:spLocks noChangeArrowheads="1"/>
          </p:cNvSpPr>
          <p:nvPr/>
        </p:nvSpPr>
        <p:spPr bwMode="auto">
          <a:xfrm>
            <a:off x="-4763" y="141288"/>
            <a:ext cx="5018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Project meanwhile supported by theory</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sp>
        <p:nvSpPr>
          <p:cNvPr id="65541" name="TextBox 1">
            <a:extLst>
              <a:ext uri="{FF2B5EF4-FFF2-40B4-BE49-F238E27FC236}">
                <a16:creationId xmlns:a16="http://schemas.microsoft.com/office/drawing/2014/main" id="{45182437-274A-24F1-42F9-54B6A4058848}"/>
              </a:ext>
            </a:extLst>
          </p:cNvPr>
          <p:cNvSpPr txBox="1">
            <a:spLocks noChangeArrowheads="1"/>
          </p:cNvSpPr>
          <p:nvPr/>
        </p:nvSpPr>
        <p:spPr bwMode="auto">
          <a:xfrm>
            <a:off x="7078663" y="195263"/>
            <a:ext cx="2065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30000"/>
              </a:spcBef>
              <a:buFontTx/>
              <a:buNone/>
            </a:pPr>
            <a:r>
              <a:rPr lang="en-US" altLang="en-US" sz="1800">
                <a:solidFill>
                  <a:srgbClr val="FF0000"/>
                </a:solidFill>
                <a:latin typeface="Times New Roman" panose="02020603050405020304" pitchFamily="18" charset="0"/>
                <a:cs typeface="Times New Roman" panose="02020603050405020304" pitchFamily="18" charset="0"/>
              </a:rPr>
              <a:t>DFT</a:t>
            </a:r>
            <a:r>
              <a:rPr lang="en-US" altLang="en-US" sz="1800">
                <a:latin typeface="Times New Roman" panose="02020603050405020304" pitchFamily="18" charset="0"/>
                <a:cs typeface="Times New Roman" panose="02020603050405020304" pitchFamily="18" charset="0"/>
              </a:rPr>
              <a:t> key findings</a:t>
            </a:r>
          </a:p>
        </p:txBody>
      </p:sp>
      <p:grpSp>
        <p:nvGrpSpPr>
          <p:cNvPr id="8" name="Group 7">
            <a:extLst>
              <a:ext uri="{FF2B5EF4-FFF2-40B4-BE49-F238E27FC236}">
                <a16:creationId xmlns:a16="http://schemas.microsoft.com/office/drawing/2014/main" id="{69A9B0F3-BF8B-4AD1-32FE-C9027A979C20}"/>
              </a:ext>
            </a:extLst>
          </p:cNvPr>
          <p:cNvGrpSpPr>
            <a:grpSpLocks/>
          </p:cNvGrpSpPr>
          <p:nvPr/>
        </p:nvGrpSpPr>
        <p:grpSpPr bwMode="auto">
          <a:xfrm>
            <a:off x="0" y="1006475"/>
            <a:ext cx="2771775" cy="1312863"/>
            <a:chOff x="0" y="1006475"/>
            <a:chExt cx="2771775" cy="1312863"/>
          </a:xfrm>
        </p:grpSpPr>
        <p:pic>
          <p:nvPicPr>
            <p:cNvPr id="65567" name="Picture 10">
              <a:extLst>
                <a:ext uri="{FF2B5EF4-FFF2-40B4-BE49-F238E27FC236}">
                  <a16:creationId xmlns:a16="http://schemas.microsoft.com/office/drawing/2014/main" id="{8B840ABF-31B3-5F0F-CC1D-8F6916719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06475"/>
              <a:ext cx="27717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8" name="Picture 6" descr="A yellow and white molecule&#10;&#10;Description automatically generated">
              <a:extLst>
                <a:ext uri="{FF2B5EF4-FFF2-40B4-BE49-F238E27FC236}">
                  <a16:creationId xmlns:a16="http://schemas.microsoft.com/office/drawing/2014/main" id="{878B00D6-D662-5305-3AEE-7C072CE8F9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 y="1231900"/>
              <a:ext cx="10874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9" name="TextBox 7">
            <a:extLst>
              <a:ext uri="{FF2B5EF4-FFF2-40B4-BE49-F238E27FC236}">
                <a16:creationId xmlns:a16="http://schemas.microsoft.com/office/drawing/2014/main" id="{48301586-FCE5-BA47-1F72-54ECFF1EC34E}"/>
              </a:ext>
            </a:extLst>
          </p:cNvPr>
          <p:cNvSpPr txBox="1">
            <a:spLocks noChangeArrowheads="1"/>
          </p:cNvSpPr>
          <p:nvPr/>
        </p:nvSpPr>
        <p:spPr bwMode="auto">
          <a:xfrm>
            <a:off x="-19050" y="4191000"/>
            <a:ext cx="2305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H</a:t>
            </a:r>
            <a:r>
              <a:rPr lang="en-US" altLang="en-US" sz="1600" baseline="-25000">
                <a:latin typeface="Times New Roman" panose="02020603050405020304" pitchFamily="18" charset="0"/>
              </a:rPr>
              <a:t>2</a:t>
            </a:r>
            <a:r>
              <a:rPr lang="en-US" altLang="en-US" sz="1600">
                <a:latin typeface="Times New Roman" panose="02020603050405020304" pitchFamily="18" charset="0"/>
              </a:rPr>
              <a:t>S dissociates</a:t>
            </a:r>
          </a:p>
        </p:txBody>
      </p:sp>
      <p:sp>
        <p:nvSpPr>
          <p:cNvPr id="65544" name="TextBox 1">
            <a:extLst>
              <a:ext uri="{FF2B5EF4-FFF2-40B4-BE49-F238E27FC236}">
                <a16:creationId xmlns:a16="http://schemas.microsoft.com/office/drawing/2014/main" id="{53CC4E1D-25D0-911B-AA46-12D924889510}"/>
              </a:ext>
            </a:extLst>
          </p:cNvPr>
          <p:cNvSpPr txBox="1">
            <a:spLocks noChangeArrowheads="1"/>
          </p:cNvSpPr>
          <p:nvPr/>
        </p:nvSpPr>
        <p:spPr bwMode="auto">
          <a:xfrm>
            <a:off x="2514600" y="6126163"/>
            <a:ext cx="6575425" cy="646112"/>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cs typeface="Times New Roman" panose="02020603050405020304" pitchFamily="18" charset="0"/>
              </a:rPr>
              <a:t>For the DFT modeling of the results see JVST A </a:t>
            </a:r>
            <a:r>
              <a:rPr lang="en-US" altLang="en-US" sz="1800">
                <a:latin typeface="Times New Roman" panose="02020603050405020304" pitchFamily="18" charset="0"/>
              </a:rPr>
              <a:t>41, 062201 (2023)</a:t>
            </a:r>
            <a:endParaRPr lang="en-US" altLang="en-US" sz="1800">
              <a:latin typeface="Times New Roman" panose="02020603050405020304" pitchFamily="18" charset="0"/>
              <a:cs typeface="Times New Roman" panose="02020603050405020304" pitchFamily="18" charset="0"/>
            </a:endParaRPr>
          </a:p>
          <a:p>
            <a:pPr>
              <a:spcBef>
                <a:spcPct val="0"/>
              </a:spcBef>
              <a:buFontTx/>
              <a:buNone/>
            </a:pPr>
            <a:r>
              <a:rPr lang="en-US" altLang="en-US" sz="1800">
                <a:latin typeface="Times New Roman" panose="02020603050405020304" pitchFamily="18" charset="0"/>
                <a:cs typeface="Times New Roman" panose="02020603050405020304" pitchFamily="18" charset="0"/>
              </a:rPr>
              <a:t>T. Stach, </a:t>
            </a:r>
            <a:r>
              <a:rPr lang="en-US" altLang="en-US" sz="1800">
                <a:solidFill>
                  <a:srgbClr val="FF0000"/>
                </a:solidFill>
                <a:latin typeface="Times New Roman" panose="02020603050405020304" pitchFamily="18" charset="0"/>
                <a:cs typeface="Times New Roman" panose="02020603050405020304" pitchFamily="18" charset="0"/>
              </a:rPr>
              <a:t>A. Seif, A. Ambrosetti, P.L. Silvestrelli</a:t>
            </a:r>
            <a:r>
              <a:rPr lang="en-US" altLang="en-US" sz="1800">
                <a:latin typeface="Times New Roman" panose="02020603050405020304" pitchFamily="18" charset="0"/>
                <a:cs typeface="Times New Roman" panose="02020603050405020304" pitchFamily="18" charset="0"/>
              </a:rPr>
              <a:t>, U. Burghaus</a:t>
            </a:r>
          </a:p>
        </p:txBody>
      </p:sp>
      <p:sp>
        <p:nvSpPr>
          <p:cNvPr id="61451" name="TextBox 2">
            <a:extLst>
              <a:ext uri="{FF2B5EF4-FFF2-40B4-BE49-F238E27FC236}">
                <a16:creationId xmlns:a16="http://schemas.microsoft.com/office/drawing/2014/main" id="{B6F61FDF-9BAD-B1C7-2C85-727CFE16AE57}"/>
              </a:ext>
            </a:extLst>
          </p:cNvPr>
          <p:cNvSpPr txBox="1">
            <a:spLocks noChangeArrowheads="1"/>
          </p:cNvSpPr>
          <p:nvPr/>
        </p:nvSpPr>
        <p:spPr bwMode="auto">
          <a:xfrm>
            <a:off x="6372225" y="838200"/>
            <a:ext cx="2771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66FF"/>
                </a:solidFill>
                <a:latin typeface="Times New Roman" panose="02020603050405020304" pitchFamily="18" charset="0"/>
              </a:rPr>
              <a:t>Why dissociate?</a:t>
            </a:r>
          </a:p>
          <a:p>
            <a:pPr>
              <a:spcBef>
                <a:spcPct val="0"/>
              </a:spcBef>
              <a:buFontTx/>
              <a:buNone/>
            </a:pPr>
            <a:r>
              <a:rPr lang="en-US" altLang="en-US" sz="1800">
                <a:latin typeface="Times New Roman" panose="02020603050405020304" pitchFamily="18" charset="0"/>
              </a:rPr>
              <a:t>Net charge transfer from  filled Ru(4d) to antibonding empty-S(3d) orbitals of H</a:t>
            </a:r>
            <a:r>
              <a:rPr lang="en-US" altLang="en-US" sz="1800" baseline="-25000">
                <a:latin typeface="Times New Roman" panose="02020603050405020304" pitchFamily="18" charset="0"/>
              </a:rPr>
              <a:t>2</a:t>
            </a:r>
            <a:r>
              <a:rPr lang="en-US" altLang="en-US" sz="1800">
                <a:latin typeface="Times New Roman" panose="02020603050405020304" pitchFamily="18" charset="0"/>
              </a:rPr>
              <a:t>S</a:t>
            </a:r>
          </a:p>
        </p:txBody>
      </p:sp>
      <p:sp>
        <p:nvSpPr>
          <p:cNvPr id="61453" name="TextBox 13">
            <a:extLst>
              <a:ext uri="{FF2B5EF4-FFF2-40B4-BE49-F238E27FC236}">
                <a16:creationId xmlns:a16="http://schemas.microsoft.com/office/drawing/2014/main" id="{A0E25494-1FC2-3074-73AF-2FD934B232F7}"/>
              </a:ext>
            </a:extLst>
          </p:cNvPr>
          <p:cNvSpPr txBox="1">
            <a:spLocks noChangeArrowheads="1"/>
          </p:cNvSpPr>
          <p:nvPr/>
        </p:nvSpPr>
        <p:spPr bwMode="auto">
          <a:xfrm>
            <a:off x="2438400" y="1066800"/>
            <a:ext cx="1470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No dissociation</a:t>
            </a:r>
          </a:p>
        </p:txBody>
      </p:sp>
      <p:sp>
        <p:nvSpPr>
          <p:cNvPr id="61454" name="TextBox 15">
            <a:extLst>
              <a:ext uri="{FF2B5EF4-FFF2-40B4-BE49-F238E27FC236}">
                <a16:creationId xmlns:a16="http://schemas.microsoft.com/office/drawing/2014/main" id="{989C985A-B70C-3996-877D-F17072A1132C}"/>
              </a:ext>
            </a:extLst>
          </p:cNvPr>
          <p:cNvSpPr txBox="1">
            <a:spLocks noChangeArrowheads="1"/>
          </p:cNvSpPr>
          <p:nvPr/>
        </p:nvSpPr>
        <p:spPr bwMode="auto">
          <a:xfrm>
            <a:off x="2438400" y="1389063"/>
            <a:ext cx="1744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000000"/>
                </a:solidFill>
                <a:latin typeface="Times New Roman" panose="02020603050405020304" pitchFamily="18" charset="0"/>
                <a:cs typeface="Times New Roman" panose="02020603050405020304" pitchFamily="18" charset="0"/>
              </a:rPr>
              <a:t>E</a:t>
            </a:r>
            <a:r>
              <a:rPr lang="en-US" altLang="en-US" sz="1600" baseline="-25000">
                <a:solidFill>
                  <a:srgbClr val="000000"/>
                </a:solidFill>
                <a:latin typeface="Times New Roman" panose="02020603050405020304" pitchFamily="18" charset="0"/>
                <a:cs typeface="Times New Roman" panose="02020603050405020304" pitchFamily="18" charset="0"/>
              </a:rPr>
              <a:t>a</a:t>
            </a:r>
            <a:r>
              <a:rPr lang="en-US" altLang="en-US" sz="1600">
                <a:solidFill>
                  <a:srgbClr val="000000"/>
                </a:solidFill>
                <a:latin typeface="Times New Roman" panose="02020603050405020304" pitchFamily="18" charset="0"/>
                <a:cs typeface="Times New Roman" panose="02020603050405020304" pitchFamily="18" charset="0"/>
              </a:rPr>
              <a:t> = 466 kJ/mol</a:t>
            </a:r>
            <a:endParaRPr lang="en-US" altLang="en-US" sz="1600">
              <a:latin typeface="Times New Roman" panose="02020603050405020304" pitchFamily="18" charset="0"/>
            </a:endParaRPr>
          </a:p>
        </p:txBody>
      </p:sp>
      <p:sp>
        <p:nvSpPr>
          <p:cNvPr id="61455" name="TextBox 17">
            <a:extLst>
              <a:ext uri="{FF2B5EF4-FFF2-40B4-BE49-F238E27FC236}">
                <a16:creationId xmlns:a16="http://schemas.microsoft.com/office/drawing/2014/main" id="{0029759C-20B2-9BA5-3EDE-417FF5893469}"/>
              </a:ext>
            </a:extLst>
          </p:cNvPr>
          <p:cNvSpPr txBox="1">
            <a:spLocks noChangeArrowheads="1"/>
          </p:cNvSpPr>
          <p:nvPr/>
        </p:nvSpPr>
        <p:spPr bwMode="auto">
          <a:xfrm>
            <a:off x="-11113" y="4529138"/>
            <a:ext cx="22971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000000"/>
                </a:solidFill>
                <a:latin typeface="Times New Roman" panose="02020603050405020304" pitchFamily="18" charset="0"/>
                <a:cs typeface="Times New Roman" panose="02020603050405020304" pitchFamily="18" charset="0"/>
              </a:rPr>
              <a:t>E</a:t>
            </a:r>
            <a:r>
              <a:rPr lang="en-US" altLang="en-US" sz="1600" baseline="-25000">
                <a:solidFill>
                  <a:srgbClr val="000000"/>
                </a:solidFill>
                <a:latin typeface="Times New Roman" panose="02020603050405020304" pitchFamily="18" charset="0"/>
                <a:cs typeface="Times New Roman" panose="02020603050405020304" pitchFamily="18" charset="0"/>
              </a:rPr>
              <a:t>a</a:t>
            </a:r>
            <a:r>
              <a:rPr lang="en-US" altLang="en-US" sz="1600">
                <a:solidFill>
                  <a:srgbClr val="000000"/>
                </a:solidFill>
                <a:latin typeface="Times New Roman" panose="02020603050405020304" pitchFamily="18" charset="0"/>
                <a:cs typeface="Times New Roman" panose="02020603050405020304" pitchFamily="18" charset="0"/>
              </a:rPr>
              <a:t> = 38 kJ/mol </a:t>
            </a:r>
            <a:endParaRPr lang="en-US" altLang="en-US" sz="1600">
              <a:latin typeface="Times New Roman" panose="02020603050405020304" pitchFamily="18" charset="0"/>
            </a:endParaRPr>
          </a:p>
        </p:txBody>
      </p:sp>
      <p:grpSp>
        <p:nvGrpSpPr>
          <p:cNvPr id="9" name="Group 8">
            <a:extLst>
              <a:ext uri="{FF2B5EF4-FFF2-40B4-BE49-F238E27FC236}">
                <a16:creationId xmlns:a16="http://schemas.microsoft.com/office/drawing/2014/main" id="{AF84FD07-4332-0311-FEE0-A402F500F297}"/>
              </a:ext>
            </a:extLst>
          </p:cNvPr>
          <p:cNvGrpSpPr>
            <a:grpSpLocks/>
          </p:cNvGrpSpPr>
          <p:nvPr/>
        </p:nvGrpSpPr>
        <p:grpSpPr bwMode="auto">
          <a:xfrm>
            <a:off x="228600" y="2514600"/>
            <a:ext cx="3719513" cy="2273300"/>
            <a:chOff x="228600" y="2514600"/>
            <a:chExt cx="3719513" cy="2273300"/>
          </a:xfrm>
        </p:grpSpPr>
        <p:grpSp>
          <p:nvGrpSpPr>
            <p:cNvPr id="65559" name="Group 12">
              <a:extLst>
                <a:ext uri="{FF2B5EF4-FFF2-40B4-BE49-F238E27FC236}">
                  <a16:creationId xmlns:a16="http://schemas.microsoft.com/office/drawing/2014/main" id="{74FB0990-71ED-0377-E455-4712C411348B}"/>
                </a:ext>
              </a:extLst>
            </p:cNvPr>
            <p:cNvGrpSpPr>
              <a:grpSpLocks/>
            </p:cNvGrpSpPr>
            <p:nvPr/>
          </p:nvGrpSpPr>
          <p:grpSpPr bwMode="auto">
            <a:xfrm>
              <a:off x="228600" y="2906713"/>
              <a:ext cx="3719513" cy="1741487"/>
              <a:chOff x="5492054" y="2664154"/>
              <a:chExt cx="4595785" cy="2479149"/>
            </a:xfrm>
          </p:grpSpPr>
          <p:sp>
            <p:nvSpPr>
              <p:cNvPr id="65565" name="Cube 9">
                <a:extLst>
                  <a:ext uri="{FF2B5EF4-FFF2-40B4-BE49-F238E27FC236}">
                    <a16:creationId xmlns:a16="http://schemas.microsoft.com/office/drawing/2014/main" id="{B122CF8C-7D5A-39FB-4F37-9945714766A1}"/>
                  </a:ext>
                </a:extLst>
              </p:cNvPr>
              <p:cNvSpPr>
                <a:spLocks noChangeArrowheads="1"/>
              </p:cNvSpPr>
              <p:nvPr/>
            </p:nvSpPr>
            <p:spPr bwMode="auto">
              <a:xfrm rot="1987259">
                <a:off x="5492054" y="2664154"/>
                <a:ext cx="4595785" cy="2479149"/>
              </a:xfrm>
              <a:prstGeom prst="cube">
                <a:avLst>
                  <a:gd name="adj" fmla="val 84810"/>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pic>
            <p:nvPicPr>
              <p:cNvPr id="65566" name="Picture 10">
                <a:extLst>
                  <a:ext uri="{FF2B5EF4-FFF2-40B4-BE49-F238E27FC236}">
                    <a16:creationId xmlns:a16="http://schemas.microsoft.com/office/drawing/2014/main" id="{EFD53385-A437-3E1F-38CD-148653CAB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940372"/>
                <a:ext cx="3503717" cy="16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560" name="Picture 6">
              <a:extLst>
                <a:ext uri="{FF2B5EF4-FFF2-40B4-BE49-F238E27FC236}">
                  <a16:creationId xmlns:a16="http://schemas.microsoft.com/office/drawing/2014/main" id="{253F4358-6248-B2AF-4B89-61F8B53E13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1388" y="3595688"/>
              <a:ext cx="7429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561" name="Straight Arrow Connector 4">
              <a:extLst>
                <a:ext uri="{FF2B5EF4-FFF2-40B4-BE49-F238E27FC236}">
                  <a16:creationId xmlns:a16="http://schemas.microsoft.com/office/drawing/2014/main" id="{30E4116A-E0E3-F4F8-3FC5-8F7B75F4B951}"/>
                </a:ext>
              </a:extLst>
            </p:cNvPr>
            <p:cNvCxnSpPr>
              <a:cxnSpLocks/>
            </p:cNvCxnSpPr>
            <p:nvPr/>
          </p:nvCxnSpPr>
          <p:spPr bwMode="auto">
            <a:xfrm flipV="1">
              <a:off x="1612900" y="2936875"/>
              <a:ext cx="1158875" cy="617538"/>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65562" name="Picture 7" descr="A blue sphere with two circles&#10;&#10;Description automatically generated">
              <a:extLst>
                <a:ext uri="{FF2B5EF4-FFF2-40B4-BE49-F238E27FC236}">
                  <a16:creationId xmlns:a16="http://schemas.microsoft.com/office/drawing/2014/main" id="{FEDA4512-CBF8-592F-97CC-7FBBAB7CF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6363" y="2514600"/>
              <a:ext cx="5588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3" name="TextBox 8">
              <a:extLst>
                <a:ext uri="{FF2B5EF4-FFF2-40B4-BE49-F238E27FC236}">
                  <a16:creationId xmlns:a16="http://schemas.microsoft.com/office/drawing/2014/main" id="{D6945806-CF21-C5C0-5BB8-F6A799A87FB5}"/>
                </a:ext>
              </a:extLst>
            </p:cNvPr>
            <p:cNvSpPr txBox="1">
              <a:spLocks noChangeArrowheads="1"/>
            </p:cNvSpPr>
            <p:nvPr/>
          </p:nvSpPr>
          <p:spPr bwMode="auto">
            <a:xfrm>
              <a:off x="2743200" y="2841625"/>
              <a:ext cx="577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a:t>
              </a:r>
              <a:r>
                <a:rPr lang="en-US" altLang="en-US" sz="2400" baseline="-25000">
                  <a:latin typeface="Times New Roman" panose="02020603050405020304" pitchFamily="18" charset="0"/>
                </a:rPr>
                <a:t>2</a:t>
              </a:r>
            </a:p>
          </p:txBody>
        </p:sp>
        <p:sp>
          <p:nvSpPr>
            <p:cNvPr id="65564" name="TextBox 4">
              <a:extLst>
                <a:ext uri="{FF2B5EF4-FFF2-40B4-BE49-F238E27FC236}">
                  <a16:creationId xmlns:a16="http://schemas.microsoft.com/office/drawing/2014/main" id="{93BE5FCE-36C2-AADB-3E28-686B67FE838B}"/>
                </a:ext>
              </a:extLst>
            </p:cNvPr>
            <p:cNvSpPr txBox="1">
              <a:spLocks noChangeArrowheads="1"/>
            </p:cNvSpPr>
            <p:nvPr/>
          </p:nvSpPr>
          <p:spPr bwMode="auto">
            <a:xfrm>
              <a:off x="1714500" y="4325938"/>
              <a:ext cx="5429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Ru</a:t>
              </a:r>
              <a:endParaRPr lang="en-US" altLang="en-US" sz="2400" baseline="-25000">
                <a:latin typeface="Times New Roman" panose="02020603050405020304" pitchFamily="18" charset="0"/>
              </a:endParaRPr>
            </a:p>
          </p:txBody>
        </p:sp>
      </p:grpSp>
      <p:grpSp>
        <p:nvGrpSpPr>
          <p:cNvPr id="10" name="Group 9">
            <a:extLst>
              <a:ext uri="{FF2B5EF4-FFF2-40B4-BE49-F238E27FC236}">
                <a16:creationId xmlns:a16="http://schemas.microsoft.com/office/drawing/2014/main" id="{5C5CFB76-42DC-3DBE-C81E-B580DF5FD273}"/>
              </a:ext>
            </a:extLst>
          </p:cNvPr>
          <p:cNvGrpSpPr>
            <a:grpSpLocks/>
          </p:cNvGrpSpPr>
          <p:nvPr/>
        </p:nvGrpSpPr>
        <p:grpSpPr bwMode="auto">
          <a:xfrm>
            <a:off x="6923088" y="2495550"/>
            <a:ext cx="2797175" cy="2184400"/>
            <a:chOff x="6923088" y="2495118"/>
            <a:chExt cx="2797175" cy="2184400"/>
          </a:xfrm>
        </p:grpSpPr>
        <p:pic>
          <p:nvPicPr>
            <p:cNvPr id="65555" name="Immagine 2" descr="Immagine che contiene arte&#10;&#10;Descrizione generata automaticamente">
              <a:extLst>
                <a:ext uri="{FF2B5EF4-FFF2-40B4-BE49-F238E27FC236}">
                  <a16:creationId xmlns:a16="http://schemas.microsoft.com/office/drawing/2014/main" id="{93543C74-65EB-2D3B-0DD1-4B26516063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3088" y="2630056"/>
              <a:ext cx="150495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6" name="TextBox 2">
              <a:extLst>
                <a:ext uri="{FF2B5EF4-FFF2-40B4-BE49-F238E27FC236}">
                  <a16:creationId xmlns:a16="http://schemas.microsoft.com/office/drawing/2014/main" id="{83801022-014C-BFEC-041D-888D1A9BC29D}"/>
                </a:ext>
              </a:extLst>
            </p:cNvPr>
            <p:cNvSpPr txBox="1">
              <a:spLocks noChangeArrowheads="1"/>
            </p:cNvSpPr>
            <p:nvPr/>
          </p:nvSpPr>
          <p:spPr bwMode="auto">
            <a:xfrm>
              <a:off x="8567738" y="3830206"/>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800" b="1">
                  <a:solidFill>
                    <a:srgbClr val="008E94"/>
                  </a:solidFill>
                  <a:latin typeface="Times New Roman" panose="02020603050405020304" pitchFamily="18" charset="0"/>
                </a:rPr>
                <a:t>Ru </a:t>
              </a:r>
            </a:p>
          </p:txBody>
        </p:sp>
        <p:sp>
          <p:nvSpPr>
            <p:cNvPr id="65557" name="TextBox 2">
              <a:extLst>
                <a:ext uri="{FF2B5EF4-FFF2-40B4-BE49-F238E27FC236}">
                  <a16:creationId xmlns:a16="http://schemas.microsoft.com/office/drawing/2014/main" id="{F7FAA9AC-0262-76F8-B0FC-086B7C80F37A}"/>
                </a:ext>
              </a:extLst>
            </p:cNvPr>
            <p:cNvSpPr txBox="1">
              <a:spLocks noChangeArrowheads="1"/>
            </p:cNvSpPr>
            <p:nvPr/>
          </p:nvSpPr>
          <p:spPr bwMode="auto">
            <a:xfrm>
              <a:off x="8485188" y="2914218"/>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800" b="1">
                  <a:latin typeface="Times New Roman" panose="02020603050405020304" pitchFamily="18" charset="0"/>
                </a:rPr>
                <a:t>Gr</a:t>
              </a:r>
            </a:p>
          </p:txBody>
        </p:sp>
        <p:sp>
          <p:nvSpPr>
            <p:cNvPr id="65558" name="TextBox 2">
              <a:extLst>
                <a:ext uri="{FF2B5EF4-FFF2-40B4-BE49-F238E27FC236}">
                  <a16:creationId xmlns:a16="http://schemas.microsoft.com/office/drawing/2014/main" id="{5E0CF489-457F-3C64-ABD7-68D0B6BCE6BD}"/>
                </a:ext>
              </a:extLst>
            </p:cNvPr>
            <p:cNvSpPr txBox="1">
              <a:spLocks noChangeArrowheads="1"/>
            </p:cNvSpPr>
            <p:nvPr/>
          </p:nvSpPr>
          <p:spPr bwMode="auto">
            <a:xfrm>
              <a:off x="7446963" y="2495118"/>
              <a:ext cx="115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800" b="1">
                  <a:solidFill>
                    <a:srgbClr val="FF7800"/>
                  </a:solidFill>
                  <a:latin typeface="Times New Roman" panose="02020603050405020304" pitchFamily="18" charset="0"/>
                </a:rPr>
                <a:t>H</a:t>
              </a:r>
              <a:r>
                <a:rPr lang="en-US" altLang="it-IT" sz="1800" b="1" baseline="-25000">
                  <a:solidFill>
                    <a:srgbClr val="FF7800"/>
                  </a:solidFill>
                  <a:latin typeface="Times New Roman" panose="02020603050405020304" pitchFamily="18" charset="0"/>
                </a:rPr>
                <a:t>2</a:t>
              </a:r>
              <a:r>
                <a:rPr lang="en-US" altLang="it-IT" sz="1800" b="1">
                  <a:solidFill>
                    <a:srgbClr val="FF7800"/>
                  </a:solidFill>
                  <a:latin typeface="Times New Roman" panose="02020603050405020304" pitchFamily="18" charset="0"/>
                </a:rPr>
                <a:t>S</a:t>
              </a:r>
            </a:p>
          </p:txBody>
        </p:sp>
      </p:grpSp>
      <p:sp>
        <p:nvSpPr>
          <p:cNvPr id="61465" name="TextBox 2">
            <a:extLst>
              <a:ext uri="{FF2B5EF4-FFF2-40B4-BE49-F238E27FC236}">
                <a16:creationId xmlns:a16="http://schemas.microsoft.com/office/drawing/2014/main" id="{A233D969-27B8-A727-C8FC-7B9F497A0FCE}"/>
              </a:ext>
            </a:extLst>
          </p:cNvPr>
          <p:cNvSpPr txBox="1">
            <a:spLocks noChangeArrowheads="1"/>
          </p:cNvSpPr>
          <p:nvPr/>
        </p:nvSpPr>
        <p:spPr bwMode="auto">
          <a:xfrm>
            <a:off x="4121150" y="2178050"/>
            <a:ext cx="2771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66FF"/>
                </a:solidFill>
                <a:latin typeface="Times New Roman" panose="02020603050405020304" pitchFamily="18" charset="0"/>
                <a:cs typeface="Times New Roman" panose="02020603050405020304" pitchFamily="18" charset="0"/>
              </a:rPr>
              <a:t>What is Gr doing?</a:t>
            </a:r>
          </a:p>
          <a:p>
            <a:pPr>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Gr and Ru important</a:t>
            </a:r>
            <a:endParaRPr lang="en-US" altLang="en-US" sz="18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17A0655-4DE1-0A8B-B2BF-4422A1B96498}"/>
              </a:ext>
            </a:extLst>
          </p:cNvPr>
          <p:cNvSpPr txBox="1"/>
          <p:nvPr/>
        </p:nvSpPr>
        <p:spPr>
          <a:xfrm>
            <a:off x="4125913" y="2776538"/>
            <a:ext cx="3006725" cy="2862262"/>
          </a:xfrm>
          <a:prstGeom prst="rect">
            <a:avLst/>
          </a:prstGeom>
          <a:noFill/>
        </p:spPr>
        <p:txBody>
          <a:bodyPr>
            <a:spAutoFit/>
          </a:bodyPr>
          <a:lstStyle/>
          <a:p>
            <a:pPr>
              <a:defRPr/>
            </a:pPr>
            <a:r>
              <a:rPr lang="en-US" dirty="0">
                <a:solidFill>
                  <a:srgbClr val="000000"/>
                </a:solidFill>
                <a:cs typeface="Times New Roman" panose="02020603050405020304" pitchFamily="18" charset="0"/>
              </a:rPr>
              <a:t>Complex interplay of</a:t>
            </a:r>
          </a:p>
          <a:p>
            <a:pPr marL="285750" indent="-285750">
              <a:buFont typeface="Arial" panose="020B0604020202020204" pitchFamily="34" charset="0"/>
              <a:buChar char="•"/>
              <a:defRPr/>
            </a:pPr>
            <a:r>
              <a:rPr lang="en-US" dirty="0">
                <a:ea typeface="Times New Roman" panose="02020603050405020304" pitchFamily="18" charset="0"/>
              </a:rPr>
              <a:t>Structural effects</a:t>
            </a:r>
          </a:p>
          <a:p>
            <a:pPr marL="742950" lvl="1" indent="-285750">
              <a:buFont typeface="Arial" panose="020B0604020202020204" pitchFamily="34" charset="0"/>
              <a:buChar char="•"/>
              <a:defRPr/>
            </a:pPr>
            <a:r>
              <a:rPr lang="en-US" dirty="0"/>
              <a:t> </a:t>
            </a:r>
          </a:p>
          <a:p>
            <a:pPr marL="742950" lvl="1" indent="-285750">
              <a:buFont typeface="Arial" panose="020B0604020202020204" pitchFamily="34" charset="0"/>
              <a:buChar char="•"/>
              <a:defRPr/>
            </a:pPr>
            <a:r>
              <a:rPr lang="en-US" dirty="0"/>
              <a:t> </a:t>
            </a:r>
            <a:endParaRPr lang="en-US" dirty="0">
              <a:ea typeface="Times New Roman" panose="02020603050405020304" pitchFamily="18" charset="0"/>
            </a:endParaRPr>
          </a:p>
          <a:p>
            <a:pPr marL="285750" indent="-285750">
              <a:buFont typeface="Arial" panose="020B0604020202020204" pitchFamily="34" charset="0"/>
              <a:buChar char="•"/>
              <a:defRPr/>
            </a:pPr>
            <a:r>
              <a:rPr lang="en-US" dirty="0">
                <a:ea typeface="Times New Roman" panose="02020603050405020304" pitchFamily="18" charset="0"/>
              </a:rPr>
              <a:t>electronic effects</a:t>
            </a:r>
            <a:endParaRPr lang="en-US" dirty="0">
              <a:solidFill>
                <a:srgbClr val="000000"/>
              </a:solidFill>
              <a:cs typeface="Times New Roman" panose="02020603050405020304" pitchFamily="18" charset="0"/>
            </a:endParaRPr>
          </a:p>
          <a:p>
            <a:pPr marL="742950" lvl="1" indent="-285750">
              <a:buFont typeface="Arial" panose="020B0604020202020204" pitchFamily="34" charset="0"/>
              <a:buChar char="•"/>
              <a:defRPr/>
            </a:pPr>
            <a:r>
              <a:rPr lang="en-US" dirty="0">
                <a:solidFill>
                  <a:srgbClr val="000000"/>
                </a:solidFill>
                <a:cs typeface="Times New Roman" panose="02020603050405020304" pitchFamily="18" charset="0"/>
              </a:rPr>
              <a:t> </a:t>
            </a:r>
          </a:p>
          <a:p>
            <a:pPr lvl="1">
              <a:defRPr/>
            </a:pPr>
            <a:endParaRPr lang="en-US" dirty="0">
              <a:solidFill>
                <a:srgbClr val="000000"/>
              </a:solidFill>
              <a:cs typeface="Times New Roman" panose="02020603050405020304" pitchFamily="18" charset="0"/>
            </a:endParaRPr>
          </a:p>
          <a:p>
            <a:pPr marL="742950" lvl="1" indent="-285750">
              <a:buFont typeface="Arial" panose="020B0604020202020204" pitchFamily="34" charset="0"/>
              <a:buChar char="•"/>
              <a:defRPr/>
            </a:pPr>
            <a:r>
              <a:rPr lang="en-US" dirty="0">
                <a:solidFill>
                  <a:srgbClr val="000000"/>
                </a:solidFill>
              </a:rPr>
              <a:t> </a:t>
            </a:r>
          </a:p>
          <a:p>
            <a:pPr lvl="1">
              <a:defRPr/>
            </a:pPr>
            <a:endParaRPr lang="en-US" dirty="0">
              <a:solidFill>
                <a:srgbClr val="000000"/>
              </a:solidFill>
            </a:endParaRPr>
          </a:p>
          <a:p>
            <a:pPr marL="742950" lvl="1" indent="-285750">
              <a:buFont typeface="Arial" panose="020B0604020202020204" pitchFamily="34" charset="0"/>
              <a:buChar char="•"/>
              <a:defRPr/>
            </a:pPr>
            <a:r>
              <a:rPr lang="en-US" dirty="0">
                <a:solidFill>
                  <a:srgbClr val="000000"/>
                </a:solidFill>
              </a:rPr>
              <a:t> </a:t>
            </a:r>
            <a:endParaRPr lang="en-US" dirty="0">
              <a:solidFill>
                <a:srgbClr val="000000"/>
              </a:solidFill>
              <a:cs typeface="Times New Roman" panose="02020603050405020304" pitchFamily="18" charset="0"/>
            </a:endParaRPr>
          </a:p>
        </p:txBody>
      </p:sp>
      <p:sp>
        <p:nvSpPr>
          <p:cNvPr id="4" name="TextBox 3">
            <a:extLst>
              <a:ext uri="{FF2B5EF4-FFF2-40B4-BE49-F238E27FC236}">
                <a16:creationId xmlns:a16="http://schemas.microsoft.com/office/drawing/2014/main" id="{ADB599B6-9D68-F5CD-AD4E-534B9366B4B6}"/>
              </a:ext>
            </a:extLst>
          </p:cNvPr>
          <p:cNvSpPr txBox="1">
            <a:spLocks noChangeArrowheads="1"/>
          </p:cNvSpPr>
          <p:nvPr/>
        </p:nvSpPr>
        <p:spPr bwMode="auto">
          <a:xfrm>
            <a:off x="4138613" y="3319463"/>
            <a:ext cx="3744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Char char="•"/>
            </a:pPr>
            <a:r>
              <a:rPr lang="en-US" altLang="en-US" sz="1800" dirty="0">
                <a:latin typeface="Times New Roman" panose="02020603050405020304" pitchFamily="18" charset="0"/>
              </a:rPr>
              <a:t>Gr is corrugated</a:t>
            </a:r>
          </a:p>
          <a:p>
            <a:pPr lvl="1">
              <a:spcBef>
                <a:spcPct val="0"/>
              </a:spcBef>
              <a:buFont typeface="Arial" panose="020B0604020202020204" pitchFamily="34" charset="0"/>
              <a:buChar char="•"/>
            </a:pPr>
            <a:r>
              <a:rPr lang="en-US" altLang="en-US" sz="1800" dirty="0">
                <a:latin typeface="Times New Roman" panose="02020603050405020304" pitchFamily="18" charset="0"/>
              </a:rPr>
              <a:t>valley sites trap H</a:t>
            </a:r>
            <a:r>
              <a:rPr lang="en-US" altLang="en-US" sz="1800" baseline="-25000" dirty="0">
                <a:latin typeface="Times New Roman" panose="02020603050405020304" pitchFamily="18" charset="0"/>
              </a:rPr>
              <a:t>2</a:t>
            </a:r>
            <a:r>
              <a:rPr lang="en-US" altLang="en-US" sz="1800" dirty="0">
                <a:latin typeface="Times New Roman" panose="02020603050405020304" pitchFamily="18" charset="0"/>
              </a:rPr>
              <a:t>S</a:t>
            </a:r>
            <a:endParaRPr lang="en-US" altLang="en-US" sz="1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A89274C-46E7-428F-5CCA-88F6397A242D}"/>
              </a:ext>
            </a:extLst>
          </p:cNvPr>
          <p:cNvSpPr txBox="1">
            <a:spLocks noChangeArrowheads="1"/>
          </p:cNvSpPr>
          <p:nvPr/>
        </p:nvSpPr>
        <p:spPr bwMode="auto">
          <a:xfrm>
            <a:off x="4122738" y="4151313"/>
            <a:ext cx="33067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Char char="•"/>
            </a:pPr>
            <a:r>
              <a:rPr lang="en-US" altLang="en-US" sz="1800">
                <a:solidFill>
                  <a:srgbClr val="000000"/>
                </a:solidFill>
                <a:latin typeface="Times New Roman" panose="02020603050405020304" pitchFamily="18" charset="0"/>
                <a:cs typeface="Times New Roman" panose="02020603050405020304" pitchFamily="18" charset="0"/>
              </a:rPr>
              <a:t>charge transfer via hybridization</a:t>
            </a:r>
          </a:p>
          <a:p>
            <a:pPr lvl="1">
              <a:spcBef>
                <a:spcPct val="0"/>
              </a:spcBef>
              <a:buFont typeface="Arial" panose="020B0604020202020204" pitchFamily="34" charset="0"/>
              <a:buChar char="•"/>
            </a:pPr>
            <a:r>
              <a:rPr lang="en-US" altLang="en-US" sz="1800">
                <a:solidFill>
                  <a:srgbClr val="000000"/>
                </a:solidFill>
                <a:latin typeface="Times New Roman" panose="02020603050405020304" pitchFamily="18" charset="0"/>
              </a:rPr>
              <a:t>Gr surface dipole moment</a:t>
            </a:r>
          </a:p>
          <a:p>
            <a:pPr lvl="1">
              <a:spcBef>
                <a:spcPct val="0"/>
              </a:spcBef>
              <a:buFont typeface="Arial" panose="020B0604020202020204" pitchFamily="34" charset="0"/>
              <a:buChar char="•"/>
            </a:pPr>
            <a:r>
              <a:rPr lang="en-US" altLang="en-US" sz="1800">
                <a:solidFill>
                  <a:srgbClr val="000000"/>
                </a:solidFill>
                <a:latin typeface="Times New Roman" panose="02020603050405020304" pitchFamily="18" charset="0"/>
              </a:rPr>
              <a:t>Gr vdW enhanced</a:t>
            </a:r>
            <a:endParaRPr lang="en-US" altLang="en-US" sz="1800">
              <a:solidFill>
                <a:srgbClr val="000000"/>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989DA2FE-3A10-6A03-270F-BF32A6A7384F}"/>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9352"/>
    </mc:Choice>
    <mc:Fallback xmlns="">
      <p:transition spd="slow" advTm="12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4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145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145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14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5"/>
                </p:tgtEl>
              </p:cMediaNode>
            </p:audio>
          </p:childTnLst>
        </p:cTn>
      </p:par>
    </p:tnLst>
    <p:bldLst>
      <p:bldP spid="61449" grpId="0"/>
      <p:bldP spid="61451" grpId="0"/>
      <p:bldP spid="61453" grpId="0"/>
      <p:bldP spid="61454" grpId="0"/>
      <p:bldP spid="61455" grpId="0"/>
      <p:bldP spid="61465" grpId="0"/>
      <p:bldP spid="2" grpId="0"/>
      <p:bldP spid="4" grpId="0"/>
      <p:bldP spid="7" grpId="0"/>
    </p:bldLst>
  </p:timing>
  <p:extLst>
    <p:ext uri="{3A86A75C-4F4B-4683-9AE1-C65F6400EC91}">
      <p14:laserTraceLst xmlns:p14="http://schemas.microsoft.com/office/powerpoint/2010/main">
        <p14:tracePtLst>
          <p14:tracePt t="3636" x="2741613" y="3206750"/>
          <p14:tracePt t="3645" x="2741613" y="3195638"/>
          <p14:tracePt t="3654" x="2751138" y="3195638"/>
          <p14:tracePt t="3684" x="2771775" y="3186113"/>
          <p14:tracePt t="3694" x="2813050" y="3165475"/>
          <p14:tracePt t="3704" x="2895600" y="3103563"/>
          <p14:tracePt t="3716" x="3124200" y="2947988"/>
          <p14:tracePt t="3729" x="3236913" y="2874963"/>
          <p14:tracePt t="3732" x="3362325" y="2833688"/>
          <p14:tracePt t="3747" x="3465513" y="2782888"/>
          <p14:tracePt t="3749" x="3548063" y="2762250"/>
          <p14:tracePt t="3763" x="3600450" y="2741613"/>
          <p14:tracePt t="3766" x="3609975" y="2741613"/>
          <p14:tracePt t="3778" x="3621088" y="2741613"/>
          <p14:tracePt t="3803" x="3609975" y="2782888"/>
          <p14:tracePt t="3813" x="3609975" y="2803525"/>
          <p14:tracePt t="3829" x="3724275" y="2968625"/>
          <p14:tracePt t="3847" x="3848100" y="3133725"/>
          <p14:tracePt t="3862" x="3921125" y="3289300"/>
          <p14:tracePt t="3879" x="3992563" y="3506788"/>
          <p14:tracePt t="3896" x="4075113" y="3765550"/>
          <p14:tracePt t="3912" x="4344988" y="4198938"/>
          <p14:tracePt t="3929" x="4757738" y="4727575"/>
          <p14:tracePt t="3932" x="4995863" y="4945063"/>
          <p14:tracePt t="3946" x="5181600" y="5140325"/>
          <p14:tracePt t="3948" x="5399088" y="5327650"/>
          <p14:tracePt t="3962" x="5522913" y="5451475"/>
          <p14:tracePt t="3965" x="5627688" y="5534025"/>
          <p14:tracePt t="3979" x="5822950" y="5730875"/>
          <p14:tracePt t="3996" x="6143625" y="6010275"/>
          <p14:tracePt t="4013" x="6496050" y="6289675"/>
          <p14:tracePt t="4029" x="6681788" y="6454775"/>
          <p14:tracePt t="4047" x="6796088" y="6569075"/>
          <p14:tracePt t="4062" x="6899275" y="6640513"/>
          <p14:tracePt t="4079" x="6992938" y="6702425"/>
          <p14:tracePt t="4096" x="7034213" y="6723063"/>
          <p14:tracePt t="4112" x="7054850" y="6723063"/>
          <p14:tracePt t="4176" x="7085013" y="6734175"/>
          <p14:tracePt t="4181" x="7105650" y="6754813"/>
          <p14:tracePt t="5270" x="8534400" y="6351588"/>
          <p14:tracePt t="6231" x="7116763" y="6134100"/>
          <p14:tracePt t="6828" x="7126288" y="6134100"/>
          <p14:tracePt t="6852" x="7116763" y="6134100"/>
          <p14:tracePt t="6861" x="7085013" y="6134100"/>
          <p14:tracePt t="6871" x="7013575" y="6134100"/>
          <p14:tracePt t="6883" x="6910388" y="6122988"/>
          <p14:tracePt t="6885" x="6846888" y="6113463"/>
          <p14:tracePt t="6897" x="6754813" y="6102350"/>
          <p14:tracePt t="6900" x="6723063" y="6092825"/>
          <p14:tracePt t="6912" x="6702425" y="6092825"/>
          <p14:tracePt t="6929" x="6692900" y="6081713"/>
          <p14:tracePt t="6947" x="6681788" y="6072188"/>
          <p14:tracePt t="6950" x="6681788" y="6061075"/>
          <p14:tracePt t="6963" x="6681788" y="6040438"/>
          <p14:tracePt t="6966" x="6681788" y="6019800"/>
          <p14:tracePt t="6979" x="6651625" y="5957888"/>
          <p14:tracePt t="6998" x="6496050" y="5781675"/>
          <p14:tracePt t="7013" x="5927725" y="5472113"/>
          <p14:tracePt t="7029" x="4830763" y="5119688"/>
          <p14:tracePt t="7051" x="3527425" y="4830763"/>
          <p14:tracePt t="7063" x="3309938" y="4778375"/>
          <p14:tracePt t="7079" x="3041650" y="4706938"/>
          <p14:tracePt t="7099" x="2916238" y="4654550"/>
          <p14:tracePt t="7102" x="2874963" y="4624388"/>
          <p14:tracePt t="7112" x="2844800" y="4603750"/>
          <p14:tracePt t="7116" x="2833688" y="4583113"/>
          <p14:tracePt t="7130" x="2824163" y="4551363"/>
          <p14:tracePt t="7133" x="2813050" y="4530725"/>
          <p14:tracePt t="7146" x="2813050" y="4510088"/>
          <p14:tracePt t="7149" x="2803525" y="4498975"/>
          <p14:tracePt t="7163" x="2803525" y="4489450"/>
          <p14:tracePt t="7166" x="2792413" y="4478338"/>
          <p14:tracePt t="7204" x="2792413" y="4489450"/>
          <p14:tracePt t="7214" x="2792413" y="4498975"/>
          <p14:tracePt t="7229" x="2792413" y="4519613"/>
          <p14:tracePt t="7246" x="2792413" y="4530725"/>
          <p14:tracePt t="7284" x="2792413" y="4540250"/>
          <p14:tracePt t="7293" x="2803525" y="4540250"/>
          <p14:tracePt t="7303" x="2803525" y="4551363"/>
          <p14:tracePt t="7312" x="2813050" y="4551363"/>
          <p14:tracePt t="7330" x="2833688" y="4592638"/>
          <p14:tracePt t="7333" x="2844800" y="4603750"/>
          <p14:tracePt t="7346" x="2854325" y="4613275"/>
          <p14:tracePt t="7349" x="2865438" y="4624388"/>
          <p14:tracePt t="7396" x="2874963" y="4633913"/>
          <p14:tracePt t="7428" x="2874963" y="4645025"/>
          <p14:tracePt t="7435" x="2886075" y="4645025"/>
          <p14:tracePt t="7447" x="2886075" y="4654550"/>
          <p14:tracePt t="7462" x="2895600" y="4654550"/>
          <p14:tracePt t="13676" x="2906713" y="4654550"/>
          <p14:tracePt t="13694" x="2916238" y="4654550"/>
          <p14:tracePt t="13704" x="2936875" y="4624388"/>
          <p14:tracePt t="13715" x="2979738" y="4603750"/>
          <p14:tracePt t="13718" x="3021013" y="4572000"/>
          <p14:tracePt t="13730" x="3082925" y="4540250"/>
          <p14:tracePt t="13733" x="3124200" y="4498975"/>
          <p14:tracePt t="13748" x="3216275" y="4427538"/>
          <p14:tracePt t="13763" x="3257550" y="4386263"/>
          <p14:tracePt t="13766" x="3279775" y="4365625"/>
          <p14:tracePt t="13780" x="3227388" y="4230688"/>
          <p14:tracePt t="13797" x="3124200" y="4024313"/>
          <p14:tracePt t="13813" x="2968625" y="3827463"/>
          <p14:tracePt t="13830" x="2771775" y="3589338"/>
          <p14:tracePt t="13847" x="2574925" y="3351213"/>
          <p14:tracePt t="13863" x="2462213" y="3144838"/>
          <p14:tracePt t="13879" x="2359025" y="2936875"/>
          <p14:tracePt t="13897" x="2254250" y="2824163"/>
          <p14:tracePt t="13900" x="2192338" y="2782888"/>
          <p14:tracePt t="13914" x="2151063" y="2762250"/>
          <p14:tracePt t="13917" x="2100263" y="2730500"/>
          <p14:tracePt t="13930" x="2058988" y="2700338"/>
          <p14:tracePt t="13933" x="2017713" y="2679700"/>
          <p14:tracePt t="13947" x="1997075" y="2679700"/>
          <p14:tracePt t="13950" x="1965325" y="2659063"/>
          <p14:tracePt t="13963" x="1954213" y="2647950"/>
          <p14:tracePt t="13966" x="1933575" y="2647950"/>
          <p14:tracePt t="13980" x="1924050" y="2638425"/>
          <p14:tracePt t="13997" x="1912938" y="2606675"/>
          <p14:tracePt t="14013" x="1912938" y="2565400"/>
          <p14:tracePt t="14030" x="1903413" y="2533650"/>
          <p14:tracePt t="14049" x="1903413" y="2513013"/>
          <p14:tracePt t="14052" x="1903413" y="2503488"/>
          <p14:tracePt t="14063" x="1903413" y="2492375"/>
          <p14:tracePt t="14079" x="1912938" y="2482850"/>
          <p14:tracePt t="14098" x="1933575" y="2471738"/>
          <p14:tracePt t="14101" x="1944688" y="2462213"/>
          <p14:tracePt t="14114" x="1954213" y="2430463"/>
          <p14:tracePt t="14117" x="1976438" y="2409825"/>
          <p14:tracePt t="14130" x="1985963" y="2368550"/>
          <p14:tracePt t="14133" x="1997075" y="2338388"/>
          <p14:tracePt t="14148" x="2038350" y="2254250"/>
          <p14:tracePt t="14163" x="2047875" y="2224088"/>
          <p14:tracePt t="14166" x="2079625" y="2182813"/>
          <p14:tracePt t="14180" x="2120900" y="2141538"/>
          <p14:tracePt t="14197" x="2130425" y="2120900"/>
          <p14:tracePt t="14214" x="2141538" y="2089150"/>
          <p14:tracePt t="14230" x="2141538" y="2068513"/>
          <p14:tracePt t="14247" x="2130425" y="2017713"/>
          <p14:tracePt t="14263" x="2109788" y="1976438"/>
          <p14:tracePt t="14279" x="2068513" y="1924050"/>
          <p14:tracePt t="14298" x="2047875" y="1892300"/>
          <p14:tracePt t="14301" x="2038350" y="1862138"/>
          <p14:tracePt t="14313" x="2038350" y="1851025"/>
          <p14:tracePt t="14317" x="2038350" y="1830388"/>
          <p14:tracePt t="14330" x="2027238" y="1820863"/>
          <p14:tracePt t="14333" x="2017713" y="1789113"/>
          <p14:tracePt t="14347" x="2017713" y="1779588"/>
          <p14:tracePt t="14349" x="2006600" y="1758950"/>
          <p14:tracePt t="14363" x="2006600" y="1747838"/>
          <p14:tracePt t="14366" x="1985963" y="1717675"/>
          <p14:tracePt t="14380" x="1954213" y="1685925"/>
          <p14:tracePt t="14397" x="1933575" y="1665288"/>
          <p14:tracePt t="14413" x="1924050" y="1655763"/>
          <p14:tracePt t="14429" x="1912938" y="1644650"/>
          <p14:tracePt t="14446" x="1903413" y="1635125"/>
          <p14:tracePt t="14463" x="1882775" y="1612900"/>
          <p14:tracePt t="14479" x="1851025" y="1571625"/>
          <p14:tracePt t="14498" x="1809750" y="1541463"/>
          <p14:tracePt t="14500" x="1800225" y="1520825"/>
          <p14:tracePt t="14513" x="1779588" y="1509713"/>
          <p14:tracePt t="14530" x="1779588" y="1500188"/>
          <p14:tracePt t="14548" x="1779588" y="1479550"/>
          <p14:tracePt t="14565" x="1779588" y="1468438"/>
          <p14:tracePt t="14692" x="1768475" y="1458913"/>
          <p14:tracePt t="14700" x="1747838" y="1458913"/>
          <p14:tracePt t="14713" x="1738313" y="1447800"/>
          <p14:tracePt t="14716" x="1717675" y="1427163"/>
          <p14:tracePt t="14730" x="1697038" y="1427163"/>
          <p14:tracePt t="14733" x="1685925" y="1427163"/>
          <p14:tracePt t="14747" x="1676400" y="1417638"/>
          <p14:tracePt t="14750" x="1644650" y="1406525"/>
          <p14:tracePt t="14763" x="1624013" y="1406525"/>
          <p14:tracePt t="14766" x="1592263" y="1397000"/>
          <p14:tracePt t="14780" x="1438275" y="1355725"/>
          <p14:tracePt t="14797" x="1220788" y="1292225"/>
          <p14:tracePt t="14813" x="1014413" y="1282700"/>
          <p14:tracePt t="14830" x="920750" y="1282700"/>
          <p14:tracePt t="14847" x="858838" y="1314450"/>
          <p14:tracePt t="14863" x="806450" y="1376363"/>
          <p14:tracePt t="14879" x="744538" y="1458913"/>
          <p14:tracePt t="14898" x="673100" y="1582738"/>
          <p14:tracePt t="14901" x="630238" y="1635125"/>
          <p14:tracePt t="14914" x="600075" y="1706563"/>
          <p14:tracePt t="14917" x="568325" y="1768475"/>
          <p14:tracePt t="14929" x="547688" y="1830388"/>
          <p14:tracePt t="14947" x="527050" y="2017713"/>
          <p14:tracePt t="14963" x="547688" y="2079625"/>
          <p14:tracePt t="14966" x="588963" y="2141538"/>
          <p14:tracePt t="14980" x="703263" y="2254250"/>
          <p14:tracePt t="14997" x="838200" y="2338388"/>
          <p14:tracePt t="15013" x="982663" y="2409825"/>
          <p14:tracePt t="15030" x="1096963" y="2430463"/>
          <p14:tracePt t="15048" x="1179513" y="2430463"/>
          <p14:tracePt t="15063" x="1262063" y="2389188"/>
          <p14:tracePt t="15079" x="1355725" y="2306638"/>
          <p14:tracePt t="15098" x="1458913" y="2224088"/>
          <p14:tracePt t="15101" x="1500188" y="2192338"/>
          <p14:tracePt t="15114" x="1571625" y="2171700"/>
          <p14:tracePt t="15117" x="1624013" y="2141538"/>
          <p14:tracePt t="15130" x="1685925" y="2109788"/>
          <p14:tracePt t="15133" x="1706563" y="2089150"/>
          <p14:tracePt t="15147" x="1747838" y="2047875"/>
          <p14:tracePt t="15150" x="1747838" y="2017713"/>
          <p14:tracePt t="15163" x="1747838" y="1976438"/>
          <p14:tracePt t="15166" x="1747838" y="1933575"/>
          <p14:tracePt t="15180" x="1727200" y="1809750"/>
          <p14:tracePt t="15197" x="1697038" y="1706563"/>
          <p14:tracePt t="15213" x="1655763" y="1624013"/>
          <p14:tracePt t="15230" x="1624013" y="1571625"/>
          <p14:tracePt t="15247" x="1582738" y="1500188"/>
          <p14:tracePt t="15263" x="1500188" y="1438275"/>
          <p14:tracePt t="15280" x="1344613" y="1365250"/>
          <p14:tracePt t="15298" x="1158875" y="1271588"/>
          <p14:tracePt t="15301" x="1076325" y="1241425"/>
          <p14:tracePt t="15314" x="1003300" y="1230313"/>
          <p14:tracePt t="15317" x="971550" y="1230313"/>
          <p14:tracePt t="15330" x="950913" y="1230313"/>
          <p14:tracePt t="15333" x="930275" y="1250950"/>
          <p14:tracePt t="15348" x="920750" y="1314450"/>
          <p14:tracePt t="15364" x="909638" y="1344613"/>
          <p14:tracePt t="15366" x="900113" y="1385888"/>
          <p14:tracePt t="15380" x="879475" y="1458913"/>
          <p14:tracePt t="15397" x="868363" y="1550988"/>
          <p14:tracePt t="15413" x="900113" y="1655763"/>
          <p14:tracePt t="15430" x="909638" y="1800225"/>
          <p14:tracePt t="15447" x="909638" y="1954213"/>
          <p14:tracePt t="15453" x="900113" y="2068513"/>
          <p14:tracePt t="15464" x="900113" y="2171700"/>
          <p14:tracePt t="15480" x="962025" y="2441575"/>
          <p14:tracePt t="15498" x="1076325" y="2668588"/>
          <p14:tracePt t="15501" x="1138238" y="2762250"/>
          <p14:tracePt t="15514" x="1168400" y="2844800"/>
          <p14:tracePt t="15517" x="1230313" y="2916238"/>
          <p14:tracePt t="15530" x="1250950" y="2968625"/>
          <p14:tracePt t="15533" x="1282700" y="3021013"/>
          <p14:tracePt t="15547" x="1303338" y="3030538"/>
          <p14:tracePt t="15550" x="1323975" y="3071813"/>
          <p14:tracePt t="15563" x="1323975" y="3092450"/>
          <p14:tracePt t="15566" x="1335088" y="3113088"/>
          <p14:tracePt t="15580" x="1335088" y="3133725"/>
          <p14:tracePt t="15604" x="1344613" y="3144838"/>
          <p14:tracePt t="15620" x="1355725" y="3144838"/>
          <p14:tracePt t="15732" x="1365250" y="3144838"/>
          <p14:tracePt t="15740" x="1376363" y="3144838"/>
          <p14:tracePt t="15751" x="1406525" y="3165475"/>
          <p14:tracePt t="15763" x="1427163" y="3175000"/>
          <p14:tracePt t="15766" x="1458913" y="3175000"/>
          <p14:tracePt t="15780" x="1479550" y="3175000"/>
          <p14:tracePt t="15797" x="1520825" y="3175000"/>
          <p14:tracePt t="15813" x="1541463" y="3175000"/>
          <p14:tracePt t="15829" x="1550988" y="3175000"/>
          <p14:tracePt t="33693" x="1541463" y="3165475"/>
          <p14:tracePt t="33701" x="1500188" y="3144838"/>
          <p14:tracePt t="33716" x="1479550" y="3133725"/>
          <p14:tracePt t="33719" x="1438275" y="3133725"/>
          <p14:tracePt t="33732" x="1344613" y="3165475"/>
          <p14:tracePt t="33749" x="1168400" y="3248025"/>
          <p14:tracePt t="33765" x="1014413" y="3300413"/>
          <p14:tracePt t="33782" x="838200" y="3351213"/>
          <p14:tracePt t="33798" x="723900" y="3424238"/>
          <p14:tracePt t="33815" x="693738" y="3516313"/>
          <p14:tracePt t="33831" x="682625" y="3651250"/>
          <p14:tracePt t="33848" x="796925" y="3878263"/>
          <p14:tracePt t="33865" x="1035050" y="4127500"/>
          <p14:tracePt t="33881" x="1168400" y="4271963"/>
          <p14:tracePt t="33898" x="1220788" y="4344988"/>
          <p14:tracePt t="33901" x="1250950" y="4386263"/>
          <p14:tracePt t="33915" x="1282700" y="4416425"/>
          <p14:tracePt t="33918" x="1344613" y="4457700"/>
          <p14:tracePt t="33932" x="1385888" y="4468813"/>
          <p14:tracePt t="33934" x="1447800" y="4489450"/>
          <p14:tracePt t="33948" x="1550988" y="4489450"/>
          <p14:tracePt t="33965" x="1644650" y="4416425"/>
          <p14:tracePt t="33982" x="1717675" y="4292600"/>
          <p14:tracePt t="33998" x="1758950" y="4189413"/>
          <p14:tracePt t="34015" x="1789113" y="4075113"/>
          <p14:tracePt t="34032" x="1809750" y="4003675"/>
          <p14:tracePt t="34047" x="1830388" y="3910013"/>
          <p14:tracePt t="34065" x="1830388" y="3836988"/>
          <p14:tracePt t="34081" x="1820863" y="3775075"/>
          <p14:tracePt t="34098" x="1676400" y="3641725"/>
          <p14:tracePt t="34102" x="1562100" y="3557588"/>
          <p14:tracePt t="34115" x="1397000" y="3506788"/>
          <p14:tracePt t="34119" x="1168400" y="3454400"/>
          <p14:tracePt t="34132" x="982663" y="3424238"/>
          <p14:tracePt t="34134" x="847725" y="3424238"/>
          <p14:tracePt t="34149" x="682625" y="3486150"/>
          <p14:tracePt t="34165" x="630238" y="3589338"/>
          <p14:tracePt t="34182" x="609600" y="3662363"/>
          <p14:tracePt t="34198" x="609600" y="3775075"/>
          <p14:tracePt t="34205" x="630238" y="3816350"/>
          <p14:tracePt t="34215" x="630238" y="3848100"/>
          <p14:tracePt t="34232" x="650875" y="3889375"/>
          <p14:tracePt t="34248" x="661988" y="3930650"/>
          <p14:tracePt t="34264" x="714375" y="3983038"/>
          <p14:tracePt t="34281" x="847725" y="4065588"/>
          <p14:tracePt t="34298" x="1055688" y="4137025"/>
          <p14:tracePt t="34301" x="1189038" y="4157663"/>
          <p14:tracePt t="34315" x="1292225" y="4157663"/>
          <p14:tracePt t="34318" x="1385888" y="4157663"/>
          <p14:tracePt t="34331" x="1500188" y="4157663"/>
          <p14:tracePt t="34335" x="1603375" y="4127500"/>
          <p14:tracePt t="34349" x="1789113" y="4033838"/>
          <p14:tracePt t="34365" x="1912938" y="3921125"/>
          <p14:tracePt t="34381" x="1985963" y="3754438"/>
          <p14:tracePt t="34398" x="2006600" y="3621088"/>
          <p14:tracePt t="34415" x="2006600" y="3475038"/>
          <p14:tracePt t="34431" x="1976438" y="3392488"/>
          <p14:tracePt t="34447" x="1933575" y="3341688"/>
          <p14:tracePt t="34465" x="1851025" y="3300413"/>
          <p14:tracePt t="34481" x="1768475" y="3289300"/>
          <p14:tracePt t="34498" x="1685925" y="3309938"/>
          <p14:tracePt t="34502" x="1655763" y="3330575"/>
          <p14:tracePt t="34515" x="1612900" y="3371850"/>
          <p14:tracePt t="34518" x="1582738" y="3403600"/>
          <p14:tracePt t="34531" x="1550988" y="3465513"/>
          <p14:tracePt t="34535" x="1530350" y="3516313"/>
          <p14:tracePt t="34549" x="1468438" y="3609975"/>
          <p14:tracePt t="34566" x="1406525" y="3703638"/>
          <p14:tracePt t="34582" x="1344613" y="3754438"/>
          <p14:tracePt t="34598" x="1323975" y="3786188"/>
          <p14:tracePt t="34615" x="1314450" y="3795713"/>
          <p14:tracePt t="34632" x="1303338" y="3795713"/>
          <p14:tracePt t="34648" x="1292225" y="3806825"/>
          <p14:tracePt t="34664" x="1271588" y="3836988"/>
          <p14:tracePt t="34681" x="1230313" y="3889375"/>
          <p14:tracePt t="34698" x="1200150" y="3910013"/>
          <p14:tracePt t="34724" x="1200150" y="3898900"/>
          <p14:tracePt t="34736" x="1200150" y="3878263"/>
          <p14:tracePt t="34748" x="1189038" y="3848100"/>
          <p14:tracePt t="34751" x="1189038" y="3816350"/>
          <p14:tracePt t="34766" x="1179513" y="3775075"/>
          <p14:tracePt t="34782" x="1168400" y="3754438"/>
          <p14:tracePt t="34805" x="1179513" y="3754438"/>
          <p14:tracePt t="34815" x="1200150" y="3775075"/>
          <p14:tracePt t="34831" x="1262063" y="3795713"/>
          <p14:tracePt t="56200" x="1271588" y="3795713"/>
          <p14:tracePt t="56208" x="1292225" y="3795713"/>
          <p14:tracePt t="56219" x="1323975" y="3786188"/>
          <p14:tracePt t="56222" x="1397000" y="3786188"/>
          <p14:tracePt t="56233" x="1479550" y="3765550"/>
          <p14:tracePt t="56251" x="1644650" y="3713163"/>
          <p14:tracePt t="56253" x="1717675" y="3683000"/>
          <p14:tracePt t="56267" x="1820863" y="3662363"/>
          <p14:tracePt t="56270" x="1903413" y="3630613"/>
          <p14:tracePt t="56283" x="1985963" y="3609975"/>
          <p14:tracePt t="56286" x="2079625" y="3578225"/>
          <p14:tracePt t="56300" x="2151063" y="3557588"/>
          <p14:tracePt t="56303" x="2192338" y="3536950"/>
          <p14:tracePt t="56317" x="2274888" y="3495675"/>
          <p14:tracePt t="56334" x="2400300" y="3444875"/>
          <p14:tracePt t="56351" x="2647950" y="3382963"/>
          <p14:tracePt t="56367" x="3092450" y="3330575"/>
          <p14:tracePt t="56383" x="3609975" y="3248025"/>
          <p14:tracePt t="56400" x="3941763" y="3216275"/>
          <p14:tracePt t="56417" x="4054475" y="3175000"/>
          <p14:tracePt t="56433" x="4106863" y="3144838"/>
          <p14:tracePt t="56450" x="4230688" y="3113088"/>
          <p14:tracePt t="56467" x="4416425" y="3092450"/>
          <p14:tracePt t="56470" x="4519613" y="3082925"/>
          <p14:tracePt t="56483" x="4603750" y="3071813"/>
          <p14:tracePt t="56486" x="4675188" y="3062288"/>
          <p14:tracePt t="56500" x="4737100" y="3051175"/>
          <p14:tracePt t="56503" x="4840288" y="3051175"/>
          <p14:tracePt t="56517" x="5089525" y="3071813"/>
          <p14:tracePt t="56534" x="5534025" y="3175000"/>
          <p14:tracePt t="56550" x="5854700" y="3195638"/>
          <p14:tracePt t="56568" x="6051550" y="3195638"/>
          <p14:tracePt t="56583" x="6207125" y="3144838"/>
          <p14:tracePt t="56600" x="6351588" y="3082925"/>
          <p14:tracePt t="56617" x="6548438" y="3009900"/>
          <p14:tracePt t="56633" x="6723063" y="2927350"/>
          <p14:tracePt t="56650" x="6910388" y="2865438"/>
          <p14:tracePt t="56667" x="6981825" y="2813050"/>
          <p14:tracePt t="56670" x="7002463" y="2803525"/>
          <p14:tracePt t="56683" x="7034213" y="2792413"/>
          <p14:tracePt t="56686" x="7085013" y="2792413"/>
          <p14:tracePt t="56701" x="7126288" y="2792413"/>
          <p14:tracePt t="56703" x="7199313" y="2792413"/>
          <p14:tracePt t="56717" x="7334250" y="2803525"/>
          <p14:tracePt t="56734" x="7508875" y="2824163"/>
          <p14:tracePt t="56750" x="7716838" y="2824163"/>
          <p14:tracePt t="56767" x="7923213" y="2824163"/>
          <p14:tracePt t="56783" x="8161338" y="2803525"/>
          <p14:tracePt t="56800" x="8408988" y="2771775"/>
          <p14:tracePt t="56817" x="8647113" y="2730500"/>
          <p14:tracePt t="56833" x="8782050" y="2679700"/>
          <p14:tracePt t="56850" x="8843963" y="2627313"/>
          <p14:tracePt t="56867" x="8864600" y="2595563"/>
          <p14:tracePt t="56870" x="8864600" y="2574925"/>
          <p14:tracePt t="56883" x="8864600" y="2554288"/>
          <p14:tracePt t="56886" x="8864600" y="2533650"/>
          <p14:tracePt t="56901" x="8864600" y="2513013"/>
          <p14:tracePt t="56904" x="8864600" y="2492375"/>
          <p14:tracePt t="56917" x="8875713" y="2441575"/>
          <p14:tracePt t="56934" x="8885238" y="2379663"/>
          <p14:tracePt t="56951" x="8905875" y="2347913"/>
          <p14:tracePt t="56968" x="8916988" y="2306638"/>
          <p14:tracePt t="56983" x="8916988" y="2254250"/>
          <p14:tracePt t="57000" x="8926513" y="2203450"/>
          <p14:tracePt t="57017" x="8926513" y="2141538"/>
          <p14:tracePt t="57033" x="8926513" y="2068513"/>
          <p14:tracePt t="57051" x="8926513" y="2006600"/>
          <p14:tracePt t="57054" x="8916988" y="1976438"/>
          <p14:tracePt t="57067" x="8916988" y="1954213"/>
          <p14:tracePt t="57070" x="8896350" y="1933575"/>
          <p14:tracePt t="57086" x="8885238" y="1933575"/>
          <p14:tracePt t="57109" x="8875713" y="1933575"/>
          <p14:tracePt t="57125" x="8864600" y="1933575"/>
          <p14:tracePt t="57135" x="8864600" y="1924050"/>
          <p14:tracePt t="57150" x="8855075" y="1912938"/>
          <p14:tracePt t="57167" x="8843963" y="1903413"/>
          <p14:tracePt t="57214" x="8834438" y="1903413"/>
          <p14:tracePt t="57221" x="8823325" y="1903413"/>
          <p14:tracePt t="57238" x="8812213" y="1903413"/>
          <p14:tracePt t="57250" x="8812213" y="1912938"/>
          <p14:tracePt t="57270" x="8802688" y="1912938"/>
          <p14:tracePt t="57283" x="8802688" y="1924050"/>
          <p14:tracePt t="57302" x="8791575" y="1924050"/>
          <p14:tracePt t="57317" x="8791575" y="1933575"/>
          <p14:tracePt t="57334" x="8791575" y="1965325"/>
          <p14:tracePt t="57351" x="8802688" y="1997075"/>
          <p14:tracePt t="57368" x="8823325" y="2038350"/>
          <p14:tracePt t="57383" x="8843963" y="2079625"/>
          <p14:tracePt t="57400" x="8843963" y="2109788"/>
          <p14:tracePt t="57417" x="8855075" y="2120900"/>
          <p14:tracePt t="57433" x="8875713" y="2130425"/>
          <p14:tracePt t="57451" x="8916988" y="2130425"/>
          <p14:tracePt t="57454" x="8958263" y="2130425"/>
          <p14:tracePt t="57467" x="8988425" y="2130425"/>
          <p14:tracePt t="57470" x="9040813" y="2130425"/>
          <p14:tracePt t="57483" x="9070975" y="2109788"/>
          <p14:tracePt t="57486" x="9091613" y="2089150"/>
          <p14:tracePt t="57501" x="9112250" y="2068513"/>
          <p14:tracePt t="57504" x="9112250" y="2047875"/>
          <p14:tracePt t="57517" x="9112250" y="2006600"/>
          <p14:tracePt t="57534" x="9061450" y="1954213"/>
          <p14:tracePt t="57550" x="9020175" y="1933575"/>
          <p14:tracePt t="57567" x="8999538" y="1924050"/>
          <p14:tracePt t="57583" x="8967788" y="1912938"/>
          <p14:tracePt t="57601" x="8926513" y="1892300"/>
          <p14:tracePt t="57617" x="8885238" y="1871663"/>
          <p14:tracePt t="57633" x="8834438" y="1851025"/>
          <p14:tracePt t="57650" x="8761413" y="1830388"/>
          <p14:tracePt t="57667" x="8740775" y="1830388"/>
          <p14:tracePt t="57670" x="8729663" y="1830388"/>
          <p14:tracePt t="57683" x="8729663" y="1851025"/>
          <p14:tracePt t="57686" x="8720138" y="1882775"/>
          <p14:tracePt t="57701" x="8709025" y="1912938"/>
          <p14:tracePt t="57704" x="8709025" y="1954213"/>
          <p14:tracePt t="57717" x="8709025" y="2027238"/>
          <p14:tracePt t="57734" x="8729663" y="2089150"/>
          <p14:tracePt t="57751" x="8761413" y="2130425"/>
          <p14:tracePt t="57767" x="8791575" y="2151063"/>
          <p14:tracePt t="57783" x="8843963" y="2151063"/>
          <p14:tracePt t="57800" x="8896350" y="2141538"/>
          <p14:tracePt t="57817" x="8937625" y="2109788"/>
          <p14:tracePt t="57833" x="8967788" y="2068513"/>
          <p14:tracePt t="57851" x="9009063" y="2017713"/>
          <p14:tracePt t="57854" x="9020175" y="2006600"/>
          <p14:tracePt t="57867" x="9020175" y="1985963"/>
          <p14:tracePt t="57870" x="9020175" y="1954213"/>
          <p14:tracePt t="57883" x="9020175" y="1944688"/>
          <p14:tracePt t="57886" x="9020175" y="1924050"/>
          <p14:tracePt t="57901" x="9020175" y="1903413"/>
          <p14:tracePt t="57904" x="8988425" y="1862138"/>
          <p14:tracePt t="57917" x="8864600" y="1789113"/>
          <p14:tracePt t="57934" x="8791575" y="1768475"/>
          <p14:tracePt t="57950" x="8720138" y="1768475"/>
          <p14:tracePt t="57967" x="8626475" y="1820863"/>
          <p14:tracePt t="57983" x="8575675" y="1903413"/>
          <p14:tracePt t="58000" x="8555038" y="2006600"/>
          <p14:tracePt t="58017" x="8575675" y="2100263"/>
          <p14:tracePt t="58033" x="8667750" y="2141538"/>
          <p14:tracePt t="58050" x="8802688" y="2182813"/>
          <p14:tracePt t="58068" x="8916988" y="2192338"/>
          <p14:tracePt t="58071" x="8967788" y="2192338"/>
          <p14:tracePt t="58083" x="9040813" y="2192338"/>
          <p14:tracePt t="58086" x="9091613" y="2192338"/>
          <p14:tracePt t="58170" x="9091613" y="2017713"/>
          <p14:tracePt t="58173" x="9061450" y="2006600"/>
          <p14:tracePt t="58187" x="9029700" y="1997075"/>
          <p14:tracePt t="58190" x="8999538" y="1997075"/>
          <p14:tracePt t="58200" x="8967788" y="1985963"/>
          <p14:tracePt t="58218" x="8926513" y="1976438"/>
          <p14:tracePt t="58233" x="8916988" y="1976438"/>
          <p14:tracePt t="58254" x="8905875" y="1976438"/>
          <p14:tracePt t="58286" x="8905875" y="1997075"/>
          <p14:tracePt t="58293" x="8905875" y="2006600"/>
          <p14:tracePt t="58309" x="8905875" y="2027238"/>
          <p14:tracePt t="58320" x="8905875" y="2047875"/>
          <p14:tracePt t="58335" x="8905875" y="2068513"/>
          <p14:tracePt t="58446" x="8905875" y="2079625"/>
          <p14:tracePt t="58485" x="8916988" y="2079625"/>
          <p14:tracePt t="58646" x="8916988" y="2089150"/>
          <p14:tracePt t="59453" x="8905875" y="2089150"/>
          <p14:tracePt t="59478" x="8896350" y="2089150"/>
          <p14:tracePt t="59557" x="8885238" y="2089150"/>
          <p14:tracePt t="59589" x="8875713" y="2089150"/>
          <p14:tracePt t="60022" x="8875713" y="2100263"/>
          <p14:tracePt t="60031" x="8864600" y="2100263"/>
          <p14:tracePt t="60055" x="8864600" y="2109788"/>
          <p14:tracePt t="60142" x="8864600" y="2120900"/>
          <p14:tracePt t="60302" x="8855075" y="2120900"/>
          <p14:tracePt t="60350" x="8855075" y="2130425"/>
          <p14:tracePt t="61294" x="8855075" y="2141538"/>
          <p14:tracePt t="61304" x="8855075" y="2151063"/>
          <p14:tracePt t="61318" x="8843963" y="2162175"/>
          <p14:tracePt t="61335" x="8843963" y="2171700"/>
          <p14:tracePt t="61351" x="8834438" y="2171700"/>
          <p14:tracePt t="61368" x="8834438" y="2182813"/>
          <p14:tracePt t="61389" x="8834438" y="2192338"/>
          <p14:tracePt t="61414" x="8834438" y="2203450"/>
          <p14:tracePt t="61438" x="8834438" y="2212975"/>
          <p14:tracePt t="61469" x="8834438" y="2224088"/>
          <p14:tracePt t="61509" x="8823325" y="2224088"/>
          <p14:tracePt t="61535" x="8823325" y="2233613"/>
          <p14:tracePt t="61557" x="8823325" y="2244725"/>
          <p14:tracePt t="61750" x="8812213" y="2244725"/>
          <p14:tracePt t="61757" x="8812213" y="2254250"/>
          <p14:tracePt t="61773" x="8802688" y="2265363"/>
          <p14:tracePt t="61784" x="8791575" y="2274888"/>
          <p14:tracePt t="61801" x="8791575" y="2286000"/>
          <p14:tracePt t="88447" x="8802688" y="2286000"/>
          <p14:tracePt t="88455" x="8802688" y="2306638"/>
          <p14:tracePt t="88470" x="8823325" y="2338388"/>
          <p14:tracePt t="88487" x="8855075" y="2379663"/>
          <p14:tracePt t="88503" x="8875713" y="2462213"/>
          <p14:tracePt t="88520" x="8905875" y="2617788"/>
          <p14:tracePt t="88536" x="8937625" y="2771775"/>
          <p14:tracePt t="88552" x="8978900" y="2844800"/>
          <p14:tracePt t="88743" x="8967788" y="2854325"/>
          <p14:tracePt t="88753" x="8896350" y="2874963"/>
          <p14:tracePt t="88770" x="8709025" y="2895600"/>
          <p14:tracePt t="88786" x="8637588" y="2936875"/>
          <p14:tracePt t="88803" x="8605838" y="2959100"/>
          <p14:tracePt t="88821" x="8555038" y="2959100"/>
          <p14:tracePt t="88823" x="8523288" y="2959100"/>
          <p14:tracePt t="88836" x="8482013" y="2959100"/>
          <p14:tracePt t="88839" x="8420100" y="2959100"/>
          <p14:tracePt t="88853" x="8367713" y="2959100"/>
          <p14:tracePt t="88856" x="8285163" y="2959100"/>
          <p14:tracePt t="88870" x="8140700" y="2959100"/>
          <p14:tracePt t="88887" x="8005763" y="2959100"/>
          <p14:tracePt t="88903" x="7851775" y="2959100"/>
          <p14:tracePt t="88920" x="7716838" y="2959100"/>
          <p14:tracePt t="88936" x="7685088" y="2968625"/>
          <p14:tracePt t="88953" x="7664450" y="3000375"/>
          <p14:tracePt t="88969" x="7634288" y="3051175"/>
          <p14:tracePt t="88986" x="7572375" y="3103563"/>
          <p14:tracePt t="89002" x="7519988" y="3154363"/>
          <p14:tracePt t="89020" x="7478713" y="3186113"/>
          <p14:tracePt t="89023" x="7467600" y="3195638"/>
          <p14:tracePt t="89036" x="7437438" y="3195638"/>
          <p14:tracePt t="89039" x="7385050" y="3195638"/>
          <p14:tracePt t="89053" x="7313613" y="3195638"/>
          <p14:tracePt t="89056" x="7251700" y="3195638"/>
          <p14:tracePt t="89070" x="7199313" y="3206750"/>
          <p14:tracePt t="89073" x="7158038" y="3216275"/>
          <p14:tracePt t="89086" x="7137400" y="3216275"/>
          <p14:tracePt t="89102" x="7126288" y="3216275"/>
          <p14:tracePt t="89135" x="7126288" y="3195638"/>
          <p14:tracePt t="89143" x="7137400" y="3175000"/>
          <p14:tracePt t="89153" x="7146925" y="3154363"/>
          <p14:tracePt t="89170" x="7146925" y="3103563"/>
          <p14:tracePt t="89190" x="7085013" y="3062288"/>
          <p14:tracePt t="89203" x="7075488" y="3062288"/>
          <p14:tracePt t="89220" x="7034213" y="3062288"/>
          <p14:tracePt t="89223" x="7013575" y="3062288"/>
          <p14:tracePt t="89237" x="7013575" y="3082925"/>
          <p14:tracePt t="89240" x="7002463" y="3092450"/>
          <p14:tracePt t="89253" x="6992938" y="3103563"/>
          <p14:tracePt t="89256" x="6992938" y="3113088"/>
          <p14:tracePt t="89269" x="6992938" y="3124200"/>
          <p14:tracePt t="89287" x="6992938" y="3133725"/>
          <p14:tracePt t="89303" x="7013575" y="3133725"/>
          <p14:tracePt t="89320" x="7034213" y="3144838"/>
          <p14:tracePt t="89336" x="7043738" y="3144838"/>
          <p14:tracePt t="89352" x="7043738" y="3154363"/>
          <p14:tracePt t="89369" x="7054850" y="3165475"/>
          <p14:tracePt t="89386" x="7064375" y="3165475"/>
          <p14:tracePt t="89402" x="7075488" y="3175000"/>
          <p14:tracePt t="89421" x="7116763" y="3186113"/>
          <p14:tracePt t="89424" x="7137400" y="3186113"/>
          <p14:tracePt t="89436" x="7167563" y="3186113"/>
          <p14:tracePt t="89439" x="7199313" y="3186113"/>
          <p14:tracePt t="89453" x="7219950" y="3186113"/>
          <p14:tracePt t="89456" x="7240588" y="3186113"/>
          <p14:tracePt t="89470" x="7251700" y="3186113"/>
          <p14:tracePt t="89473" x="7261225" y="3186113"/>
          <p14:tracePt t="89486" x="7281863" y="3186113"/>
          <p14:tracePt t="89503" x="7313613" y="3165475"/>
          <p14:tracePt t="89520" x="7334250" y="3124200"/>
          <p14:tracePt t="89536" x="7364413" y="3113088"/>
          <p14:tracePt t="89553" x="7396163" y="3103563"/>
          <p14:tracePt t="89569" x="7437438" y="3103563"/>
          <p14:tracePt t="89586" x="7478713" y="3113088"/>
          <p14:tracePt t="89602" x="7508875" y="3113088"/>
          <p14:tracePt t="89621" x="7531100" y="3113088"/>
          <p14:tracePt t="89624" x="7540625" y="3113088"/>
          <p14:tracePt t="89637" x="7551738" y="3103563"/>
          <p14:tracePt t="89640" x="7572375" y="3092450"/>
          <p14:tracePt t="89653" x="7581900" y="3082925"/>
          <p14:tracePt t="89656" x="7602538" y="3062288"/>
          <p14:tracePt t="89670" x="7613650" y="3041650"/>
          <p14:tracePt t="89687" x="7623175" y="3030538"/>
          <p14:tracePt t="89703" x="7634288" y="3021013"/>
          <p14:tracePt t="89720" x="7664450" y="3021013"/>
          <p14:tracePt t="89736" x="7726363" y="3009900"/>
          <p14:tracePt t="89753" x="7820025" y="3009900"/>
          <p14:tracePt t="89770" x="7881938" y="3021013"/>
          <p14:tracePt t="89786" x="7934325" y="3021013"/>
          <p14:tracePt t="89802" x="7943850" y="3021013"/>
          <p14:tracePt t="89839" x="7943850" y="3030538"/>
          <p14:tracePt t="89847" x="7964488" y="3030538"/>
          <p14:tracePt t="89857" x="7985125" y="3041650"/>
          <p14:tracePt t="89869" x="8016875" y="3062288"/>
          <p14:tracePt t="89873" x="8078788" y="3071813"/>
          <p14:tracePt t="89887" x="8140700" y="3092450"/>
          <p14:tracePt t="89903" x="8181975" y="3113088"/>
          <p14:tracePt t="89926" x="8193088" y="3113088"/>
          <p14:tracePt t="89936" x="8193088" y="3124200"/>
          <p14:tracePt t="89953" x="8193088" y="3144838"/>
          <p14:tracePt t="89969" x="8193088" y="3175000"/>
          <p14:tracePt t="89986" x="8193088" y="3195638"/>
          <p14:tracePt t="90002" x="8193088" y="3206750"/>
          <p14:tracePt t="90020" x="8213725" y="3216275"/>
          <p14:tracePt t="90023" x="8223250" y="3216275"/>
          <p14:tracePt t="90037" x="8243888" y="3227388"/>
          <p14:tracePt t="90040" x="8275638" y="3236913"/>
          <p14:tracePt t="90053" x="8305800" y="3236913"/>
          <p14:tracePt t="90056" x="8326438" y="3236913"/>
          <p14:tracePt t="90070" x="8358188" y="3236913"/>
          <p14:tracePt t="90142" x="8358188" y="3227388"/>
          <p14:tracePt t="90152" x="8358188" y="3216275"/>
          <p14:tracePt t="90161" x="8358188" y="3206750"/>
          <p14:tracePt t="90172" x="8358188" y="3195638"/>
          <p14:tracePt t="90177" x="8358188" y="3175000"/>
          <p14:tracePt t="90187" x="8358188" y="3165475"/>
          <p14:tracePt t="90193" x="8358188" y="3144838"/>
          <p14:tracePt t="90203" x="8358188" y="3124200"/>
          <p14:tracePt t="90220" x="8305800" y="3082925"/>
          <p14:tracePt t="90223" x="8285163" y="3062288"/>
          <p14:tracePt t="90237" x="8264525" y="3062288"/>
          <p14:tracePt t="90240" x="8255000" y="3051175"/>
          <p14:tracePt t="90253" x="8234363" y="3051175"/>
          <p14:tracePt t="90256" x="8202613" y="3041650"/>
          <p14:tracePt t="90270" x="8193088" y="3041650"/>
          <p14:tracePt t="90273" x="8181975" y="3030538"/>
          <p14:tracePt t="90287" x="8161338" y="3021013"/>
          <p14:tracePt t="90303" x="8140700" y="3000375"/>
          <p14:tracePt t="90320" x="8099425" y="2968625"/>
          <p14:tracePt t="90336" x="8037513" y="2947988"/>
          <p14:tracePt t="90353" x="8005763" y="2936875"/>
          <p14:tracePt t="90369" x="7985125" y="2936875"/>
          <p14:tracePt t="90386" x="7975600" y="2936875"/>
          <p14:tracePt t="90402" x="7964488" y="2959100"/>
          <p14:tracePt t="90421" x="7934325" y="2968625"/>
          <p14:tracePt t="90424" x="7913688" y="2979738"/>
          <p14:tracePt t="90437" x="7902575" y="2979738"/>
          <p14:tracePt t="90440" x="7872413" y="2989263"/>
          <p14:tracePt t="90453" x="7840663" y="2989263"/>
          <p14:tracePt t="90456" x="7799388" y="2989263"/>
          <p14:tracePt t="90470" x="7696200" y="3000375"/>
          <p14:tracePt t="90487" x="7643813" y="3009900"/>
          <p14:tracePt t="90503" x="7634288" y="3021013"/>
          <p14:tracePt t="90520" x="7623175" y="3021013"/>
          <p14:tracePt t="90536" x="7613650" y="3030538"/>
          <p14:tracePt t="90553" x="7602538" y="3041650"/>
          <p14:tracePt t="90570" x="7581900" y="3062288"/>
          <p14:tracePt t="90586" x="7531100" y="3092450"/>
          <p14:tracePt t="90602" x="7499350" y="3124200"/>
          <p14:tracePt t="90621" x="7467600" y="3144838"/>
          <p14:tracePt t="90624" x="7458075" y="3144838"/>
          <p14:tracePt t="90636" x="7446963" y="3154363"/>
          <p14:tracePt t="90639" x="7437438" y="3154363"/>
          <p14:tracePt t="90653" x="7416800" y="3154363"/>
          <p14:tracePt t="90656" x="7396163" y="3154363"/>
          <p14:tracePt t="90670" x="7364413" y="3154363"/>
          <p14:tracePt t="90673" x="7302500" y="3144838"/>
          <p14:tracePt t="90687" x="7219950" y="3133725"/>
          <p14:tracePt t="90703" x="7189788" y="3133725"/>
          <p14:tracePt t="90720" x="7178675" y="3133725"/>
          <p14:tracePt t="90736" x="7167563" y="3133725"/>
          <p14:tracePt t="90753" x="7167563" y="3113088"/>
          <p14:tracePt t="90769" x="7146925" y="3071813"/>
          <p14:tracePt t="90786" x="7116763" y="3041650"/>
          <p14:tracePt t="90802" x="7085013" y="3021013"/>
          <p14:tracePt t="90820" x="7075488" y="3021013"/>
          <p14:tracePt t="90836" x="7064375" y="3021013"/>
          <p14:tracePt t="90878" x="7054850" y="3021013"/>
          <p14:tracePt t="90894" x="7054850" y="3009900"/>
          <p14:tracePt t="90903" x="7054850" y="2989263"/>
          <p14:tracePt t="90920" x="7043738" y="2968625"/>
          <p14:tracePt t="90936" x="7034213" y="2968625"/>
          <p14:tracePt t="90953" x="7023100" y="2968625"/>
          <p14:tracePt t="90975" x="7023100" y="2979738"/>
          <p14:tracePt t="90986" x="7023100" y="3000375"/>
          <p14:tracePt t="91002" x="7075488" y="3082925"/>
          <p14:tracePt t="91020" x="7116763" y="3124200"/>
          <p14:tracePt t="91023" x="7146925" y="3154363"/>
          <p14:tracePt t="91036" x="7158038" y="3154363"/>
          <p14:tracePt t="91039" x="7178675" y="3175000"/>
          <p14:tracePt t="91053" x="7199313" y="3186113"/>
          <p14:tracePt t="91056" x="7219950" y="3186113"/>
          <p14:tracePt t="91070" x="7292975" y="3206750"/>
          <p14:tracePt t="91087" x="7354888" y="3206750"/>
          <p14:tracePt t="91103" x="7405688" y="3175000"/>
          <p14:tracePt t="91119" x="7446963" y="3154363"/>
          <p14:tracePt t="91136" x="7488238" y="3133725"/>
          <p14:tracePt t="91153" x="7561263" y="3133725"/>
          <p14:tracePt t="91169" x="7685088" y="3133725"/>
          <p14:tracePt t="91186" x="7788275" y="3133725"/>
          <p14:tracePt t="91202" x="7840663" y="3133725"/>
          <p14:tracePt t="91220" x="7872413" y="3113088"/>
          <p14:tracePt t="91237" x="7872413" y="3092450"/>
          <p14:tracePt t="91240" x="7872413" y="3082925"/>
          <p14:tracePt t="91253" x="7872413" y="3071813"/>
          <p14:tracePt t="91256" x="7872413" y="3062288"/>
          <p14:tracePt t="91270" x="7881938" y="3051175"/>
          <p14:tracePt t="91287" x="7902575" y="3041650"/>
          <p14:tracePt t="91303" x="7934325" y="3041650"/>
          <p14:tracePt t="91320" x="7985125" y="3041650"/>
          <p14:tracePt t="91336" x="8058150" y="3051175"/>
          <p14:tracePt t="91353" x="8108950" y="3082925"/>
          <p14:tracePt t="91369" x="8140700" y="3103563"/>
          <p14:tracePt t="91386" x="8161338" y="3113088"/>
          <p14:tracePt t="91431" x="8172450" y="3113088"/>
          <p14:tracePt t="91446" x="8202613" y="3133725"/>
          <p14:tracePt t="91456" x="8234363" y="3133725"/>
          <p14:tracePt t="91470" x="8296275" y="3154363"/>
          <p14:tracePt t="91473" x="8378825" y="3175000"/>
          <p14:tracePt t="91487" x="8461375" y="3195638"/>
          <p14:tracePt t="91503" x="8493125" y="3206750"/>
          <p14:tracePt t="91519" x="8513763" y="3216275"/>
          <p14:tracePt t="91536" x="8513763" y="3227388"/>
          <p14:tracePt t="91567" x="8523288" y="3227388"/>
          <p14:tracePt t="91583" x="8523288" y="3216275"/>
          <p14:tracePt t="91593" x="8523288" y="3206750"/>
          <p14:tracePt t="91602" x="8523288" y="3195638"/>
          <p14:tracePt t="91620" x="8523288" y="3165475"/>
          <p14:tracePt t="91623" x="8513763" y="3154363"/>
          <p14:tracePt t="91637" x="8493125" y="3133725"/>
          <p14:tracePt t="91653" x="8470900" y="3133725"/>
          <p14:tracePt t="91656" x="8461375" y="3133725"/>
          <p14:tracePt t="91670" x="8420100" y="3133725"/>
          <p14:tracePt t="91687" x="8316913" y="3133725"/>
          <p14:tracePt t="91703" x="8243888" y="3133725"/>
          <p14:tracePt t="91720" x="8213725" y="3124200"/>
          <p14:tracePt t="91736" x="8202613" y="3113088"/>
          <p14:tracePt t="91831" x="8213725" y="3113088"/>
          <p14:tracePt t="92047" x="8223250" y="3113088"/>
          <p14:tracePt t="92271" x="8234363" y="3113088"/>
          <p14:tracePt t="92318" x="8243888" y="3124200"/>
          <p14:tracePt t="92336" x="8243888" y="3133725"/>
          <p14:tracePt t="92345" x="8243888" y="3144838"/>
          <p14:tracePt t="92358" x="8243888" y="3154363"/>
          <p14:tracePt t="92374" x="8234363" y="3175000"/>
          <p14:tracePt t="92386" x="8234363" y="3186113"/>
          <p14:tracePt t="92403" x="8181975" y="3268663"/>
          <p14:tracePt t="92420" x="8129588" y="3330575"/>
          <p14:tracePt t="92423" x="8120063" y="3362325"/>
          <p14:tracePt t="92437" x="8088313" y="3392488"/>
          <p14:tracePt t="92439" x="8078788" y="3424238"/>
          <p14:tracePt t="92453" x="8078788" y="3444875"/>
          <p14:tracePt t="92456" x="8067675" y="3454400"/>
          <p14:tracePt t="92471" x="8058150" y="3465513"/>
          <p14:tracePt t="92526" x="8058150" y="3475038"/>
          <p14:tracePt t="92542" x="8058150" y="3486150"/>
          <p14:tracePt t="92606" x="8047038" y="3475038"/>
          <p14:tracePt t="92646" x="8037513" y="3475038"/>
          <p14:tracePt t="92656" x="8016875" y="3475038"/>
          <p14:tracePt t="92670" x="7996238" y="3465513"/>
          <p14:tracePt t="92673" x="7975600" y="3465513"/>
          <p14:tracePt t="92687" x="7902575" y="3454400"/>
          <p14:tracePt t="92703" x="7820025" y="3444875"/>
          <p14:tracePt t="92719" x="7716838" y="3433763"/>
          <p14:tracePt t="92737" x="7602538" y="3433763"/>
          <p14:tracePt t="92753" x="7488238" y="3413125"/>
          <p14:tracePt t="92769" x="7334250" y="3413125"/>
          <p14:tracePt t="92786" x="7210425" y="3433763"/>
          <p14:tracePt t="92803" x="7167563" y="3465513"/>
          <p14:tracePt t="92820" x="7158038" y="3516313"/>
          <p14:tracePt t="92837" x="7158038" y="3548063"/>
          <p14:tracePt t="92840" x="7158038" y="3568700"/>
          <p14:tracePt t="92853" x="7167563" y="3568700"/>
          <p14:tracePt t="92856" x="7178675" y="3578225"/>
          <p14:tracePt t="92870" x="7189788" y="3589338"/>
          <p14:tracePt t="92887" x="7199313" y="3589338"/>
          <p14:tracePt t="92903" x="7219950" y="3600450"/>
          <p14:tracePt t="92920" x="7272338" y="3630613"/>
          <p14:tracePt t="92937" x="7458075" y="3692525"/>
          <p14:tracePt t="92953" x="7705725" y="3744913"/>
          <p14:tracePt t="92970" x="7985125" y="3765550"/>
          <p14:tracePt t="92986" x="8161338" y="3765550"/>
          <p14:tracePt t="93003" x="8305800" y="3765550"/>
          <p14:tracePt t="93020" x="8429625" y="3754438"/>
          <p14:tracePt t="93024" x="8493125" y="3744913"/>
          <p14:tracePt t="93036" x="8523288" y="3724275"/>
          <p14:tracePt t="93039" x="8543925" y="3713163"/>
          <p14:tracePt t="93053" x="8564563" y="3703638"/>
          <p14:tracePt t="93056" x="8564563" y="3683000"/>
          <p14:tracePt t="93070" x="8575675" y="3683000"/>
          <p14:tracePt t="93073" x="8585200" y="3671888"/>
          <p14:tracePt t="93087" x="8585200" y="3651250"/>
          <p14:tracePt t="93103" x="8585200" y="3641725"/>
          <p14:tracePt t="93122" x="8575675" y="3609975"/>
          <p14:tracePt t="93136" x="8523288" y="3578225"/>
          <p14:tracePt t="93153" x="8429625" y="3548063"/>
          <p14:tracePt t="93170" x="8296275" y="3536950"/>
          <p14:tracePt t="93186" x="8120063" y="3536950"/>
          <p14:tracePt t="93203" x="7902575" y="3536950"/>
          <p14:tracePt t="93220" x="7685088" y="3548063"/>
          <p14:tracePt t="93224" x="7593013" y="3557588"/>
          <p14:tracePt t="93237" x="7519988" y="3568700"/>
          <p14:tracePt t="93240" x="7458075" y="3578225"/>
          <p14:tracePt t="93253" x="7437438" y="3589338"/>
          <p14:tracePt t="93256" x="7416800" y="3589338"/>
          <p14:tracePt t="93270" x="7385050" y="3600450"/>
          <p14:tracePt t="93318" x="7385050" y="3609975"/>
          <p14:tracePt t="93438" x="7385050" y="3621088"/>
          <p14:tracePt t="94078" x="7385050" y="3609975"/>
          <p14:tracePt t="94088" x="7385050" y="3600450"/>
          <p14:tracePt t="94103" x="7385050" y="3548063"/>
          <p14:tracePt t="94125" x="7385050" y="3495675"/>
          <p14:tracePt t="94128" x="7385050" y="3465513"/>
          <p14:tracePt t="94138" x="7385050" y="3444875"/>
          <p14:tracePt t="94153" x="7385050" y="3403600"/>
          <p14:tracePt t="94170" x="7375525" y="3382963"/>
          <p14:tracePt t="94186" x="7354888" y="3351213"/>
          <p14:tracePt t="94203" x="7334250" y="3321050"/>
          <p14:tracePt t="94221" x="7302500" y="3279775"/>
          <p14:tracePt t="94224" x="7292975" y="3248025"/>
          <p14:tracePt t="94237" x="7261225" y="3227388"/>
          <p14:tracePt t="94240" x="7199313" y="3186113"/>
          <p14:tracePt t="94253" x="7116763" y="3144838"/>
          <p14:tracePt t="94256" x="7043738" y="3133725"/>
          <p14:tracePt t="94270" x="6981825" y="3124200"/>
          <p14:tracePt t="94273" x="6951663" y="3124200"/>
          <p14:tracePt t="94287" x="6919913" y="3133725"/>
          <p14:tracePt t="94303" x="6899275" y="3165475"/>
          <p14:tracePt t="94320" x="6889750" y="3175000"/>
          <p14:tracePt t="94367" x="6889750" y="3154363"/>
          <p14:tracePt t="94374" x="6889750" y="3144838"/>
          <p14:tracePt t="94386" x="6889750" y="3133725"/>
          <p14:tracePt t="94403" x="6889750" y="3124200"/>
          <p14:tracePt t="94420" x="6899275" y="3124200"/>
          <p14:tracePt t="94423" x="6910388" y="3124200"/>
          <p14:tracePt t="94486" x="6919913" y="3124200"/>
          <p14:tracePt t="94510" x="6931025" y="3144838"/>
          <p14:tracePt t="94520" x="6940550" y="3154363"/>
          <p14:tracePt t="94537" x="7034213" y="3195638"/>
          <p14:tracePt t="94553" x="7167563" y="3236913"/>
          <p14:tracePt t="94570" x="7302500" y="3257550"/>
          <p14:tracePt t="94586" x="7416800" y="3268663"/>
          <p14:tracePt t="94603" x="7478713" y="3268663"/>
          <p14:tracePt t="94620" x="7531100" y="3268663"/>
          <p14:tracePt t="94623" x="7551738" y="3268663"/>
          <p14:tracePt t="94637" x="7572375" y="3268663"/>
          <p14:tracePt t="94640" x="7593013" y="3268663"/>
          <p14:tracePt t="94653" x="7613650" y="3268663"/>
          <p14:tracePt t="94670" x="7623175" y="3268663"/>
          <p14:tracePt t="94687" x="7634288" y="3248025"/>
          <p14:tracePt t="94703" x="7634288" y="3206750"/>
          <p14:tracePt t="94720" x="7634288" y="3154363"/>
          <p14:tracePt t="94737" x="7623175" y="3113088"/>
          <p14:tracePt t="94753" x="7623175" y="3082925"/>
          <p14:tracePt t="94769" x="7623175" y="3071813"/>
          <p14:tracePt t="94786" x="7654925" y="3041650"/>
          <p14:tracePt t="94803" x="7696200" y="3009900"/>
          <p14:tracePt t="94820" x="7737475" y="2989263"/>
          <p14:tracePt t="94824" x="7747000" y="2968625"/>
          <p14:tracePt t="94837" x="7767638" y="2959100"/>
          <p14:tracePt t="94840" x="7778750" y="2947988"/>
          <p14:tracePt t="94853" x="7788275" y="2936875"/>
          <p14:tracePt t="94856" x="7820025" y="2936875"/>
          <p14:tracePt t="94870" x="7985125" y="2936875"/>
          <p14:tracePt t="94887" x="8181975" y="2959100"/>
          <p14:tracePt t="94903" x="8347075" y="2979738"/>
          <p14:tracePt t="94920" x="8420100" y="2979738"/>
          <p14:tracePt t="94937" x="8461375" y="2979738"/>
          <p14:tracePt t="94958" x="8461375" y="2989263"/>
          <p14:tracePt t="94970" x="8470900" y="3009900"/>
          <p14:tracePt t="94986" x="8482013" y="3062288"/>
          <p14:tracePt t="95003" x="8523288" y="3113088"/>
          <p14:tracePt t="95020" x="8543925" y="3154363"/>
          <p14:tracePt t="95023" x="8564563" y="3175000"/>
          <p14:tracePt t="95037" x="8585200" y="3186113"/>
          <p14:tracePt t="95040" x="8596313" y="3195638"/>
          <p14:tracePt t="95071" x="8605838" y="3195638"/>
          <p14:tracePt t="95094" x="8605838" y="3186113"/>
          <p14:tracePt t="95110" x="8605838" y="3175000"/>
          <p14:tracePt t="95124" x="8605838" y="3154363"/>
          <p14:tracePt t="95127" x="8605838" y="3133725"/>
          <p14:tracePt t="95137" x="8596313" y="3103563"/>
          <p14:tracePt t="95153" x="8470900" y="3021013"/>
          <p14:tracePt t="95170" x="8296275" y="2968625"/>
          <p14:tracePt t="95186" x="8243888" y="2959100"/>
          <p14:tracePt t="95193" x="8213725" y="2947988"/>
          <p14:tracePt t="95205" x="8181975" y="2947988"/>
          <p14:tracePt t="95208" x="8161338" y="2936875"/>
          <p14:tracePt t="95220" x="8150225" y="2936875"/>
          <p14:tracePt t="95223" x="8129588" y="2936875"/>
          <p14:tracePt t="95239" x="8129588" y="2927350"/>
          <p14:tracePt t="95271" x="8120063" y="2927350"/>
          <p14:tracePt t="95279" x="8108950" y="2927350"/>
          <p14:tracePt t="95290" x="8099425" y="2927350"/>
          <p14:tracePt t="95304" x="8078788" y="2936875"/>
          <p14:tracePt t="95320" x="8058150" y="2979738"/>
          <p14:tracePt t="95337" x="8026400" y="3009900"/>
          <p14:tracePt t="95353" x="7964488" y="3051175"/>
          <p14:tracePt t="95370" x="7893050" y="3051175"/>
          <p14:tracePt t="95386" x="7808913" y="3051175"/>
          <p14:tracePt t="95403" x="7675563" y="3051175"/>
          <p14:tracePt t="95420" x="7623175" y="3051175"/>
          <p14:tracePt t="95424" x="7602538" y="3051175"/>
          <p14:tracePt t="95437" x="7593013" y="3051175"/>
          <p14:tracePt t="95440" x="7572375" y="3051175"/>
          <p14:tracePt t="95453" x="7561263" y="3051175"/>
          <p14:tracePt t="95456" x="7551738" y="3051175"/>
          <p14:tracePt t="95478" x="7540625" y="3051175"/>
          <p14:tracePt t="95494" x="7540625" y="3062288"/>
          <p14:tracePt t="95505" x="7540625" y="3082925"/>
          <p14:tracePt t="95520" x="7540625" y="3103563"/>
          <p14:tracePt t="95537" x="7540625" y="3124200"/>
          <p14:tracePt t="95622" x="7531100" y="3124200"/>
          <p14:tracePt t="95654" x="7531100" y="3113088"/>
          <p14:tracePt t="95662" x="7531100" y="3103563"/>
          <p14:tracePt t="95673" x="7531100" y="3092450"/>
          <p14:tracePt t="95688" x="7519988" y="3041650"/>
          <p14:tracePt t="95704" x="7499350" y="3000375"/>
          <p14:tracePt t="95720" x="7467600" y="2959100"/>
          <p14:tracePt t="95737" x="7416800" y="2927350"/>
          <p14:tracePt t="95753" x="7364413" y="2916238"/>
          <p14:tracePt t="95770" x="7313613" y="2916238"/>
          <p14:tracePt t="95786" x="7261225" y="2936875"/>
          <p14:tracePt t="95803" x="7219950" y="2979738"/>
          <p14:tracePt t="95820" x="7199313" y="3021013"/>
          <p14:tracePt t="95823" x="7189788" y="3030538"/>
          <p14:tracePt t="95837" x="7189788" y="3041650"/>
          <p14:tracePt t="95840" x="7178675" y="3041650"/>
          <p14:tracePt t="95853" x="7178675" y="3051175"/>
          <p14:tracePt t="95870" x="7219950" y="3082925"/>
          <p14:tracePt t="95888" x="7281863" y="3103563"/>
          <p14:tracePt t="95904" x="7313613" y="3113088"/>
          <p14:tracePt t="95920" x="7343775" y="3113088"/>
          <p14:tracePt t="95942" x="7354888" y="3103563"/>
          <p14:tracePt t="95953" x="7354888" y="3092450"/>
          <p14:tracePt t="95970" x="7354888" y="3062288"/>
          <p14:tracePt t="95986" x="7364413" y="3041650"/>
          <p14:tracePt t="96003" x="7385050" y="3000375"/>
          <p14:tracePt t="96020" x="7396163" y="2968625"/>
          <p14:tracePt t="96023" x="7396163" y="2959100"/>
          <p14:tracePt t="96037" x="7396163" y="2947988"/>
          <p14:tracePt t="96040" x="7396163" y="2936875"/>
          <p14:tracePt t="96055" x="7396163" y="2927350"/>
          <p14:tracePt t="96070" x="7385050" y="2916238"/>
          <p14:tracePt t="96088" x="7375525" y="2916238"/>
          <p14:tracePt t="96104" x="7343775" y="2927350"/>
          <p14:tracePt t="96122" x="7302500" y="2968625"/>
          <p14:tracePt t="96137" x="7251700" y="3009900"/>
          <p14:tracePt t="96153" x="7210425" y="3051175"/>
          <p14:tracePt t="96170" x="7189788" y="3092450"/>
          <p14:tracePt t="96186" x="7189788" y="3133725"/>
          <p14:tracePt t="96193" x="7210425" y="3165475"/>
          <p14:tracePt t="96203" x="7219950" y="3175000"/>
          <p14:tracePt t="96220" x="7272338" y="3206750"/>
          <p14:tracePt t="96224" x="7281863" y="3206750"/>
          <p14:tracePt t="96237" x="7292975" y="3206750"/>
          <p14:tracePt t="96241" x="7302500" y="3206750"/>
          <p14:tracePt t="96253" x="7313613" y="3206750"/>
          <p14:tracePt t="96256" x="7323138" y="3206750"/>
          <p14:tracePt t="96270" x="7323138" y="3175000"/>
          <p14:tracePt t="96287" x="7343775" y="3133725"/>
          <p14:tracePt t="96304" x="7364413" y="3092450"/>
          <p14:tracePt t="96320" x="7375525" y="3051175"/>
          <p14:tracePt t="96337" x="7375525" y="3009900"/>
          <p14:tracePt t="96353" x="7354888" y="2968625"/>
          <p14:tracePt t="96370" x="7334250" y="2959100"/>
          <p14:tracePt t="96386" x="7272338" y="2959100"/>
          <p14:tracePt t="96403" x="7240588" y="2968625"/>
          <p14:tracePt t="96420" x="7219950" y="3030538"/>
          <p14:tracePt t="96423" x="7219950" y="3062288"/>
          <p14:tracePt t="96437" x="7210425" y="3092450"/>
          <p14:tracePt t="96440" x="7210425" y="3124200"/>
          <p14:tracePt t="96453" x="7210425" y="3144838"/>
          <p14:tracePt t="96456" x="7210425" y="3175000"/>
          <p14:tracePt t="96471" x="7210425" y="3186113"/>
          <p14:tracePt t="96486" x="7210425" y="3206750"/>
          <p14:tracePt t="96534" x="7219950" y="3206750"/>
          <p14:tracePt t="96558" x="7219950" y="3186113"/>
          <p14:tracePt t="96568" x="7231063" y="3175000"/>
          <p14:tracePt t="96578" x="7240588" y="3165475"/>
          <p14:tracePt t="96591" x="7240588" y="3144838"/>
          <p14:tracePt t="96594" x="7240588" y="3124200"/>
          <p14:tracePt t="96605" x="7240588" y="3103563"/>
          <p14:tracePt t="96608" x="7240588" y="3082925"/>
          <p14:tracePt t="96621" x="7240588" y="3071813"/>
          <p14:tracePt t="96623" x="7240588" y="3062288"/>
          <p14:tracePt t="96637" x="7251700" y="3051175"/>
          <p14:tracePt t="96656" x="7251700" y="3041650"/>
          <p14:tracePt t="96702" x="7251700" y="3062288"/>
          <p14:tracePt t="96710" x="7251700" y="3082925"/>
          <p14:tracePt t="96720" x="7251700" y="3113088"/>
          <p14:tracePt t="96737" x="7261225" y="3165475"/>
          <p14:tracePt t="96753" x="7272338" y="3206750"/>
          <p14:tracePt t="96770" x="7281863" y="3227388"/>
          <p14:tracePt t="96787" x="7292975" y="3236913"/>
          <p14:tracePt t="96830" x="7292975" y="3227388"/>
          <p14:tracePt t="96840" x="7292975" y="3216275"/>
          <p14:tracePt t="96853" x="7292975" y="3195638"/>
          <p14:tracePt t="96856" x="7292975" y="3175000"/>
          <p14:tracePt t="96871" x="7302500" y="3124200"/>
          <p14:tracePt t="96888" x="7302500" y="3092450"/>
          <p14:tracePt t="96904" x="7302500" y="3051175"/>
          <p14:tracePt t="96920" x="7302500" y="3030538"/>
          <p14:tracePt t="96937" x="7302500" y="3009900"/>
          <p14:tracePt t="96990" x="7302500" y="3021013"/>
          <p14:tracePt t="97000" x="7302500" y="3041650"/>
          <p14:tracePt t="97010" x="7302500" y="3071813"/>
          <p14:tracePt t="97020" x="7302500" y="3092450"/>
          <p14:tracePt t="97023" x="7302500" y="3124200"/>
          <p14:tracePt t="97037" x="7302500" y="3144838"/>
          <p14:tracePt t="97040" x="7302500" y="3165475"/>
          <p14:tracePt t="97056" x="7302500" y="3175000"/>
          <p14:tracePt t="97128" x="7313613" y="3175000"/>
          <p14:tracePt t="97262" x="7323138" y="3175000"/>
          <p14:tracePt t="97278" x="7323138" y="3186113"/>
          <p14:tracePt t="97289" x="7323138" y="3195638"/>
          <p14:tracePt t="106607" x="7375525" y="3216275"/>
          <p14:tracePt t="106615" x="7467600" y="3248025"/>
          <p14:tracePt t="106627" x="7581900" y="3321050"/>
          <p14:tracePt t="106638" x="7716838" y="3371850"/>
          <p14:tracePt t="106641" x="7829550" y="3424238"/>
          <p14:tracePt t="106655" x="8067675" y="3495675"/>
          <p14:tracePt t="106672" x="8296275" y="3557588"/>
          <p14:tracePt t="106688" x="8450263" y="3568700"/>
          <p14:tracePt t="106704" x="8470900" y="3568700"/>
          <p14:tracePt t="106721" x="8482013" y="3568700"/>
          <p14:tracePt t="106738" x="8482013" y="3589338"/>
          <p14:tracePt t="106754" x="8534400" y="3754438"/>
          <p14:tracePt t="106771" x="8658225" y="3983038"/>
          <p14:tracePt t="106788" x="8875713" y="4210050"/>
          <p14:tracePt t="106791" x="8926513" y="4262438"/>
          <p14:tracePt t="106805" x="8978900" y="4313238"/>
          <p14:tracePt t="106808" x="8999538" y="4333875"/>
          <p14:tracePt t="106821" x="9009063" y="4344988"/>
          <p14:tracePt t="106863" x="8999538" y="4324350"/>
          <p14:tracePt t="106873" x="8967788" y="4303713"/>
          <p14:tracePt t="106889" x="8896350" y="4262438"/>
          <p14:tracePt t="106904" x="8864600" y="4240213"/>
          <p14:tracePt t="106921" x="8864600" y="4189413"/>
          <p14:tracePt t="106938" x="8864600" y="4127500"/>
          <p14:tracePt t="106954" x="8843963" y="4054475"/>
          <p14:tracePt t="106972" x="8791575" y="3983038"/>
          <p14:tracePt t="106987" x="8720138" y="3910013"/>
          <p14:tracePt t="107005" x="8667750" y="3848100"/>
          <p14:tracePt t="107008" x="8658225" y="3827463"/>
          <p14:tracePt t="107021" x="8647113" y="3795713"/>
          <p14:tracePt t="107024" x="8637588" y="3775075"/>
          <p14:tracePt t="107038" x="8637588" y="3733800"/>
          <p14:tracePt t="107041" x="8626475" y="3703638"/>
          <p14:tracePt t="107055" x="8605838" y="3600450"/>
          <p14:tracePt t="107072" x="8564563" y="3495675"/>
          <p14:tracePt t="107089" x="8502650" y="3321050"/>
          <p14:tracePt t="107104" x="8440738" y="3154363"/>
          <p14:tracePt t="107126" x="8420100" y="3082925"/>
          <p14:tracePt t="107129" x="8408988" y="3051175"/>
          <p14:tracePt t="107141" x="8408988" y="3009900"/>
          <p14:tracePt t="107143" x="8408988" y="2979738"/>
          <p14:tracePt t="107154" x="8408988" y="2936875"/>
          <p14:tracePt t="107171" x="8408988" y="2844800"/>
          <p14:tracePt t="107177" x="8408988" y="2813050"/>
          <p14:tracePt t="107188" x="8408988" y="2782888"/>
          <p14:tracePt t="107193" x="8408988" y="2751138"/>
          <p14:tracePt t="107205" x="8408988" y="2730500"/>
          <p14:tracePt t="107208" x="8399463" y="2720975"/>
          <p14:tracePt t="107222" x="8399463" y="2709863"/>
          <p14:tracePt t="107238" x="8399463" y="2700338"/>
          <p14:tracePt t="107272" x="8388350" y="2700338"/>
          <p14:tracePt t="107295" x="8378825" y="2720975"/>
          <p14:tracePt t="107304" x="8367713" y="2741613"/>
          <p14:tracePt t="107313" x="8367713" y="2762250"/>
          <p14:tracePt t="107324" x="8358188" y="2813050"/>
          <p14:tracePt t="107327" x="8337550" y="2865438"/>
          <p14:tracePt t="107338" x="8337550" y="2916238"/>
          <p14:tracePt t="107354" x="8326438" y="3021013"/>
          <p14:tracePt t="107371" x="8326438" y="3092450"/>
          <p14:tracePt t="107388" x="8326438" y="3154363"/>
          <p14:tracePt t="107391" x="8326438" y="3175000"/>
          <p14:tracePt t="107404" x="8316913" y="3195638"/>
          <p14:tracePt t="107407" x="8316913" y="3257550"/>
          <p14:tracePt t="107422" x="8316913" y="3309938"/>
          <p14:tracePt t="107424" x="8305800" y="3403600"/>
          <p14:tracePt t="107438" x="8296275" y="3475038"/>
          <p14:tracePt t="107441" x="8285163" y="3557588"/>
          <p14:tracePt t="107455" x="8264525" y="3703638"/>
          <p14:tracePt t="107472" x="8264525" y="3816350"/>
          <p14:tracePt t="107488" x="8264525" y="3857625"/>
          <p14:tracePt t="107504" x="8264525" y="3878263"/>
          <p14:tracePt t="107521" x="8264525" y="3889375"/>
          <p14:tracePt t="107538" x="8255000" y="3898900"/>
          <p14:tracePt t="107554" x="8243888" y="3930650"/>
          <p14:tracePt t="107571" x="8213725" y="3983038"/>
          <p14:tracePt t="107589" x="8202613" y="4044950"/>
          <p14:tracePt t="107592" x="8193088" y="4095750"/>
          <p14:tracePt t="107604" x="8181975" y="4106863"/>
          <p14:tracePt t="107607" x="8181975" y="4127500"/>
          <p14:tracePt t="107622" x="8172450" y="4127500"/>
          <p14:tracePt t="107695" x="8172450" y="4137025"/>
          <p14:tracePt t="107711" x="8172450" y="4148138"/>
          <p14:tracePt t="107768" x="8161338" y="4137025"/>
          <p14:tracePt t="107799" x="8161338" y="4127500"/>
          <p14:tracePt t="107815" x="8161338" y="4116388"/>
          <p14:tracePt t="107919" x="8172450" y="4116388"/>
          <p14:tracePt t="108015" x="8172450" y="4106863"/>
          <p14:tracePt t="108023" x="8181975" y="4106863"/>
          <p14:tracePt t="108038" x="8181975" y="4095750"/>
          <p14:tracePt t="108055" x="8193088" y="4075113"/>
          <p14:tracePt t="108088" x="8202613" y="4075113"/>
          <p14:tracePt t="108127" x="8202613" y="4086225"/>
          <p14:tracePt t="108279" x="8213725" y="4086225"/>
          <p14:tracePt t="108311" x="8213725" y="4075113"/>
          <p14:tracePt t="108320" x="8223250" y="4075113"/>
          <p14:tracePt t="108343" x="8243888" y="4075113"/>
          <p14:tracePt t="108352" x="8243888" y="4065588"/>
          <p14:tracePt t="108368" x="8255000" y="4044950"/>
          <p14:tracePt t="108384" x="8275638" y="4024313"/>
          <p14:tracePt t="108395" x="8285163" y="4003675"/>
          <p14:tracePt t="108407" x="8305800" y="3992563"/>
          <p14:tracePt t="108410" x="8316913" y="3971925"/>
          <p14:tracePt t="108422" x="8337550" y="3930650"/>
          <p14:tracePt t="108438" x="8347075" y="3921125"/>
          <p14:tracePt t="108441" x="8358188" y="3898900"/>
          <p14:tracePt t="108455" x="8367713" y="3868738"/>
          <p14:tracePt t="108472" x="8378825" y="3827463"/>
          <p14:tracePt t="108489" x="8378825" y="3795713"/>
          <p14:tracePt t="108504" x="8347075" y="3765550"/>
          <p14:tracePt t="108522" x="8305800" y="3733800"/>
          <p14:tracePt t="108539" x="8264525" y="3692525"/>
          <p14:tracePt t="108554" x="8181975" y="3641725"/>
          <p14:tracePt t="108571" x="8067675" y="3600450"/>
          <p14:tracePt t="108587" x="7934325" y="3578225"/>
          <p14:tracePt t="108605" x="7840663" y="3600450"/>
          <p14:tracePt t="108608" x="7758113" y="3621088"/>
          <p14:tracePt t="108622" x="7654925" y="3651250"/>
          <p14:tracePt t="108625" x="7551738" y="3713163"/>
          <p14:tracePt t="108638" x="7437438" y="3754438"/>
          <p14:tracePt t="108641" x="7354888" y="3816350"/>
          <p14:tracePt t="108655" x="7292975" y="3962400"/>
          <p14:tracePt t="108672" x="7281863" y="4065588"/>
          <p14:tracePt t="108688" x="7292975" y="4137025"/>
          <p14:tracePt t="108704" x="7323138" y="4198938"/>
          <p14:tracePt t="108722" x="7416800" y="4271963"/>
          <p14:tracePt t="108738" x="7593013" y="4344988"/>
          <p14:tracePt t="108754" x="7788275" y="4406900"/>
          <p14:tracePt t="108771" x="8005763" y="4427538"/>
          <p14:tracePt t="108789" x="8129588" y="4427538"/>
          <p14:tracePt t="108792" x="8161338" y="4427538"/>
          <p14:tracePt t="108805" x="8181975" y="4406900"/>
          <p14:tracePt t="108808" x="8202613" y="4395788"/>
          <p14:tracePt t="108822" x="8202613" y="4375150"/>
          <p14:tracePt t="108825" x="8223250" y="4354513"/>
          <p14:tracePt t="108839" x="8234363" y="4333875"/>
          <p14:tracePt t="108841" x="8234363" y="4313238"/>
          <p14:tracePt t="108856" x="8255000" y="4262438"/>
          <p14:tracePt t="108872" x="8255000" y="4230688"/>
          <p14:tracePt t="108889" x="8255000" y="4210050"/>
          <p14:tracePt t="109071" x="8243888" y="4210050"/>
          <p14:tracePt t="109391" x="8243888" y="4198938"/>
          <p14:tracePt t="109399" x="8243888" y="4189413"/>
          <p14:tracePt t="109409" x="8243888" y="4178300"/>
          <p14:tracePt t="109422" x="8243888" y="4157663"/>
          <p14:tracePt t="109425" x="8243888" y="4137025"/>
          <p14:tracePt t="109438" x="8243888" y="4106863"/>
          <p14:tracePt t="109441" x="8234363" y="4075113"/>
          <p14:tracePt t="109457" x="8223250" y="3962400"/>
          <p14:tracePt t="109472" x="8223250" y="3848100"/>
          <p14:tracePt t="109488" x="8223250" y="3733800"/>
          <p14:tracePt t="109504" x="8223250" y="3609975"/>
          <p14:tracePt t="109521" x="8181975" y="3454400"/>
          <p14:tracePt t="109539" x="8181975" y="3371850"/>
          <p14:tracePt t="109554" x="8172450" y="3300413"/>
          <p14:tracePt t="109571" x="8172450" y="3248025"/>
          <p14:tracePt t="109589" x="8172450" y="3206750"/>
          <p14:tracePt t="109592" x="8172450" y="3186113"/>
          <p14:tracePt t="109605" x="8172450" y="3165475"/>
          <p14:tracePt t="109608" x="8172450" y="3154363"/>
          <p14:tracePt t="109622" x="8172450" y="3144838"/>
          <p14:tracePt t="109625" x="8172450" y="3133725"/>
          <p14:tracePt t="109640" x="8172450" y="3124200"/>
          <p14:tracePt t="109656" x="8172450" y="3113088"/>
          <p14:tracePt t="109672" x="8172450" y="3103563"/>
          <p14:tracePt t="109688" x="8172450" y="3092450"/>
          <p14:tracePt t="109704" x="8172450" y="3071813"/>
          <p14:tracePt t="109727" x="8172450" y="3062288"/>
          <p14:tracePt t="109751" x="8172450" y="3051175"/>
          <p14:tracePt t="109775" x="8172450" y="3041650"/>
          <p14:tracePt t="109784" x="8172450" y="3030538"/>
          <p14:tracePt t="110768" x="8181975" y="3030538"/>
          <p14:tracePt t="110784" x="8193088" y="3030538"/>
          <p14:tracePt t="110808" x="8193088" y="3041650"/>
          <p14:tracePt t="110839" x="8193088" y="3051175"/>
          <p14:tracePt t="110863" x="8193088" y="3071813"/>
          <p14:tracePt t="111007" x="8202613" y="3071813"/>
          <p14:tracePt t="111047" x="8202613" y="3062288"/>
          <p14:tracePt t="111511" x="8202613" y="3051175"/>
          <p14:tracePt t="111647" x="8202613" y="3041650"/>
          <p14:tracePt t="111687" x="8202613" y="3030538"/>
          <p14:tracePt t="111895" x="8213725" y="3030538"/>
          <p14:tracePt t="111911" x="8213725" y="3021013"/>
          <p14:tracePt t="112383" x="8213725" y="3009900"/>
          <p14:tracePt t="112615" x="8223250" y="3009900"/>
          <p14:tracePt t="112625" x="8234363" y="3021013"/>
          <p14:tracePt t="112879" x="8223250" y="3009900"/>
          <p14:tracePt t="112895" x="8193088" y="3009900"/>
          <p14:tracePt t="112951" x="8193088" y="3000375"/>
          <p14:tracePt t="112959" x="8172450" y="2989263"/>
          <p14:tracePt t="112972" x="8140700" y="2989263"/>
          <p14:tracePt t="112989" x="8078788" y="2979738"/>
          <p14:tracePt t="112992" x="8047038" y="2979738"/>
          <p14:tracePt t="113005" x="8005763" y="2979738"/>
          <p14:tracePt t="113008" x="7964488" y="2979738"/>
          <p14:tracePt t="113023" x="7881938" y="2979738"/>
          <p14:tracePt t="113025" x="7820025" y="2979738"/>
          <p14:tracePt t="113038" x="7747000" y="2979738"/>
          <p14:tracePt t="113041" x="7664450" y="2989263"/>
          <p14:tracePt t="113055" x="7508875" y="2989263"/>
          <p14:tracePt t="113072" x="7375525" y="2989263"/>
          <p14:tracePt t="113088" x="7323138" y="2989263"/>
          <p14:tracePt t="113105" x="7302500" y="2989263"/>
          <p14:tracePt t="113151" x="7292975" y="2989263"/>
          <p14:tracePt t="113159" x="7281863" y="2989263"/>
          <p14:tracePt t="113171" x="7272338" y="2989263"/>
          <p14:tracePt t="113189" x="7231063" y="3000375"/>
          <p14:tracePt t="113192" x="7219950" y="3009900"/>
          <p14:tracePt t="113205" x="7210425" y="3021013"/>
          <p14:tracePt t="113209" x="7189788" y="3021013"/>
          <p14:tracePt t="113222" x="7189788" y="3041650"/>
          <p14:tracePt t="113240" x="7178675" y="3041650"/>
          <p14:tracePt t="113303" x="7178675" y="3030538"/>
          <p14:tracePt t="113321" x="7178675" y="3021013"/>
          <p14:tracePt t="113329" x="7178675" y="3009900"/>
          <p14:tracePt t="113343" x="7178675" y="3000375"/>
          <p14:tracePt t="113354" x="7178675" y="2989263"/>
          <p14:tracePt t="113372" x="7189788" y="2979738"/>
          <p14:tracePt t="113375" x="7199313" y="2979738"/>
          <p14:tracePt t="113388" x="7251700" y="2979738"/>
          <p14:tracePt t="113391" x="7323138" y="2979738"/>
          <p14:tracePt t="113405" x="7416800" y="2979738"/>
          <p14:tracePt t="113408" x="7519988" y="2989263"/>
          <p14:tracePt t="113422" x="7613650" y="2989263"/>
          <p14:tracePt t="113425" x="7705725" y="2989263"/>
          <p14:tracePt t="113439" x="7788275" y="2989263"/>
          <p14:tracePt t="113441" x="7861300" y="2989263"/>
          <p14:tracePt t="113455" x="7964488" y="2979738"/>
          <p14:tracePt t="113472" x="8037513" y="2959100"/>
          <p14:tracePt t="113488" x="8078788" y="2936875"/>
          <p14:tracePt t="113505" x="8161338" y="2936875"/>
          <p14:tracePt t="113521" x="8264525" y="2959100"/>
          <p14:tracePt t="113539" x="8337550" y="2989263"/>
          <p14:tracePt t="113554" x="8367713" y="2989263"/>
          <p14:tracePt t="113571" x="8378825" y="2989263"/>
          <p14:tracePt t="113615" x="8367713" y="2989263"/>
          <p14:tracePt t="113625" x="8367713" y="2979738"/>
          <p14:tracePt t="113639" x="8358188" y="2979738"/>
          <p14:tracePt t="113663" x="8347075" y="2968625"/>
          <p14:tracePt t="113674" x="8337550" y="2968625"/>
          <p14:tracePt t="113689" x="8255000" y="2959100"/>
          <p14:tracePt t="113705" x="8058150" y="2936875"/>
          <p14:tracePt t="113722" x="7778750" y="2916238"/>
          <p14:tracePt t="113739" x="7572375" y="2936875"/>
          <p14:tracePt t="113754" x="7458075" y="2959100"/>
          <p14:tracePt t="113772" x="7396163" y="2979738"/>
          <p14:tracePt t="113776" x="7385050" y="2989263"/>
          <p14:tracePt t="113823" x="7375525" y="2989263"/>
          <p14:tracePt t="113840" x="7364413" y="2989263"/>
          <p14:tracePt t="113847" x="7334250" y="2989263"/>
          <p14:tracePt t="113858" x="7302500" y="2989263"/>
          <p14:tracePt t="113879" x="7292975" y="3000375"/>
          <p14:tracePt t="113951" x="7281863" y="3009900"/>
          <p14:tracePt t="113968" x="7272338" y="3009900"/>
          <p14:tracePt t="113979" x="7272338" y="3021013"/>
          <p14:tracePt t="113989" x="7272338" y="3030538"/>
          <p14:tracePt t="113992" x="7272338" y="3041650"/>
          <p14:tracePt t="114008" x="7272338" y="3051175"/>
          <p14:tracePt t="114024" x="7272338" y="3062288"/>
          <p14:tracePt t="114079" x="7292975" y="3062288"/>
          <p14:tracePt t="114088" x="7323138" y="3051175"/>
          <p14:tracePt t="114105" x="7426325" y="3030538"/>
          <p14:tracePt t="114123" x="7581900" y="3009900"/>
          <p14:tracePt t="114139" x="7726363" y="2968625"/>
          <p14:tracePt t="114154" x="7820025" y="2936875"/>
          <p14:tracePt t="114172" x="7881938" y="2916238"/>
          <p14:tracePt t="114189" x="7934325" y="2906713"/>
          <p14:tracePt t="114192" x="7943850" y="2906713"/>
          <p14:tracePt t="114205" x="7964488" y="2895600"/>
          <p14:tracePt t="114208" x="7975600" y="2895600"/>
          <p14:tracePt t="114222" x="7975600" y="2886075"/>
          <p14:tracePt t="114225" x="7985125" y="2886075"/>
          <p14:tracePt t="114238" x="7996238" y="2886075"/>
          <p14:tracePt t="114272" x="8005763" y="2886075"/>
          <p14:tracePt t="114288" x="8016875" y="2886075"/>
          <p14:tracePt t="114447" x="8026400" y="2886075"/>
          <p14:tracePt t="114511" x="8037513" y="2886075"/>
          <p14:tracePt t="114543" x="8037513" y="2874963"/>
          <p14:tracePt t="114975" x="8037513" y="2865438"/>
          <p14:tracePt t="114992" x="8047038" y="2865438"/>
          <p14:tracePt t="115001" x="8047038" y="2854325"/>
          <p14:tracePt t="115935" x="8058150" y="2854325"/>
          <p14:tracePt t="115943" x="8067675" y="2865438"/>
          <p14:tracePt t="115955" x="8078788" y="2865438"/>
          <p14:tracePt t="115973" x="8088313" y="2865438"/>
          <p14:tracePt t="115989" x="8099425" y="2865438"/>
          <p14:tracePt t="123551" x="8108950" y="2865438"/>
          <p14:tracePt t="123584" x="8108950" y="2874963"/>
          <p14:tracePt t="123592" x="8078788" y="2886075"/>
          <p14:tracePt t="123607" x="8005763" y="2927350"/>
          <p14:tracePt t="123610" x="7923213" y="2968625"/>
          <p14:tracePt t="123623" x="7758113" y="3082925"/>
          <p14:tracePt t="123641" x="7643813" y="3216275"/>
          <p14:tracePt t="123656" x="7572375" y="3279775"/>
          <p14:tracePt t="123672" x="7519988" y="3330575"/>
          <p14:tracePt t="123690" x="7375525" y="3444875"/>
          <p14:tracePt t="123706" x="7116763" y="3589338"/>
          <p14:tracePt t="123723" x="6537325" y="3898900"/>
          <p14:tracePt t="123740" x="6113463" y="4116388"/>
          <p14:tracePt t="123755" x="5957888" y="4251325"/>
          <p14:tracePt t="123773" x="5875338" y="4344988"/>
          <p14:tracePt t="123776" x="5834063" y="4386263"/>
          <p14:tracePt t="123789" x="5802313" y="4427538"/>
          <p14:tracePt t="123792" x="5740400" y="4478338"/>
          <p14:tracePt t="123805" x="5648325" y="4519613"/>
          <p14:tracePt t="123808" x="5565775" y="4572000"/>
          <p14:tracePt t="123823" x="5472113" y="4633913"/>
          <p14:tracePt t="123826" x="5357813" y="4675188"/>
          <p14:tracePt t="123840" x="5172075" y="4778375"/>
          <p14:tracePt t="123857" x="5048250" y="4840288"/>
          <p14:tracePt t="123873" x="4995863" y="4851400"/>
          <p14:tracePt t="123889" x="4933950" y="4851400"/>
          <p14:tracePt t="123906" x="4819650" y="4851400"/>
          <p14:tracePt t="123922" x="4613275" y="4851400"/>
          <p14:tracePt t="123939" x="4324350" y="4860925"/>
          <p14:tracePt t="123955" x="4086225" y="4903788"/>
          <p14:tracePt t="123973" x="4003675" y="4903788"/>
          <p14:tracePt t="123976" x="4003675" y="4892675"/>
          <p14:tracePt t="123990" x="4003675" y="4860925"/>
          <p14:tracePt t="123993" x="4003675" y="4810125"/>
          <p14:tracePt t="124006" x="4003675" y="4768850"/>
          <p14:tracePt t="124009" x="4003675" y="4716463"/>
          <p14:tracePt t="124023" x="4003675" y="4665663"/>
          <p14:tracePt t="124026" x="3992563" y="4624388"/>
          <p14:tracePt t="124039" x="3971925" y="4572000"/>
          <p14:tracePt t="124056" x="3971925" y="4560888"/>
          <p14:tracePt t="124072" x="3971925" y="4551363"/>
          <p14:tracePt t="124090" x="3971925" y="4540250"/>
          <p14:tracePt t="124106" x="3971925" y="4519613"/>
          <p14:tracePt t="124122" x="3971925" y="4498975"/>
          <p14:tracePt t="124145" x="3951288" y="4448175"/>
          <p14:tracePt t="124155" x="3921125" y="4427538"/>
          <p14:tracePt t="124173" x="3857625" y="4416425"/>
          <p14:tracePt t="124189" x="3827463" y="4416425"/>
          <p14:tracePt t="124192" x="3827463" y="4427538"/>
          <p14:tracePt t="124206" x="3816350" y="4437063"/>
          <p14:tracePt t="124209" x="3806825" y="4457700"/>
          <p14:tracePt t="124223" x="3786188" y="4478338"/>
          <p14:tracePt t="124227" x="3765550" y="4498975"/>
          <p14:tracePt t="124239" x="3703638" y="4540250"/>
          <p14:tracePt t="124257" x="3557588" y="4583113"/>
          <p14:tracePt t="124272" x="3362325" y="4645025"/>
          <p14:tracePt t="124289" x="3062288" y="4716463"/>
          <p14:tracePt t="124306" x="2751138" y="4810125"/>
          <p14:tracePt t="124322" x="2586038" y="4872038"/>
          <p14:tracePt t="124340" x="2482850" y="4892675"/>
          <p14:tracePt t="124355" x="2338388" y="4892675"/>
          <p14:tracePt t="124372" x="2130425" y="4840288"/>
          <p14:tracePt t="124390" x="1912938" y="4789488"/>
          <p14:tracePt t="124392" x="1800225" y="4778375"/>
          <p14:tracePt t="124406" x="1697038" y="4768850"/>
          <p14:tracePt t="124409" x="1644650" y="4757738"/>
          <p14:tracePt t="124423" x="1603375" y="4748213"/>
          <p14:tracePt t="124426" x="1571625" y="4748213"/>
          <p14:tracePt t="124440" x="1520825" y="4737100"/>
          <p14:tracePt t="124457" x="1458913" y="4695825"/>
          <p14:tracePt t="124473" x="1323975" y="4633913"/>
          <p14:tracePt t="124490" x="1200150" y="4583113"/>
          <p14:tracePt t="124506" x="1065213" y="4510088"/>
          <p14:tracePt t="124523" x="982663" y="4478338"/>
          <p14:tracePt t="124540" x="982663" y="4468813"/>
          <p14:tracePt t="124556" x="971550" y="4468813"/>
          <p14:tracePt t="124655" x="982663" y="4478338"/>
          <p14:tracePt t="124663" x="993775" y="4489450"/>
          <p14:tracePt t="124674" x="1014413" y="4519613"/>
          <p14:tracePt t="124690" x="1076325" y="4551363"/>
          <p14:tracePt t="124706" x="1220788" y="4613275"/>
          <p14:tracePt t="124722" x="1447800" y="4665663"/>
          <p14:tracePt t="124740" x="1717675" y="4706938"/>
          <p14:tracePt t="124760" x="2141538" y="4716463"/>
          <p14:tracePt t="124772" x="2274888" y="4716463"/>
          <p14:tracePt t="124790" x="2565400" y="4695825"/>
          <p14:tracePt t="124793" x="2679700" y="4675188"/>
          <p14:tracePt t="124806" x="2813050" y="4654550"/>
          <p14:tracePt t="124809" x="2916238" y="4633913"/>
          <p14:tracePt t="124823" x="3000375" y="4603750"/>
          <p14:tracePt t="124826" x="3082925" y="4583113"/>
          <p14:tracePt t="124840" x="3195638" y="4530725"/>
          <p14:tracePt t="124858" x="3257550" y="4519613"/>
          <p14:tracePt t="124872" x="3330575" y="4510088"/>
          <p14:tracePt t="124890" x="3392488" y="4519613"/>
          <p14:tracePt t="124906" x="3433763" y="4560888"/>
          <p14:tracePt t="124923" x="3465513" y="4592638"/>
          <p14:tracePt t="124940" x="3486150" y="4633913"/>
          <p14:tracePt t="124956" x="3506788" y="4665663"/>
          <p14:tracePt t="124972" x="3506788" y="4686300"/>
          <p14:tracePt t="124989" x="3516313" y="4727575"/>
          <p14:tracePt t="124992" x="3527425" y="4748213"/>
          <p14:tracePt t="125006" x="3536950" y="4778375"/>
          <p14:tracePt t="125010" x="3548063" y="4810125"/>
          <p14:tracePt t="125023" x="3568700" y="4840288"/>
          <p14:tracePt t="125026" x="3568700" y="4860925"/>
          <p14:tracePt t="125040" x="3589338" y="4881563"/>
          <p14:tracePt t="125058" x="3600450" y="4903788"/>
          <p14:tracePt t="125073" x="3609975" y="4913313"/>
          <p14:tracePt t="125090" x="3609975" y="4924425"/>
          <p14:tracePt t="125106" x="3609975" y="4945063"/>
          <p14:tracePt t="125122" x="3609975" y="4965700"/>
          <p14:tracePt t="125145" x="3641725" y="5027613"/>
          <p14:tracePt t="125155" x="3641725" y="5037138"/>
          <p14:tracePt t="125172" x="3651250" y="5057775"/>
          <p14:tracePt t="125190" x="3662363" y="5068888"/>
          <p14:tracePt t="125206" x="3662363" y="5078413"/>
          <p14:tracePt t="125210" x="3662363" y="5089525"/>
          <p14:tracePt t="125271" x="3671888" y="5089525"/>
          <p14:tracePt t="125840" x="3683000" y="5089525"/>
          <p14:tracePt t="125911" x="3692525" y="5099050"/>
          <p14:tracePt t="126896" x="3703638" y="5099050"/>
          <p14:tracePt t="127280" x="3703638" y="5110163"/>
          <p14:tracePt t="127289" x="3713163" y="5110163"/>
          <p14:tracePt t="127312" x="3713163" y="5119688"/>
          <p14:tracePt t="127384" x="3724275" y="5119688"/>
          <p14:tracePt t="127392" x="3724275" y="5130800"/>
          <p14:tracePt t="127456" x="3733800" y="5130800"/>
          <p14:tracePt t="127656" x="3733800" y="5140325"/>
          <p14:tracePt t="127687" x="3733800" y="5151438"/>
          <p14:tracePt t="127696" x="3744913" y="5151438"/>
          <p14:tracePt t="127944" x="3744913" y="5160963"/>
          <p14:tracePt t="127976" x="3744913" y="5172075"/>
          <p14:tracePt t="128000" x="3765550" y="5181600"/>
          <p14:tracePt t="128009" x="3795713" y="5192713"/>
          <p14:tracePt t="128023" x="3857625" y="5202238"/>
          <p14:tracePt t="128040" x="3889375" y="5222875"/>
          <p14:tracePt t="128087" x="3898900" y="52228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FA425874-BCE5-831D-9254-6E00EDFE98E7}"/>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67587" name="Text Box 4">
            <a:extLst>
              <a:ext uri="{FF2B5EF4-FFF2-40B4-BE49-F238E27FC236}">
                <a16:creationId xmlns:a16="http://schemas.microsoft.com/office/drawing/2014/main" id="{EE65CA52-8349-ED43-BA8C-FFF68D6264D9}"/>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67588" name="Rectangle 5">
            <a:extLst>
              <a:ext uri="{FF2B5EF4-FFF2-40B4-BE49-F238E27FC236}">
                <a16:creationId xmlns:a16="http://schemas.microsoft.com/office/drawing/2014/main" id="{1A3EC01B-6F68-C756-9A6C-557ED88858B9}"/>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7589" name="Rectangle 6">
            <a:extLst>
              <a:ext uri="{FF2B5EF4-FFF2-40B4-BE49-F238E27FC236}">
                <a16:creationId xmlns:a16="http://schemas.microsoft.com/office/drawing/2014/main" id="{77628236-5A4A-EE9B-AC99-A23629ED291A}"/>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67590" name="TextBox 5">
            <a:extLst>
              <a:ext uri="{FF2B5EF4-FFF2-40B4-BE49-F238E27FC236}">
                <a16:creationId xmlns:a16="http://schemas.microsoft.com/office/drawing/2014/main" id="{D4DCFFB7-7A4D-1D31-535A-22028FD87783}"/>
              </a:ext>
            </a:extLst>
          </p:cNvPr>
          <p:cNvSpPr txBox="1">
            <a:spLocks noChangeArrowheads="1"/>
          </p:cNvSpPr>
          <p:nvPr/>
        </p:nvSpPr>
        <p:spPr bwMode="auto">
          <a:xfrm>
            <a:off x="-4763" y="141288"/>
            <a:ext cx="60833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Current project … using truly metal free system</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6343B4B5-162E-D38B-4D33-95427E8DED4E}"/>
              </a:ext>
            </a:extLst>
          </p:cNvPr>
          <p:cNvGrpSpPr>
            <a:grpSpLocks/>
          </p:cNvGrpSpPr>
          <p:nvPr/>
        </p:nvGrpSpPr>
        <p:grpSpPr bwMode="auto">
          <a:xfrm>
            <a:off x="620713" y="1458913"/>
            <a:ext cx="3719512" cy="1741487"/>
            <a:chOff x="620577" y="1387453"/>
            <a:chExt cx="3720187" cy="1742225"/>
          </a:xfrm>
        </p:grpSpPr>
        <p:sp>
          <p:nvSpPr>
            <p:cNvPr id="67600" name="Cube 2">
              <a:extLst>
                <a:ext uri="{FF2B5EF4-FFF2-40B4-BE49-F238E27FC236}">
                  <a16:creationId xmlns:a16="http://schemas.microsoft.com/office/drawing/2014/main" id="{2D6AD4EB-8F2B-F78D-29EE-72D1C7E43D9D}"/>
                </a:ext>
              </a:extLst>
            </p:cNvPr>
            <p:cNvSpPr>
              <a:spLocks noChangeArrowheads="1"/>
            </p:cNvSpPr>
            <p:nvPr/>
          </p:nvSpPr>
          <p:spPr bwMode="auto">
            <a:xfrm rot="1987259">
              <a:off x="620577" y="1387453"/>
              <a:ext cx="3720187" cy="1742225"/>
            </a:xfrm>
            <a:prstGeom prst="cube">
              <a:avLst>
                <a:gd name="adj" fmla="val 84810"/>
              </a:avLst>
            </a:prstGeom>
            <a:solidFill>
              <a:srgbClr val="FFC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67601" name="TextBox 4">
              <a:extLst>
                <a:ext uri="{FF2B5EF4-FFF2-40B4-BE49-F238E27FC236}">
                  <a16:creationId xmlns:a16="http://schemas.microsoft.com/office/drawing/2014/main" id="{0EFDC18F-5113-2CBE-0631-61699E695088}"/>
                </a:ext>
              </a:extLst>
            </p:cNvPr>
            <p:cNvSpPr txBox="1">
              <a:spLocks noChangeArrowheads="1"/>
            </p:cNvSpPr>
            <p:nvPr/>
          </p:nvSpPr>
          <p:spPr bwMode="auto">
            <a:xfrm>
              <a:off x="3505200" y="2190235"/>
              <a:ext cx="7665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SiO</a:t>
              </a:r>
              <a:r>
                <a:rPr lang="en-US" altLang="en-US" sz="2400" baseline="-25000">
                  <a:latin typeface="Times New Roman" panose="02020603050405020304" pitchFamily="18" charset="0"/>
                </a:rPr>
                <a:t>2</a:t>
              </a:r>
            </a:p>
          </p:txBody>
        </p:sp>
      </p:grpSp>
      <p:grpSp>
        <p:nvGrpSpPr>
          <p:cNvPr id="22" name="Group 21">
            <a:extLst>
              <a:ext uri="{FF2B5EF4-FFF2-40B4-BE49-F238E27FC236}">
                <a16:creationId xmlns:a16="http://schemas.microsoft.com/office/drawing/2014/main" id="{96D6491A-B6A6-6EE1-9938-1235185CF824}"/>
              </a:ext>
            </a:extLst>
          </p:cNvPr>
          <p:cNvGrpSpPr>
            <a:grpSpLocks/>
          </p:cNvGrpSpPr>
          <p:nvPr/>
        </p:nvGrpSpPr>
        <p:grpSpPr bwMode="auto">
          <a:xfrm>
            <a:off x="1119188" y="1765300"/>
            <a:ext cx="2101850" cy="863600"/>
            <a:chOff x="7352808" y="4315961"/>
            <a:chExt cx="2101919" cy="863817"/>
          </a:xfrm>
        </p:grpSpPr>
        <p:pic>
          <p:nvPicPr>
            <p:cNvPr id="67598" name="Picture 3">
              <a:extLst>
                <a:ext uri="{FF2B5EF4-FFF2-40B4-BE49-F238E27FC236}">
                  <a16:creationId xmlns:a16="http://schemas.microsoft.com/office/drawing/2014/main" id="{A32B07AE-9C37-09A0-1CA9-CE81788D62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2808" y="4315961"/>
              <a:ext cx="2101919" cy="86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Box 4">
              <a:extLst>
                <a:ext uri="{FF2B5EF4-FFF2-40B4-BE49-F238E27FC236}">
                  <a16:creationId xmlns:a16="http://schemas.microsoft.com/office/drawing/2014/main" id="{6ADC1837-C075-D079-E306-745A36B59F39}"/>
                </a:ext>
              </a:extLst>
            </p:cNvPr>
            <p:cNvSpPr txBox="1">
              <a:spLocks noChangeArrowheads="1"/>
            </p:cNvSpPr>
            <p:nvPr/>
          </p:nvSpPr>
          <p:spPr bwMode="auto">
            <a:xfrm>
              <a:off x="7765572" y="4598607"/>
              <a:ext cx="509604" cy="460491"/>
            </a:xfrm>
            <a:prstGeom prst="rect">
              <a:avLst/>
            </a:prstGeom>
            <a:solidFill>
              <a:schemeClr val="bg1">
                <a:lumMod val="85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a:latin typeface="Times New Roman" panose="02020603050405020304" pitchFamily="18" charset="0"/>
                </a:rPr>
                <a:t>Gr</a:t>
              </a:r>
              <a:endParaRPr lang="en-US" altLang="en-US" sz="2400" baseline="-25000">
                <a:latin typeface="Times New Roman" panose="02020603050405020304" pitchFamily="18" charset="0"/>
              </a:endParaRPr>
            </a:p>
          </p:txBody>
        </p:sp>
      </p:grpSp>
      <p:grpSp>
        <p:nvGrpSpPr>
          <p:cNvPr id="24" name="Group 23">
            <a:extLst>
              <a:ext uri="{FF2B5EF4-FFF2-40B4-BE49-F238E27FC236}">
                <a16:creationId xmlns:a16="http://schemas.microsoft.com/office/drawing/2014/main" id="{6D93355F-FD42-251D-A920-61A594242081}"/>
              </a:ext>
            </a:extLst>
          </p:cNvPr>
          <p:cNvGrpSpPr>
            <a:grpSpLocks/>
          </p:cNvGrpSpPr>
          <p:nvPr/>
        </p:nvGrpSpPr>
        <p:grpSpPr bwMode="auto">
          <a:xfrm>
            <a:off x="304800" y="1030288"/>
            <a:ext cx="5216525" cy="1484312"/>
            <a:chOff x="304800" y="990600"/>
            <a:chExt cx="5216713" cy="1483772"/>
          </a:xfrm>
        </p:grpSpPr>
        <p:pic>
          <p:nvPicPr>
            <p:cNvPr id="67595" name="Picture 6" descr="A yellow and white molecule&#10;&#10;Description automatically generated">
              <a:extLst>
                <a:ext uri="{FF2B5EF4-FFF2-40B4-BE49-F238E27FC236}">
                  <a16:creationId xmlns:a16="http://schemas.microsoft.com/office/drawing/2014/main" id="{6D0D2F2C-7BDD-A3AA-B72D-6A83701D8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990600"/>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6" descr="A yellow and white molecule&#10;&#10;Description automatically generated">
              <a:extLst>
                <a:ext uri="{FF2B5EF4-FFF2-40B4-BE49-F238E27FC236}">
                  <a16:creationId xmlns:a16="http://schemas.microsoft.com/office/drawing/2014/main" id="{4E097932-5E80-07F5-5F5A-B4F938B59C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2348" y="2012409"/>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6" descr="A yellow and white molecule&#10;&#10;Description automatically generated">
              <a:extLst>
                <a:ext uri="{FF2B5EF4-FFF2-40B4-BE49-F238E27FC236}">
                  <a16:creationId xmlns:a16="http://schemas.microsoft.com/office/drawing/2014/main" id="{E1B4F94B-5655-3A30-C25B-E052CA000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9051" y="1162545"/>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4" name="TextBox 4">
            <a:extLst>
              <a:ext uri="{FF2B5EF4-FFF2-40B4-BE49-F238E27FC236}">
                <a16:creationId xmlns:a16="http://schemas.microsoft.com/office/drawing/2014/main" id="{17E7D4C1-AA4D-D381-AB2B-A3CC60115950}"/>
              </a:ext>
            </a:extLst>
          </p:cNvPr>
          <p:cNvSpPr txBox="1">
            <a:spLocks noChangeArrowheads="1"/>
          </p:cNvSpPr>
          <p:nvPr/>
        </p:nvSpPr>
        <p:spPr bwMode="auto">
          <a:xfrm flipH="1">
            <a:off x="7078663" y="187325"/>
            <a:ext cx="2065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Graphene / Silica</a:t>
            </a:r>
          </a:p>
        </p:txBody>
      </p:sp>
      <p:pic>
        <p:nvPicPr>
          <p:cNvPr id="3" name="Audio 2">
            <a:hlinkClick r:id="" action="ppaction://media"/>
            <a:extLst>
              <a:ext uri="{FF2B5EF4-FFF2-40B4-BE49-F238E27FC236}">
                <a16:creationId xmlns:a16="http://schemas.microsoft.com/office/drawing/2014/main" id="{10CAE6E0-8A70-B289-A007-777E2FA78F8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084"/>
    </mc:Choice>
    <mc:Fallback xmlns="">
      <p:transition spd="slow" advTm="2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4CCA06F6-42CF-5DEA-17FE-AE675FB9602D}"/>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6147" name="Text Box 4">
            <a:extLst>
              <a:ext uri="{FF2B5EF4-FFF2-40B4-BE49-F238E27FC236}">
                <a16:creationId xmlns:a16="http://schemas.microsoft.com/office/drawing/2014/main" id="{00732C0B-9DE0-6329-A828-0AF051D2A994}"/>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6148" name="Rectangle 5">
            <a:extLst>
              <a:ext uri="{FF2B5EF4-FFF2-40B4-BE49-F238E27FC236}">
                <a16:creationId xmlns:a16="http://schemas.microsoft.com/office/drawing/2014/main" id="{5305FBB8-9160-72CF-4EC0-685EAE9EBD25}"/>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149" name="Rectangle 6">
            <a:extLst>
              <a:ext uri="{FF2B5EF4-FFF2-40B4-BE49-F238E27FC236}">
                <a16:creationId xmlns:a16="http://schemas.microsoft.com/office/drawing/2014/main" id="{A588F448-FB98-772B-8B46-C333A5BC94AF}"/>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6150" name="TextBox 6">
            <a:extLst>
              <a:ext uri="{FF2B5EF4-FFF2-40B4-BE49-F238E27FC236}">
                <a16:creationId xmlns:a16="http://schemas.microsoft.com/office/drawing/2014/main" id="{CBC63D4A-71CD-48C5-72AA-B1A2586B746F}"/>
              </a:ext>
            </a:extLst>
          </p:cNvPr>
          <p:cNvSpPr txBox="1">
            <a:spLocks noChangeArrowheads="1"/>
          </p:cNvSpPr>
          <p:nvPr/>
        </p:nvSpPr>
        <p:spPr bwMode="auto">
          <a:xfrm>
            <a:off x="-4763" y="141288"/>
            <a:ext cx="92741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300">
                <a:solidFill>
                  <a:srgbClr val="3366FF"/>
                </a:solidFill>
                <a:latin typeface="Times New Roman" panose="02020603050405020304" pitchFamily="18" charset="0"/>
                <a:cs typeface="Times New Roman" panose="02020603050405020304" pitchFamily="18" charset="0"/>
              </a:rPr>
              <a:t>Motivation – why study graphene surface chemistry of sulfur compounds?</a:t>
            </a:r>
          </a:p>
        </p:txBody>
      </p:sp>
      <p:sp>
        <p:nvSpPr>
          <p:cNvPr id="5130" name="TextBox 11">
            <a:extLst>
              <a:ext uri="{FF2B5EF4-FFF2-40B4-BE49-F238E27FC236}">
                <a16:creationId xmlns:a16="http://schemas.microsoft.com/office/drawing/2014/main" id="{91BD666B-1EA5-CA04-75E2-0D364C438003}"/>
              </a:ext>
            </a:extLst>
          </p:cNvPr>
          <p:cNvSpPr txBox="1">
            <a:spLocks noChangeArrowheads="1"/>
          </p:cNvSpPr>
          <p:nvPr/>
        </p:nvSpPr>
        <p:spPr bwMode="auto">
          <a:xfrm>
            <a:off x="682625" y="3211513"/>
            <a:ext cx="462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cs typeface="Calibri" panose="020F0502020204030204" pitchFamily="34" charset="0"/>
              </a:rPr>
              <a:t>use in noble metal-free catalysis</a:t>
            </a:r>
            <a:endParaRPr lang="en-US" altLang="en-US" sz="1800">
              <a:latin typeface="Times New Roman" panose="02020603050405020304" pitchFamily="18" charset="0"/>
            </a:endParaRPr>
          </a:p>
        </p:txBody>
      </p:sp>
      <p:sp>
        <p:nvSpPr>
          <p:cNvPr id="5131" name="TextBox 13">
            <a:extLst>
              <a:ext uri="{FF2B5EF4-FFF2-40B4-BE49-F238E27FC236}">
                <a16:creationId xmlns:a16="http://schemas.microsoft.com/office/drawing/2014/main" id="{9B07B045-3A71-B185-364C-FA8D6C635E2D}"/>
              </a:ext>
            </a:extLst>
          </p:cNvPr>
          <p:cNvSpPr txBox="1">
            <a:spLocks noChangeArrowheads="1"/>
          </p:cNvSpPr>
          <p:nvPr/>
        </p:nvSpPr>
        <p:spPr bwMode="auto">
          <a:xfrm>
            <a:off x="682625" y="2190750"/>
            <a:ext cx="462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cs typeface="Calibri" panose="020F0502020204030204" pitchFamily="34" charset="0"/>
              </a:rPr>
              <a:t>sulfur compounds reactive on graphene (liquid phase, powder samples, theory)</a:t>
            </a:r>
            <a:endParaRPr lang="en-US" altLang="en-US" sz="1800">
              <a:latin typeface="Times New Roman" panose="02020603050405020304" pitchFamily="18" charset="0"/>
            </a:endParaRPr>
          </a:p>
        </p:txBody>
      </p:sp>
      <p:grpSp>
        <p:nvGrpSpPr>
          <p:cNvPr id="3" name="Group 2">
            <a:extLst>
              <a:ext uri="{FF2B5EF4-FFF2-40B4-BE49-F238E27FC236}">
                <a16:creationId xmlns:a16="http://schemas.microsoft.com/office/drawing/2014/main" id="{9B215D7E-E7B8-0BEF-9408-B7003D09336F}"/>
              </a:ext>
            </a:extLst>
          </p:cNvPr>
          <p:cNvGrpSpPr>
            <a:grpSpLocks/>
          </p:cNvGrpSpPr>
          <p:nvPr/>
        </p:nvGrpSpPr>
        <p:grpSpPr bwMode="auto">
          <a:xfrm>
            <a:off x="4987925" y="2052638"/>
            <a:ext cx="3851275" cy="966787"/>
            <a:chOff x="4987259" y="2052250"/>
            <a:chExt cx="3851941" cy="967175"/>
          </a:xfrm>
        </p:grpSpPr>
        <p:sp>
          <p:nvSpPr>
            <p:cNvPr id="6165" name="TextBox 5">
              <a:extLst>
                <a:ext uri="{FF2B5EF4-FFF2-40B4-BE49-F238E27FC236}">
                  <a16:creationId xmlns:a16="http://schemas.microsoft.com/office/drawing/2014/main" id="{5296F3FF-8BB8-254F-3333-52580AF6647E}"/>
                </a:ext>
              </a:extLst>
            </p:cNvPr>
            <p:cNvSpPr txBox="1">
              <a:spLocks noChangeArrowheads="1"/>
            </p:cNvSpPr>
            <p:nvPr/>
          </p:nvSpPr>
          <p:spPr bwMode="auto">
            <a:xfrm>
              <a:off x="6134100" y="2095500"/>
              <a:ext cx="2705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not much surface science information for SO</a:t>
              </a:r>
              <a:r>
                <a:rPr lang="en-US" altLang="en-US" sz="1800" baseline="-25000">
                  <a:latin typeface="Times New Roman" panose="02020603050405020304" pitchFamily="18" charset="0"/>
                </a:rPr>
                <a:t>2</a:t>
              </a:r>
              <a:r>
                <a:rPr lang="en-US" altLang="en-US" sz="1800">
                  <a:latin typeface="Times New Roman" panose="02020603050405020304" pitchFamily="18" charset="0"/>
                </a:rPr>
                <a:t>, H</a:t>
              </a:r>
              <a:r>
                <a:rPr lang="en-US" altLang="en-US" sz="1800" baseline="-25000">
                  <a:latin typeface="Times New Roman" panose="02020603050405020304" pitchFamily="18" charset="0"/>
                </a:rPr>
                <a:t>2</a:t>
              </a:r>
              <a:r>
                <a:rPr lang="en-US" altLang="en-US" sz="1800">
                  <a:latin typeface="Times New Roman" panose="02020603050405020304" pitchFamily="18" charset="0"/>
                </a:rPr>
                <a:t>S on graphene</a:t>
              </a:r>
            </a:p>
          </p:txBody>
        </p:sp>
        <p:sp>
          <p:nvSpPr>
            <p:cNvPr id="7" name="Rectangle 6">
              <a:extLst>
                <a:ext uri="{FF2B5EF4-FFF2-40B4-BE49-F238E27FC236}">
                  <a16:creationId xmlns:a16="http://schemas.microsoft.com/office/drawing/2014/main" id="{452AB0EB-FD23-188B-54E3-3C9CEF8C9A08}"/>
                </a:ext>
              </a:extLst>
            </p:cNvPr>
            <p:cNvSpPr/>
            <p:nvPr/>
          </p:nvSpPr>
          <p:spPr>
            <a:xfrm>
              <a:off x="4987259" y="2052250"/>
              <a:ext cx="1184941"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but</a:t>
              </a:r>
            </a:p>
          </p:txBody>
        </p:sp>
      </p:grpSp>
      <p:grpSp>
        <p:nvGrpSpPr>
          <p:cNvPr id="2" name="Group 1">
            <a:extLst>
              <a:ext uri="{FF2B5EF4-FFF2-40B4-BE49-F238E27FC236}">
                <a16:creationId xmlns:a16="http://schemas.microsoft.com/office/drawing/2014/main" id="{D974DDF3-33CC-F1BE-894F-EE9CF7F56DBF}"/>
              </a:ext>
            </a:extLst>
          </p:cNvPr>
          <p:cNvGrpSpPr>
            <a:grpSpLocks/>
          </p:cNvGrpSpPr>
          <p:nvPr/>
        </p:nvGrpSpPr>
        <p:grpSpPr bwMode="auto">
          <a:xfrm>
            <a:off x="0" y="3897313"/>
            <a:ext cx="5311775" cy="2401887"/>
            <a:chOff x="0" y="3897313"/>
            <a:chExt cx="5311775" cy="2401344"/>
          </a:xfrm>
        </p:grpSpPr>
        <p:sp>
          <p:nvSpPr>
            <p:cNvPr id="6163" name="TextBox 7">
              <a:extLst>
                <a:ext uri="{FF2B5EF4-FFF2-40B4-BE49-F238E27FC236}">
                  <a16:creationId xmlns:a16="http://schemas.microsoft.com/office/drawing/2014/main" id="{142B94C8-644B-B250-2C69-6DE475C1E699}"/>
                </a:ext>
              </a:extLst>
            </p:cNvPr>
            <p:cNvSpPr txBox="1">
              <a:spLocks noChangeArrowheads="1"/>
            </p:cNvSpPr>
            <p:nvPr/>
          </p:nvSpPr>
          <p:spPr bwMode="auto">
            <a:xfrm>
              <a:off x="0" y="3897313"/>
              <a:ext cx="1365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3366FF"/>
                  </a:solidFill>
                  <a:latin typeface="Times New Roman" panose="02020603050405020304" pitchFamily="18" charset="0"/>
                </a:rPr>
                <a:t>Applications</a:t>
              </a:r>
            </a:p>
          </p:txBody>
        </p:sp>
        <p:sp>
          <p:nvSpPr>
            <p:cNvPr id="6164" name="TextBox 17">
              <a:extLst>
                <a:ext uri="{FF2B5EF4-FFF2-40B4-BE49-F238E27FC236}">
                  <a16:creationId xmlns:a16="http://schemas.microsoft.com/office/drawing/2014/main" id="{BE7EF08F-FE57-F128-4C36-A78F2CF9EC30}"/>
                </a:ext>
              </a:extLst>
            </p:cNvPr>
            <p:cNvSpPr txBox="1">
              <a:spLocks noChangeArrowheads="1"/>
            </p:cNvSpPr>
            <p:nvPr/>
          </p:nvSpPr>
          <p:spPr bwMode="auto">
            <a:xfrm>
              <a:off x="682625" y="4267200"/>
              <a:ext cx="4629150" cy="203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latin typeface="Times New Roman" panose="02020603050405020304" pitchFamily="18" charset="0"/>
                  <a:cs typeface="Calibri" panose="020F0502020204030204" pitchFamily="34" charset="0"/>
                </a:rPr>
                <a:t>generating hydrogen from waste gas</a:t>
              </a:r>
            </a:p>
            <a:p>
              <a:pPr>
                <a:spcBef>
                  <a:spcPct val="0"/>
                </a:spcBef>
              </a:pPr>
              <a:r>
                <a:rPr lang="en-US" altLang="en-US" sz="1800">
                  <a:latin typeface="Times New Roman" panose="02020603050405020304" pitchFamily="18" charset="0"/>
                  <a:cs typeface="Calibri" panose="020F0502020204030204" pitchFamily="34" charset="0"/>
                </a:rPr>
                <a:t>desulfurization catalysis</a:t>
              </a:r>
            </a:p>
            <a:p>
              <a:pPr>
                <a:spcBef>
                  <a:spcPct val="0"/>
                </a:spcBef>
              </a:pPr>
              <a:r>
                <a:rPr lang="en-US" altLang="en-US" sz="1800">
                  <a:latin typeface="Times New Roman" panose="02020603050405020304" pitchFamily="18" charset="0"/>
                  <a:cs typeface="Calibri" panose="020F0502020204030204" pitchFamily="34" charset="0"/>
                </a:rPr>
                <a:t>acid rain (sulfuric acid) formation</a:t>
              </a:r>
            </a:p>
            <a:p>
              <a:pPr>
                <a:spcBef>
                  <a:spcPct val="0"/>
                </a:spcBef>
              </a:pPr>
              <a:r>
                <a:rPr lang="en-US" altLang="en-US" sz="1800">
                  <a:latin typeface="Times New Roman" panose="02020603050405020304" pitchFamily="18" charset="0"/>
                  <a:cs typeface="Calibri" panose="020F0502020204030204" pitchFamily="34" charset="0"/>
                </a:rPr>
                <a:t>air pollution (volcanic activity, exhaust gas in power plants/transportation)</a:t>
              </a:r>
            </a:p>
            <a:p>
              <a:pPr>
                <a:spcBef>
                  <a:spcPct val="0"/>
                </a:spcBef>
              </a:pPr>
              <a:r>
                <a:rPr lang="en-US" altLang="en-US" sz="1800">
                  <a:latin typeface="Times New Roman" panose="02020603050405020304" pitchFamily="18" charset="0"/>
                  <a:cs typeface="Calibri" panose="020F0502020204030204" pitchFamily="34" charset="0"/>
                </a:rPr>
                <a:t>corrosion of metals</a:t>
              </a:r>
            </a:p>
            <a:p>
              <a:pPr>
                <a:spcBef>
                  <a:spcPct val="0"/>
                </a:spcBef>
              </a:pPr>
              <a:r>
                <a:rPr lang="en-US" altLang="en-US" sz="1800">
                  <a:latin typeface="Times New Roman" panose="02020603050405020304" pitchFamily="18" charset="0"/>
                  <a:cs typeface="Calibri" panose="020F0502020204030204" pitchFamily="34" charset="0"/>
                </a:rPr>
                <a:t>catalyst poisoning by sulfur</a:t>
              </a:r>
            </a:p>
          </p:txBody>
        </p:sp>
      </p:grpSp>
      <p:grpSp>
        <p:nvGrpSpPr>
          <p:cNvPr id="6" name="Group 5">
            <a:extLst>
              <a:ext uri="{FF2B5EF4-FFF2-40B4-BE49-F238E27FC236}">
                <a16:creationId xmlns:a16="http://schemas.microsoft.com/office/drawing/2014/main" id="{4A1D61CC-0FA0-7C5F-AED5-0FD821E06D10}"/>
              </a:ext>
            </a:extLst>
          </p:cNvPr>
          <p:cNvGrpSpPr>
            <a:grpSpLocks/>
          </p:cNvGrpSpPr>
          <p:nvPr/>
        </p:nvGrpSpPr>
        <p:grpSpPr bwMode="auto">
          <a:xfrm>
            <a:off x="19050" y="914400"/>
            <a:ext cx="8710613" cy="1206500"/>
            <a:chOff x="19050" y="914400"/>
            <a:chExt cx="8711121" cy="1205855"/>
          </a:xfrm>
        </p:grpSpPr>
        <p:pic>
          <p:nvPicPr>
            <p:cNvPr id="6156" name="Picture 4">
              <a:extLst>
                <a:ext uri="{FF2B5EF4-FFF2-40B4-BE49-F238E27FC236}">
                  <a16:creationId xmlns:a16="http://schemas.microsoft.com/office/drawing/2014/main" id="{4797D13A-036B-CD6F-4055-2398E01E7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017" y="979620"/>
              <a:ext cx="2775154" cy="114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4">
              <a:extLst>
                <a:ext uri="{FF2B5EF4-FFF2-40B4-BE49-F238E27FC236}">
                  <a16:creationId xmlns:a16="http://schemas.microsoft.com/office/drawing/2014/main" id="{70E091C9-94EE-0D44-E9DE-806FD3DE920A}"/>
                </a:ext>
              </a:extLst>
            </p:cNvPr>
            <p:cNvGrpSpPr>
              <a:grpSpLocks/>
            </p:cNvGrpSpPr>
            <p:nvPr/>
          </p:nvGrpSpPr>
          <p:grpSpPr bwMode="auto">
            <a:xfrm>
              <a:off x="19050" y="914400"/>
              <a:ext cx="8647113" cy="1123950"/>
              <a:chOff x="19050" y="914400"/>
              <a:chExt cx="8647113" cy="1123950"/>
            </a:xfrm>
          </p:grpSpPr>
          <p:grpSp>
            <p:nvGrpSpPr>
              <p:cNvPr id="6158" name="Group 3">
                <a:extLst>
                  <a:ext uri="{FF2B5EF4-FFF2-40B4-BE49-F238E27FC236}">
                    <a16:creationId xmlns:a16="http://schemas.microsoft.com/office/drawing/2014/main" id="{3B9EECD5-7D70-84C8-CAC3-31CC871A8AF0}"/>
                  </a:ext>
                </a:extLst>
              </p:cNvPr>
              <p:cNvGrpSpPr>
                <a:grpSpLocks/>
              </p:cNvGrpSpPr>
              <p:nvPr/>
            </p:nvGrpSpPr>
            <p:grpSpPr bwMode="auto">
              <a:xfrm>
                <a:off x="19050" y="914400"/>
                <a:ext cx="5292725" cy="1123950"/>
                <a:chOff x="19050" y="914400"/>
                <a:chExt cx="5292725" cy="1123950"/>
              </a:xfrm>
            </p:grpSpPr>
            <p:sp>
              <p:nvSpPr>
                <p:cNvPr id="6161" name="TextBox 1">
                  <a:extLst>
                    <a:ext uri="{FF2B5EF4-FFF2-40B4-BE49-F238E27FC236}">
                      <a16:creationId xmlns:a16="http://schemas.microsoft.com/office/drawing/2014/main" id="{0AE1D189-9A99-7DEC-7B7B-A8C25D281A41}"/>
                    </a:ext>
                  </a:extLst>
                </p:cNvPr>
                <p:cNvSpPr txBox="1">
                  <a:spLocks noChangeArrowheads="1"/>
                </p:cNvSpPr>
                <p:nvPr/>
              </p:nvSpPr>
              <p:spPr bwMode="auto">
                <a:xfrm>
                  <a:off x="19050" y="9144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3366FF"/>
                      </a:solidFill>
                      <a:latin typeface="Times New Roman" panose="02020603050405020304" pitchFamily="18" charset="0"/>
                    </a:rPr>
                    <a:t>Basic science interest</a:t>
                  </a:r>
                </a:p>
              </p:txBody>
            </p:sp>
            <p:sp>
              <p:nvSpPr>
                <p:cNvPr id="6162" name="TextBox 9">
                  <a:extLst>
                    <a:ext uri="{FF2B5EF4-FFF2-40B4-BE49-F238E27FC236}">
                      <a16:creationId xmlns:a16="http://schemas.microsoft.com/office/drawing/2014/main" id="{93979F6E-259A-A55C-8F00-BA7220510ED1}"/>
                    </a:ext>
                  </a:extLst>
                </p:cNvPr>
                <p:cNvSpPr txBox="1">
                  <a:spLocks noChangeArrowheads="1"/>
                </p:cNvSpPr>
                <p:nvPr/>
              </p:nvSpPr>
              <p:spPr bwMode="auto">
                <a:xfrm>
                  <a:off x="682625" y="1390650"/>
                  <a:ext cx="4629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FF0000"/>
                      </a:solidFill>
                      <a:latin typeface="Times New Roman" panose="02020603050405020304" pitchFamily="18" charset="0"/>
                      <a:cs typeface="Calibri" panose="020F0502020204030204" pitchFamily="34" charset="0"/>
                    </a:rPr>
                    <a:t>SO</a:t>
                  </a:r>
                  <a:r>
                    <a:rPr lang="en-US" altLang="en-US" sz="1800" baseline="-25000">
                      <a:solidFill>
                        <a:srgbClr val="FF0000"/>
                      </a:solidFill>
                      <a:latin typeface="Times New Roman" panose="02020603050405020304" pitchFamily="18" charset="0"/>
                      <a:cs typeface="Calibri" panose="020F0502020204030204" pitchFamily="34" charset="0"/>
                    </a:rPr>
                    <a:t>2</a:t>
                  </a:r>
                  <a:r>
                    <a:rPr lang="en-US" altLang="en-US" sz="1800">
                      <a:solidFill>
                        <a:srgbClr val="FF0000"/>
                      </a:solidFill>
                      <a:latin typeface="Times New Roman" panose="02020603050405020304" pitchFamily="18" charset="0"/>
                      <a:cs typeface="Calibri" panose="020F0502020204030204" pitchFamily="34" charset="0"/>
                    </a:rPr>
                    <a:t> and H</a:t>
                  </a:r>
                  <a:r>
                    <a:rPr lang="en-US" altLang="en-US" sz="1800" baseline="-25000">
                      <a:solidFill>
                        <a:srgbClr val="FF0000"/>
                      </a:solidFill>
                      <a:latin typeface="Times New Roman" panose="02020603050405020304" pitchFamily="18" charset="0"/>
                      <a:cs typeface="Calibri" panose="020F0502020204030204" pitchFamily="34" charset="0"/>
                    </a:rPr>
                    <a:t>2</a:t>
                  </a:r>
                  <a:r>
                    <a:rPr lang="en-US" altLang="en-US" sz="1800">
                      <a:solidFill>
                        <a:srgbClr val="FF0000"/>
                      </a:solidFill>
                      <a:latin typeface="Times New Roman" panose="02020603050405020304" pitchFamily="18" charset="0"/>
                      <a:cs typeface="Calibri" panose="020F0502020204030204" pitchFamily="34" charset="0"/>
                    </a:rPr>
                    <a:t>S </a:t>
                  </a:r>
                  <a:r>
                    <a:rPr lang="en-US" altLang="en-US" sz="1800">
                      <a:latin typeface="Times New Roman" panose="02020603050405020304" pitchFamily="18" charset="0"/>
                      <a:cs typeface="Calibri" panose="020F0502020204030204" pitchFamily="34" charset="0"/>
                    </a:rPr>
                    <a:t>known for complicated &amp; interesting surface chemistry</a:t>
                  </a:r>
                  <a:endParaRPr lang="en-US" altLang="en-US" sz="1800">
                    <a:latin typeface="Times New Roman" panose="02020603050405020304" pitchFamily="18" charset="0"/>
                  </a:endParaRPr>
                </a:p>
              </p:txBody>
            </p:sp>
          </p:grpSp>
          <p:pic>
            <p:nvPicPr>
              <p:cNvPr id="6159" name="Picture 19" descr="The Lewis structure of sulfur dioxide (SO2), showing unshared electron pairs.">
                <a:extLst>
                  <a:ext uri="{FF2B5EF4-FFF2-40B4-BE49-F238E27FC236}">
                    <a16:creationId xmlns:a16="http://schemas.microsoft.com/office/drawing/2014/main" id="{98D7CB48-2642-12D9-CAFB-5D9F41F92A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962025"/>
                <a:ext cx="1524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1" descr="Ball-and-stick model of hydrogen sulfide">
                <a:extLst>
                  <a:ext uri="{FF2B5EF4-FFF2-40B4-BE49-F238E27FC236}">
                    <a16:creationId xmlns:a16="http://schemas.microsoft.com/office/drawing/2014/main" id="{2970C2A7-F7D0-4D9D-B6D3-A9EA492B70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8413" y="994146"/>
                <a:ext cx="1047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Audio 7">
            <a:hlinkClick r:id="" action="ppaction://media"/>
            <a:extLst>
              <a:ext uri="{FF2B5EF4-FFF2-40B4-BE49-F238E27FC236}">
                <a16:creationId xmlns:a16="http://schemas.microsoft.com/office/drawing/2014/main" id="{B8FFE115-356F-7825-AC77-F4FE83ED87C1}"/>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9244"/>
    </mc:Choice>
    <mc:Fallback xmlns="">
      <p:transition spd="slow" advTm="9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1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1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5130" grpId="0"/>
      <p:bldP spid="5130" grpId="1" autoUpdateAnimBg="0"/>
      <p:bldP spid="5131" grpId="0"/>
      <p:bldP spid="5131" grpId="1" autoUpdateAnimBg="0"/>
    </p:bldLst>
  </p:timing>
  <p:extLst>
    <p:ext uri="{3A86A75C-4F4B-4683-9AE1-C65F6400EC91}">
      <p14:laserTraceLst xmlns:p14="http://schemas.microsoft.com/office/powerpoint/2010/main">
        <p14:tracePtLst>
          <p14:tracePt t="9242" x="7508875" y="3878263"/>
          <p14:tracePt t="9249" x="7519988" y="3878263"/>
          <p14:tracePt t="9264" x="7519988" y="3868738"/>
          <p14:tracePt t="9433" x="7519988" y="3857625"/>
          <p14:tracePt t="9441" x="7519988" y="3848100"/>
          <p14:tracePt t="9451" x="7508875" y="3848100"/>
          <p14:tracePt t="9464" x="7488238" y="3827463"/>
          <p14:tracePt t="9467" x="7467600" y="3816350"/>
          <p14:tracePt t="9481" x="7405688" y="3786188"/>
          <p14:tracePt t="9498" x="7292975" y="3713163"/>
          <p14:tracePt t="9515" x="7126288" y="3630613"/>
          <p14:tracePt t="9530" x="6951663" y="3527425"/>
          <p14:tracePt t="9547" x="6734175" y="3424238"/>
          <p14:tracePt t="9564" x="6475413" y="3300413"/>
          <p14:tracePt t="9580" x="6154738" y="3175000"/>
          <p14:tracePt t="9597" x="5699125" y="2979738"/>
          <p14:tracePt t="9615" x="5307013" y="2803525"/>
          <p14:tracePt t="9618" x="5172075" y="2782888"/>
          <p14:tracePt t="9631" x="5048250" y="2730500"/>
          <p14:tracePt t="9634" x="4913313" y="2700338"/>
          <p14:tracePt t="9648" x="4757738" y="2659063"/>
          <p14:tracePt t="9651" x="4530725" y="2606675"/>
          <p14:tracePt t="9664" x="4283075" y="2544763"/>
          <p14:tracePt t="9667" x="4033838" y="2471738"/>
          <p14:tracePt t="9681" x="3568700" y="2368550"/>
          <p14:tracePt t="9699" x="3289300" y="2297113"/>
          <p14:tracePt t="9715" x="3124200" y="2254250"/>
          <p14:tracePt t="9730" x="3009900" y="2203450"/>
          <p14:tracePt t="9748" x="2874963" y="2162175"/>
          <p14:tracePt t="9764" x="2709863" y="2109788"/>
          <p14:tracePt t="9780" x="2533650" y="2079625"/>
          <p14:tracePt t="9797" x="2430463" y="2079625"/>
          <p14:tracePt t="9814" x="2379663" y="2089150"/>
          <p14:tracePt t="9831" x="2368550" y="2100263"/>
          <p14:tracePt t="9834" x="2359025" y="2100263"/>
          <p14:tracePt t="9850" x="2359025" y="2109788"/>
          <p14:tracePt t="9864" x="2347913" y="2109788"/>
          <p14:tracePt t="9881" x="2297113" y="2109788"/>
          <p14:tracePt t="9898" x="2171700" y="2100263"/>
          <p14:tracePt t="9914" x="2079625" y="2038350"/>
          <p14:tracePt t="9930" x="2017713" y="1997075"/>
          <p14:tracePt t="9947" x="1944688" y="1944688"/>
          <p14:tracePt t="9964" x="1820863" y="1871663"/>
          <p14:tracePt t="9980" x="1612900" y="1768475"/>
          <p14:tracePt t="9997" x="1335088" y="1697038"/>
          <p14:tracePt t="10015" x="1085850" y="1676400"/>
          <p14:tracePt t="10018" x="982663" y="1676400"/>
          <p14:tracePt t="10031" x="909638" y="1676400"/>
          <p14:tracePt t="10034" x="858838" y="1697038"/>
          <p14:tracePt t="10048" x="847725" y="1706563"/>
          <p14:tracePt t="10051" x="827088" y="1706563"/>
          <p14:tracePt t="10064" x="817563" y="1717675"/>
          <p14:tracePt t="10081" x="817563" y="1727200"/>
          <p14:tracePt t="10099" x="858838" y="1747838"/>
          <p14:tracePt t="10115" x="920750" y="1768475"/>
          <p14:tracePt t="10130" x="993775" y="1768475"/>
          <p14:tracePt t="10148" x="1035050" y="1768475"/>
          <p14:tracePt t="10164" x="1065213" y="1768475"/>
          <p14:tracePt t="10180" x="1076325" y="1768475"/>
          <p14:tracePt t="10197" x="1085850" y="1758950"/>
          <p14:tracePt t="10214" x="1096963" y="1758950"/>
          <p14:tracePt t="10231" x="1127125" y="1758950"/>
          <p14:tracePt t="10234" x="1147763" y="1758950"/>
          <p14:tracePt t="10248" x="1200150" y="1747838"/>
          <p14:tracePt t="10251" x="1220788" y="1747838"/>
          <p14:tracePt t="10264" x="1271588" y="1738313"/>
          <p14:tracePt t="10267" x="1314450" y="1717675"/>
          <p14:tracePt t="10281" x="1376363" y="1685925"/>
          <p14:tracePt t="10298" x="1397000" y="1644650"/>
          <p14:tracePt t="10314" x="1385888" y="1612900"/>
          <p14:tracePt t="10331" x="1365250" y="1582738"/>
          <p14:tracePt t="10347" x="1323975" y="1582738"/>
          <p14:tracePt t="10365" x="1314450" y="1582738"/>
          <p14:tracePt t="10380" x="1314450" y="1592263"/>
          <p14:tracePt t="10397" x="1314450" y="1635125"/>
          <p14:tracePt t="10415" x="1314450" y="1644650"/>
          <p14:tracePt t="10418" x="1335088" y="1665288"/>
          <p14:tracePt t="10431" x="1355725" y="1676400"/>
          <p14:tracePt t="10434" x="1385888" y="1697038"/>
          <p14:tracePt t="10449" x="1417638" y="1706563"/>
          <p14:tracePt t="10452" x="1458913" y="1717675"/>
          <p14:tracePt t="10464" x="1509713" y="1727200"/>
          <p14:tracePt t="10467" x="1612900" y="1738313"/>
          <p14:tracePt t="10481" x="1830388" y="1789113"/>
          <p14:tracePt t="10498" x="2089150" y="1851025"/>
          <p14:tracePt t="10518" x="2347913" y="1903413"/>
          <p14:tracePt t="10531" x="2533650" y="1924050"/>
          <p14:tracePt t="10548" x="2679700" y="1933575"/>
          <p14:tracePt t="10565" x="2771775" y="1933575"/>
          <p14:tracePt t="10580" x="2886075" y="1924050"/>
          <p14:tracePt t="10598" x="2979738" y="1924050"/>
          <p14:tracePt t="10614" x="3071813" y="1924050"/>
          <p14:tracePt t="10631" x="3154363" y="1924050"/>
          <p14:tracePt t="10634" x="3195638" y="1924050"/>
          <p14:tracePt t="10648" x="3248025" y="1924050"/>
          <p14:tracePt t="10650" x="3330575" y="1903413"/>
          <p14:tracePt t="10664" x="3382963" y="1892300"/>
          <p14:tracePt t="10667" x="3433763" y="1871663"/>
          <p14:tracePt t="10681" x="3486150" y="1820863"/>
          <p14:tracePt t="10698" x="3495675" y="1779588"/>
          <p14:tracePt t="10714" x="3495675" y="1738313"/>
          <p14:tracePt t="10731" x="3506788" y="1727200"/>
          <p14:tracePt t="10747" x="3516313" y="1727200"/>
          <p14:tracePt t="10765" x="3557588" y="1727200"/>
          <p14:tracePt t="10780" x="3630613" y="1738313"/>
          <p14:tracePt t="10797" x="3733800" y="1738313"/>
          <p14:tracePt t="10815" x="3754438" y="1738313"/>
          <p14:tracePt t="10831" x="3765550" y="1727200"/>
          <p14:tracePt t="10834" x="3765550" y="1706563"/>
          <p14:tracePt t="10847" x="3765550" y="1685925"/>
          <p14:tracePt t="10850" x="3765550" y="1676400"/>
          <p14:tracePt t="10864" x="3765550" y="1655763"/>
          <p14:tracePt t="10867" x="3765550" y="1635125"/>
          <p14:tracePt t="10881" x="3765550" y="1603375"/>
          <p14:tracePt t="10898" x="3765550" y="1592263"/>
          <p14:tracePt t="10915" x="3724275" y="1571625"/>
          <p14:tracePt t="10931" x="3600450" y="1541463"/>
          <p14:tracePt t="10948" x="3413125" y="1509713"/>
          <p14:tracePt t="10965" x="3257550" y="1509713"/>
          <p14:tracePt t="10980" x="3206750" y="1509713"/>
          <p14:tracePt t="10998" x="3195638" y="1530350"/>
          <p14:tracePt t="11014" x="3195638" y="1550988"/>
          <p14:tracePt t="11031" x="3216275" y="1571625"/>
          <p14:tracePt t="11034" x="3236913" y="1582738"/>
          <p14:tracePt t="11048" x="3289300" y="1603375"/>
          <p14:tracePt t="11051" x="3341688" y="1624013"/>
          <p14:tracePt t="11065" x="3362325" y="1624013"/>
          <p14:tracePt t="11067" x="3392488" y="1635125"/>
          <p14:tracePt t="11081" x="3454400" y="1644650"/>
          <p14:tracePt t="11098" x="3609975" y="1685925"/>
          <p14:tracePt t="11114" x="3827463" y="1706563"/>
          <p14:tracePt t="11130" x="4075113" y="1717675"/>
          <p14:tracePt t="11147" x="4283075" y="1717675"/>
          <p14:tracePt t="11165" x="4354513" y="1697038"/>
          <p14:tracePt t="11180" x="4365625" y="1655763"/>
          <p14:tracePt t="11197" x="4333875" y="1592263"/>
          <p14:tracePt t="11215" x="4251325" y="1530350"/>
          <p14:tracePt t="11218" x="4210050" y="1500188"/>
          <p14:tracePt t="11231" x="4168775" y="1489075"/>
          <p14:tracePt t="11234" x="4148138" y="1479550"/>
          <p14:tracePt t="11248" x="4127500" y="1479550"/>
          <p14:tracePt t="11251" x="4095750" y="1509713"/>
          <p14:tracePt t="11264" x="4054475" y="1530350"/>
          <p14:tracePt t="11267" x="4013200" y="1550988"/>
          <p14:tracePt t="11281" x="3941763" y="1603375"/>
          <p14:tracePt t="11298" x="3889375" y="1655763"/>
          <p14:tracePt t="11315" x="3857625" y="1697038"/>
          <p14:tracePt t="11331" x="3857625" y="1738313"/>
          <p14:tracePt t="11348" x="3941763" y="1789113"/>
          <p14:tracePt t="11365" x="4054475" y="1841500"/>
          <p14:tracePt t="11380" x="4127500" y="1871663"/>
          <p14:tracePt t="11398" x="4137025" y="1871663"/>
          <p14:tracePt t="11415" x="4148138" y="1841500"/>
          <p14:tracePt t="11418" x="4137025" y="1830388"/>
          <p14:tracePt t="11431" x="4127500" y="1820863"/>
          <p14:tracePt t="11434" x="4116388" y="1800225"/>
          <p14:tracePt t="11448" x="4095750" y="1800225"/>
          <p14:tracePt t="11451" x="4095750" y="1789113"/>
          <p14:tracePt t="11529" x="4086225" y="1779588"/>
          <p14:tracePt t="11561" x="4075113" y="1779588"/>
          <p14:tracePt t="11569" x="4065588" y="1779588"/>
          <p14:tracePt t="11580" x="4054475" y="1779588"/>
          <p14:tracePt t="11597" x="3983038" y="1789113"/>
          <p14:tracePt t="11615" x="3836988" y="1830388"/>
          <p14:tracePt t="11618" x="3765550" y="1851025"/>
          <p14:tracePt t="11631" x="3641725" y="1862138"/>
          <p14:tracePt t="11634" x="3506788" y="1882775"/>
          <p14:tracePt t="11648" x="3330575" y="1892300"/>
          <p14:tracePt t="11651" x="3092450" y="1924050"/>
          <p14:tracePt t="11664" x="2865438" y="1924050"/>
          <p14:tracePt t="11667" x="2709863" y="1944688"/>
          <p14:tracePt t="11681" x="2420938" y="2017713"/>
          <p14:tracePt t="11699" x="2192338" y="2038350"/>
          <p14:tracePt t="11715" x="1985963" y="2047875"/>
          <p14:tracePt t="11731" x="1768475" y="2079625"/>
          <p14:tracePt t="11748" x="1571625" y="2120900"/>
          <p14:tracePt t="11765" x="1355725" y="2171700"/>
          <p14:tracePt t="11780" x="1262063" y="2224088"/>
          <p14:tracePt t="11798" x="1209675" y="2265363"/>
          <p14:tracePt t="11801" x="1189038" y="2265363"/>
          <p14:tracePt t="11814" x="1179513" y="2274888"/>
          <p14:tracePt t="11873" x="1168400" y="2265363"/>
          <p14:tracePt t="11882" x="1158875" y="2233613"/>
          <p14:tracePt t="11898" x="1138238" y="2212975"/>
          <p14:tracePt t="11915" x="1138238" y="2203450"/>
          <p14:tracePt t="11953" x="1138238" y="2192338"/>
          <p14:tracePt t="11964" x="1138238" y="2182813"/>
          <p14:tracePt t="11978" x="1147763" y="2182813"/>
          <p14:tracePt t="11988" x="1158875" y="2182813"/>
          <p14:tracePt t="11997" x="1179513" y="2171700"/>
          <p14:tracePt t="12015" x="1262063" y="2171700"/>
          <p14:tracePt t="12018" x="1323975" y="2171700"/>
          <p14:tracePt t="12031" x="1438275" y="2162175"/>
          <p14:tracePt t="12034" x="1550988" y="2151063"/>
          <p14:tracePt t="12048" x="1676400" y="2151063"/>
          <p14:tracePt t="12051" x="1809750" y="2151063"/>
          <p14:tracePt t="12065" x="1933575" y="2151063"/>
          <p14:tracePt t="12067" x="2058988" y="2141538"/>
          <p14:tracePt t="12081" x="2265363" y="2120900"/>
          <p14:tracePt t="12098" x="2368550" y="2100263"/>
          <p14:tracePt t="12115" x="2441575" y="2079625"/>
          <p14:tracePt t="12131" x="2482850" y="2068513"/>
          <p14:tracePt t="12148" x="2503488" y="2068513"/>
          <p14:tracePt t="12165" x="2544763" y="2068513"/>
          <p14:tracePt t="12180" x="2574925" y="2068513"/>
          <p14:tracePt t="12199" x="2617788" y="2068513"/>
          <p14:tracePt t="12215" x="2647950" y="2068513"/>
          <p14:tracePt t="12218" x="2659063" y="2068513"/>
          <p14:tracePt t="12234" x="2668588" y="2058988"/>
          <p14:tracePt t="12250" x="2679700" y="2058988"/>
          <p14:tracePt t="12264" x="2689225" y="2058988"/>
          <p14:tracePt t="12281" x="2700338" y="2058988"/>
          <p14:tracePt t="12298" x="2709863" y="2058988"/>
          <p14:tracePt t="12314" x="2730500" y="2058988"/>
          <p14:tracePt t="12385" x="2730500" y="2047875"/>
          <p14:tracePt t="12545" x="2741613" y="2047875"/>
          <p14:tracePt t="12564" x="2762250" y="2047875"/>
          <p14:tracePt t="12578" x="2771775" y="2047875"/>
          <p14:tracePt t="12587" x="2792413" y="2047875"/>
          <p14:tracePt t="12598" x="2803525" y="2047875"/>
          <p14:tracePt t="12615" x="2813050" y="2047875"/>
          <p14:tracePt t="12618" x="2824163" y="2047875"/>
          <p14:tracePt t="12631" x="2833688" y="2047875"/>
          <p14:tracePt t="12634" x="2865438" y="2047875"/>
          <p14:tracePt t="12648" x="2886075" y="2047875"/>
          <p14:tracePt t="12651" x="2906713" y="2047875"/>
          <p14:tracePt t="12665" x="2927350" y="2047875"/>
          <p14:tracePt t="12667" x="2947988" y="2047875"/>
          <p14:tracePt t="12681" x="2989263" y="2047875"/>
          <p14:tracePt t="12698" x="3000375" y="2047875"/>
          <p14:tracePt t="12715" x="3021013" y="2047875"/>
          <p14:tracePt t="12737" x="3030538" y="2047875"/>
          <p14:tracePt t="12747" x="3041650" y="2047875"/>
          <p14:tracePt t="12765" x="3092450" y="2047875"/>
          <p14:tracePt t="12781" x="3144838" y="2047875"/>
          <p14:tracePt t="12798" x="3195638" y="2047875"/>
          <p14:tracePt t="12815" x="3227388" y="2058988"/>
          <p14:tracePt t="12818" x="3236913" y="2058988"/>
          <p14:tracePt t="13041" x="3248025" y="2058988"/>
          <p14:tracePt t="13066" x="3257550" y="2058988"/>
          <p14:tracePt t="13105" x="3268663" y="2058988"/>
          <p14:tracePt t="13121" x="3279775" y="2058988"/>
          <p14:tracePt t="13131" x="3309938" y="2058988"/>
          <p14:tracePt t="13148" x="3403600" y="2058988"/>
          <p14:tracePt t="13165" x="3548063" y="2068513"/>
          <p14:tracePt t="13180" x="3651250" y="2068513"/>
          <p14:tracePt t="13197" x="3703638" y="2068513"/>
          <p14:tracePt t="13214" x="3724275" y="2068513"/>
          <p14:tracePt t="13273" x="3733800" y="2068513"/>
          <p14:tracePt t="13282" x="3744913" y="2079625"/>
          <p14:tracePt t="13299" x="3765550" y="2089150"/>
          <p14:tracePt t="13319" x="3806825" y="2089150"/>
          <p14:tracePt t="13331" x="3816350" y="2089150"/>
          <p14:tracePt t="13426" x="3816350" y="2109788"/>
          <p14:tracePt t="13441" x="3827463" y="2120900"/>
          <p14:tracePt t="13452" x="3836988" y="2120900"/>
          <p14:tracePt t="16537" x="3827463" y="2120900"/>
          <p14:tracePt t="16547" x="3816350" y="2130425"/>
          <p14:tracePt t="16557" x="3806825" y="2141538"/>
          <p14:tracePt t="16568" x="3786188" y="2162175"/>
          <p14:tracePt t="16570" x="3765550" y="2171700"/>
          <p14:tracePt t="16585" x="3765550" y="2182813"/>
          <p14:tracePt t="16602" x="3754438" y="2182813"/>
          <p14:tracePt t="16615" x="3744913" y="2182813"/>
          <p14:tracePt t="16618" x="3744913" y="2192338"/>
          <p14:tracePt t="16631" x="3724275" y="2192338"/>
          <p14:tracePt t="16634" x="3703638" y="2203450"/>
          <p14:tracePt t="16648" x="3662363" y="2233613"/>
          <p14:tracePt t="16651" x="3641725" y="2254250"/>
          <p14:tracePt t="16665" x="3578225" y="2327275"/>
          <p14:tracePt t="16681" x="3506788" y="2409825"/>
          <p14:tracePt t="16698" x="3382963" y="2471738"/>
          <p14:tracePt t="16715" x="3268663" y="2544763"/>
          <p14:tracePt t="16731" x="3206750" y="2617788"/>
          <p14:tracePt t="16748" x="3144838" y="2730500"/>
          <p14:tracePt t="16765" x="3113088" y="2803525"/>
          <p14:tracePt t="16781" x="3103563" y="2833688"/>
          <p14:tracePt t="16797" x="3103563" y="2844800"/>
          <p14:tracePt t="16834" x="3103563" y="2854325"/>
          <p14:tracePt t="16850" x="3103563" y="2874963"/>
          <p14:tracePt t="16857" x="3082925" y="2874963"/>
          <p14:tracePt t="16867" x="3071813" y="2895600"/>
          <p14:tracePt t="16882" x="3041650" y="2927350"/>
          <p14:tracePt t="16898" x="3030538" y="2936875"/>
          <p14:tracePt t="17113" x="3041650" y="2916238"/>
          <p14:tracePt t="17121" x="3062288" y="2895600"/>
          <p14:tracePt t="17132" x="3092450" y="2886075"/>
          <p14:tracePt t="17148" x="3175000" y="2824163"/>
          <p14:tracePt t="17165" x="3236913" y="2782888"/>
          <p14:tracePt t="17181" x="3330575" y="2730500"/>
          <p14:tracePt t="17197" x="3433763" y="2659063"/>
          <p14:tracePt t="17215" x="3557588" y="2606675"/>
          <p14:tracePt t="17218" x="3621088" y="2574925"/>
          <p14:tracePt t="17231" x="3671888" y="2565400"/>
          <p14:tracePt t="17234" x="3733800" y="2544763"/>
          <p14:tracePt t="17249" x="3795713" y="2524125"/>
          <p14:tracePt t="17251" x="3857625" y="2513013"/>
          <p14:tracePt t="17265" x="3898900" y="2513013"/>
          <p14:tracePt t="17268" x="3921125" y="2503488"/>
          <p14:tracePt t="17282" x="3971925" y="2492375"/>
          <p14:tracePt t="17298" x="4003675" y="2482850"/>
          <p14:tracePt t="17315" x="4024313" y="2471738"/>
          <p14:tracePt t="17331" x="4044950" y="2471738"/>
          <p14:tracePt t="17348" x="4054475" y="2471738"/>
          <p14:tracePt t="17365" x="4075113" y="2471738"/>
          <p14:tracePt t="17381" x="4116388" y="2471738"/>
          <p14:tracePt t="17398" x="4157663" y="2492375"/>
          <p14:tracePt t="17415" x="4198938" y="2503488"/>
          <p14:tracePt t="17418" x="4210050" y="2503488"/>
          <p14:tracePt t="17431" x="4219575" y="2503488"/>
          <p14:tracePt t="17473" x="4230688" y="2513013"/>
          <p14:tracePt t="17489" x="4240213" y="2513013"/>
          <p14:tracePt t="17498" x="4251325" y="2524125"/>
          <p14:tracePt t="17520" x="4292600" y="2533650"/>
          <p14:tracePt t="17523" x="4303713" y="2533650"/>
          <p14:tracePt t="17533" x="4313238" y="2533650"/>
          <p14:tracePt t="17548" x="4354513" y="2544763"/>
          <p14:tracePt t="17565" x="4395788" y="2554288"/>
          <p14:tracePt t="17581" x="4437063" y="2565400"/>
          <p14:tracePt t="17598" x="4489450" y="2586038"/>
          <p14:tracePt t="17615" x="4530725" y="2595563"/>
          <p14:tracePt t="17618" x="4560888" y="2595563"/>
          <p14:tracePt t="17631" x="4592638" y="2617788"/>
          <p14:tracePt t="17634" x="4633913" y="2627313"/>
          <p14:tracePt t="17648" x="4665663" y="2638425"/>
          <p14:tracePt t="17651" x="4686300" y="2638425"/>
          <p14:tracePt t="17666" x="4706938" y="2638425"/>
          <p14:tracePt t="17681" x="4716463" y="2647950"/>
          <p14:tracePt t="17699" x="4716463" y="2659063"/>
          <p14:tracePt t="17721" x="4737100" y="2679700"/>
          <p14:tracePt t="17731" x="4748213" y="2689225"/>
          <p14:tracePt t="17748" x="4789488" y="2709863"/>
          <p14:tracePt t="17765" x="4830763" y="2709863"/>
          <p14:tracePt t="17781" x="4840288" y="2709863"/>
          <p14:tracePt t="18265" x="4851400" y="2720975"/>
          <p14:tracePt t="18337" x="4860925" y="2720975"/>
          <p14:tracePt t="18441" x="4881563" y="2720975"/>
          <p14:tracePt t="18457" x="4892675" y="2720975"/>
          <p14:tracePt t="18553" x="4903788" y="2720975"/>
          <p14:tracePt t="19314" x="4913313" y="2720975"/>
          <p14:tracePt t="20178" x="4924425" y="2720975"/>
          <p14:tracePt t="20353" x="4933950" y="2720975"/>
          <p14:tracePt t="20441" x="4945063" y="2720975"/>
          <p14:tracePt t="20657" x="4945063" y="2709863"/>
          <p14:tracePt t="20778" x="4945063" y="2700338"/>
          <p14:tracePt t="21089" x="4945063" y="2689225"/>
          <p14:tracePt t="22442" x="4954588" y="2689225"/>
          <p14:tracePt t="22457" x="4965700" y="2689225"/>
          <p14:tracePt t="22665" x="4965700" y="2700338"/>
          <p14:tracePt t="22713" x="4945063" y="2700338"/>
          <p14:tracePt t="22721" x="4924425" y="2700338"/>
          <p14:tracePt t="22732" x="4903788" y="2700338"/>
          <p14:tracePt t="22748" x="4851400" y="2700338"/>
          <p14:tracePt t="22766" x="4789488" y="2689225"/>
          <p14:tracePt t="22781" x="4737100" y="2689225"/>
          <p14:tracePt t="22798" x="4654550" y="2689225"/>
          <p14:tracePt t="22815" x="4583113" y="2689225"/>
          <p14:tracePt t="22818" x="4530725" y="2689225"/>
          <p14:tracePt t="22831" x="4498975" y="2689225"/>
          <p14:tracePt t="22834" x="4457700" y="2700338"/>
          <p14:tracePt t="22849" x="4427538" y="2700338"/>
          <p14:tracePt t="22852" x="4386263" y="2700338"/>
          <p14:tracePt t="22865" x="4262438" y="2700338"/>
          <p14:tracePt t="22882" x="4086225" y="2689225"/>
          <p14:tracePt t="22899" x="3889375" y="2668588"/>
          <p14:tracePt t="22916" x="3765550" y="2668588"/>
          <p14:tracePt t="22932" x="3692525" y="2668588"/>
          <p14:tracePt t="22949" x="3630613" y="2668588"/>
          <p14:tracePt t="22966" x="3600450" y="2668588"/>
          <p14:tracePt t="22981" x="3589338" y="2659063"/>
          <p14:tracePt t="22999" x="3568700" y="2647950"/>
          <p14:tracePt t="23002" x="3557588" y="2638425"/>
          <p14:tracePt t="23015" x="3548063" y="2638425"/>
          <p14:tracePt t="23018" x="3536950" y="2627313"/>
          <p14:tracePt t="23032" x="3527425" y="2617788"/>
          <p14:tracePt t="23034" x="3495675" y="2617788"/>
          <p14:tracePt t="23049" x="3465513" y="2595563"/>
          <p14:tracePt t="23052" x="3433763" y="2586038"/>
          <p14:tracePt t="23066" x="3321050" y="2554288"/>
          <p14:tracePt t="23083" x="3133725" y="2513013"/>
          <p14:tracePt t="23098" x="2906713" y="2492375"/>
          <p14:tracePt t="23115" x="2771775" y="2492375"/>
          <p14:tracePt t="23131" x="2709863" y="2503488"/>
          <p14:tracePt t="23148" x="2679700" y="2503488"/>
          <p14:tracePt t="23165" x="2659063" y="2503488"/>
          <p14:tracePt t="23181" x="2627313" y="2503488"/>
          <p14:tracePt t="23198" x="2574925" y="2492375"/>
          <p14:tracePt t="23216" x="2503488" y="2482850"/>
          <p14:tracePt t="23218" x="2441575" y="2462213"/>
          <p14:tracePt t="23232" x="2379663" y="2462213"/>
          <p14:tracePt t="23234" x="2317750" y="2462213"/>
          <p14:tracePt t="23249" x="2233613" y="2462213"/>
          <p14:tracePt t="23252" x="2162175" y="2462213"/>
          <p14:tracePt t="23266" x="1997075" y="2471738"/>
          <p14:tracePt t="23283" x="1851025" y="2492375"/>
          <p14:tracePt t="23298" x="1717675" y="2503488"/>
          <p14:tracePt t="23316" x="1592263" y="2503488"/>
          <p14:tracePt t="23331" x="1509713" y="2503488"/>
          <p14:tracePt t="23349" x="1458913" y="2503488"/>
          <p14:tracePt t="23365" x="1458913" y="2513013"/>
          <p14:tracePt t="23381" x="1458913" y="2524125"/>
          <p14:tracePt t="23402" x="1458913" y="2533650"/>
          <p14:tracePt t="23426" x="1458913" y="2544763"/>
          <p14:tracePt t="23450" x="1458913" y="2554288"/>
          <p14:tracePt t="23466" x="1458913" y="2565400"/>
          <p14:tracePt t="23483" x="1458913" y="2574925"/>
          <p14:tracePt t="23569" x="1458913" y="2586038"/>
          <p14:tracePt t="23833" x="1447800" y="2586038"/>
          <p14:tracePt t="23850" x="1438275" y="2586038"/>
          <p14:tracePt t="23858" x="1427163" y="2586038"/>
          <p14:tracePt t="23868" x="1406525" y="2586038"/>
          <p14:tracePt t="23889" x="1397000" y="2586038"/>
          <p14:tracePt t="23929" x="1385888" y="2586038"/>
          <p14:tracePt t="23954" x="1365250" y="2586038"/>
          <p14:tracePt t="23970" x="1344613" y="2586038"/>
          <p14:tracePt t="23978" x="1335088" y="2586038"/>
          <p14:tracePt t="23987" x="1323975" y="2595563"/>
          <p14:tracePt t="23998" x="1314450" y="2617788"/>
          <p14:tracePt t="24016" x="1314450" y="2668588"/>
          <p14:tracePt t="24019" x="1303338" y="2689225"/>
          <p14:tracePt t="24032" x="1292225" y="2720975"/>
          <p14:tracePt t="24035" x="1292225" y="2751138"/>
          <p14:tracePt t="24049" x="1282700" y="2762250"/>
          <p14:tracePt t="24052" x="1282700" y="2771775"/>
          <p14:tracePt t="24066" x="1271588" y="2792413"/>
          <p14:tracePt t="24145" x="1271588" y="2803525"/>
          <p14:tracePt t="24153" x="1262063" y="2803525"/>
          <p14:tracePt t="24166" x="1250950" y="2803525"/>
          <p14:tracePt t="24181" x="1241425" y="2803525"/>
          <p14:tracePt t="24198" x="1241425" y="2813050"/>
          <p14:tracePt t="24497" x="1230313" y="2824163"/>
          <p14:tracePt t="24505" x="1220788" y="2833688"/>
          <p14:tracePt t="24521" x="1200150" y="2833688"/>
          <p14:tracePt t="24524" x="1147763" y="2854325"/>
          <p14:tracePt t="24534" x="1117600" y="2865438"/>
          <p14:tracePt t="24549" x="1065213" y="2886075"/>
          <p14:tracePt t="24566" x="1044575" y="2906713"/>
          <p14:tracePt t="24581" x="1035050" y="2906713"/>
          <p14:tracePt t="24786" x="1044575" y="2906713"/>
          <p14:tracePt t="24921" x="1044575" y="2895600"/>
          <p14:tracePt t="25001" x="1044575" y="2886075"/>
          <p14:tracePt t="25018" x="1044575" y="2874963"/>
          <p14:tracePt t="25026" x="1035050" y="2874963"/>
          <p14:tracePt t="25035" x="1035050" y="2865438"/>
          <p14:tracePt t="25057" x="1035050" y="2854325"/>
          <p14:tracePt t="25083" x="1035050" y="2844800"/>
          <p14:tracePt t="25090" x="1035050" y="2824163"/>
          <p14:tracePt t="25099" x="1035050" y="2792413"/>
          <p14:tracePt t="25116" x="1035050" y="2751138"/>
          <p14:tracePt t="25132" x="1014413" y="2720975"/>
          <p14:tracePt t="25169" x="1003300" y="2720975"/>
          <p14:tracePt t="25201" x="993775" y="2720975"/>
          <p14:tracePt t="25218" x="982663" y="2720975"/>
          <p14:tracePt t="25289" x="982663" y="2709863"/>
          <p14:tracePt t="25305" x="971550" y="2709863"/>
          <p14:tracePt t="25315" x="962025" y="2689225"/>
          <p14:tracePt t="25323" x="950913" y="2689225"/>
          <p14:tracePt t="25333" x="941388" y="2668588"/>
          <p14:tracePt t="25349" x="909638" y="2659063"/>
          <p14:tracePt t="25366" x="900113" y="2647950"/>
          <p14:tracePt t="25381" x="889000" y="2647950"/>
          <p14:tracePt t="25399" x="879475" y="2647950"/>
          <p14:tracePt t="25415" x="868363" y="2647950"/>
          <p14:tracePt t="25419" x="858838" y="2647950"/>
          <p14:tracePt t="25434" x="847725" y="2647950"/>
          <p14:tracePt t="25729" x="847725" y="2659063"/>
          <p14:tracePt t="25761" x="847725" y="2668588"/>
          <p14:tracePt t="26010" x="847725" y="2679700"/>
          <p14:tracePt t="26034" x="858838" y="2679700"/>
          <p14:tracePt t="55891" x="858838" y="2689225"/>
          <p14:tracePt t="55900" x="858838" y="2709863"/>
          <p14:tracePt t="55911" x="858838" y="2751138"/>
          <p14:tracePt t="55923" x="838200" y="2813050"/>
          <p14:tracePt t="55934" x="827088" y="2844800"/>
          <p14:tracePt t="55951" x="806450" y="2947988"/>
          <p14:tracePt t="55969" x="806450" y="3021013"/>
          <p14:tracePt t="55972" x="806450" y="3051175"/>
          <p14:tracePt t="55985" x="806450" y="3082925"/>
          <p14:tracePt t="55988" x="817563" y="3124200"/>
          <p14:tracePt t="56002" x="838200" y="3175000"/>
          <p14:tracePt t="56005" x="858838" y="3236913"/>
          <p14:tracePt t="56019" x="900113" y="3392488"/>
          <p14:tracePt t="56036" x="930275" y="3589338"/>
          <p14:tracePt t="56052" x="941388" y="3827463"/>
          <p14:tracePt t="56069" x="962025" y="4075113"/>
          <p14:tracePt t="56086" x="1044575" y="4344988"/>
          <p14:tracePt t="56101" x="1147763" y="4560888"/>
          <p14:tracePt t="56118" x="1271588" y="4748213"/>
          <p14:tracePt t="56135" x="1344613" y="4903788"/>
          <p14:tracePt t="56151" x="1406525" y="5016500"/>
          <p14:tracePt t="56169" x="1447800" y="5119688"/>
          <p14:tracePt t="56174" x="1468438" y="5172075"/>
          <p14:tracePt t="56185" x="1489075" y="5222875"/>
          <p14:tracePt t="56190" x="1520825" y="5245100"/>
          <p14:tracePt t="56202" x="1541463" y="5286375"/>
          <p14:tracePt t="56207" x="1562100" y="5307013"/>
          <p14:tracePt t="56219" x="1592263" y="5348288"/>
          <p14:tracePt t="56282" x="1592263" y="5327650"/>
          <p14:tracePt t="56291" x="1582738" y="5316538"/>
          <p14:tracePt t="56301" x="1582738" y="5295900"/>
          <p14:tracePt t="56318" x="1571625" y="5275263"/>
          <p14:tracePt t="56335" x="1571625" y="5254625"/>
          <p14:tracePt t="56341" x="1571625" y="5233988"/>
          <p14:tracePt t="56351" x="1571625" y="5202238"/>
          <p14:tracePt t="56369" x="1562100" y="5140325"/>
          <p14:tracePt t="56372" x="1550988" y="5110163"/>
          <p14:tracePt t="56385" x="1541463" y="5068888"/>
          <p14:tracePt t="56388" x="1530350" y="5037138"/>
          <p14:tracePt t="56402" x="1509713" y="5016500"/>
          <p14:tracePt t="56404" x="1489075" y="4995863"/>
          <p14:tracePt t="56419" x="1458913" y="4945063"/>
          <p14:tracePt t="56435" x="1438275" y="4892675"/>
          <p14:tracePt t="56452" x="1406525" y="4840288"/>
          <p14:tracePt t="56468" x="1385888" y="4799013"/>
          <p14:tracePt t="56579" x="1376363" y="4799013"/>
          <p14:tracePt t="56627" x="1365250" y="4799013"/>
          <p14:tracePt t="57027" x="1365250" y="4789488"/>
          <p14:tracePt t="57066" x="1355725" y="4789488"/>
          <p14:tracePt t="57092" x="1355725" y="4778375"/>
          <p14:tracePt t="57194" x="1355725" y="4768850"/>
          <p14:tracePt t="57207" x="1355725" y="4757738"/>
          <p14:tracePt t="57228" x="1355725" y="4748213"/>
          <p14:tracePt t="57244" x="1355725" y="4737100"/>
          <p14:tracePt t="57260" x="1344613" y="4737100"/>
          <p14:tracePt t="57348" x="1355725" y="4737100"/>
          <p14:tracePt t="57357" x="1365250" y="4737100"/>
          <p14:tracePt t="57369" x="1385888" y="4727575"/>
          <p14:tracePt t="57373" x="1417638" y="4727575"/>
          <p14:tracePt t="57385" x="1438275" y="4727575"/>
          <p14:tracePt t="57388" x="1468438" y="4716463"/>
          <p14:tracePt t="57402" x="1489075" y="4716463"/>
          <p14:tracePt t="57405" x="1520825" y="4706938"/>
          <p14:tracePt t="57418" x="1562100" y="4706938"/>
          <p14:tracePt t="57436" x="1612900" y="4706938"/>
          <p14:tracePt t="57452" x="1624013" y="4695825"/>
          <p14:tracePt t="57555" x="1635125" y="4695825"/>
          <p14:tracePt t="57571" x="1655763" y="4695825"/>
          <p14:tracePt t="57579" x="1665288" y="4695825"/>
          <p14:tracePt t="57589" x="1676400" y="4695825"/>
          <p14:tracePt t="57601" x="1697038" y="4695825"/>
          <p14:tracePt t="57605" x="1727200" y="4695825"/>
          <p14:tracePt t="57619" x="1820863" y="4706938"/>
          <p14:tracePt t="57636" x="1912938" y="4716463"/>
          <p14:tracePt t="57652" x="2058988" y="4716463"/>
          <p14:tracePt t="57669" x="2192338" y="4716463"/>
          <p14:tracePt t="57685" x="2347913" y="4716463"/>
          <p14:tracePt t="57701" x="2513013" y="4716463"/>
          <p14:tracePt t="57719" x="2730500" y="4727575"/>
          <p14:tracePt t="57735" x="2936875" y="4737100"/>
          <p14:tracePt t="57751" x="3113088" y="4757738"/>
          <p14:tracePt t="57769" x="3227388" y="4757738"/>
          <p14:tracePt t="57772" x="3268663" y="4757738"/>
          <p14:tracePt t="57785" x="3309938" y="4757738"/>
          <p14:tracePt t="57788" x="3351213" y="4757738"/>
          <p14:tracePt t="57802" x="3403600" y="4757738"/>
          <p14:tracePt t="57805" x="3506788" y="4757738"/>
          <p14:tracePt t="57818" x="3713163" y="4768850"/>
          <p14:tracePt t="57835" x="3878263" y="4768850"/>
          <p14:tracePt t="57852" x="3971925" y="4768850"/>
          <p14:tracePt t="57868" x="4024313" y="4768850"/>
          <p14:tracePt t="57885" x="4044950" y="4757738"/>
          <p14:tracePt t="57902" x="4065588" y="4757738"/>
          <p14:tracePt t="57918" x="4137025" y="4748213"/>
          <p14:tracePt t="57935" x="4292600" y="4748213"/>
          <p14:tracePt t="57952" x="4457700" y="4748213"/>
          <p14:tracePt t="57956" x="4498975" y="4748213"/>
          <p14:tracePt t="57969" x="4530725" y="4737100"/>
          <p14:tracePt t="57972" x="4560888" y="4737100"/>
          <p14:tracePt t="57985" x="4560888" y="4727575"/>
          <p14:tracePt t="57988" x="4572000" y="4716463"/>
          <p14:tracePt t="58004" x="4572000" y="4706938"/>
          <p14:tracePt t="58019" x="4560888" y="4686300"/>
          <p14:tracePt t="58036" x="4519613" y="4665663"/>
          <p14:tracePt t="58067" x="4519613" y="4654550"/>
          <p14:tracePt t="58077" x="4510088" y="4645025"/>
          <p14:tracePt t="58088" x="4510088" y="4633913"/>
          <p14:tracePt t="58102" x="4448175" y="4603750"/>
          <p14:tracePt t="58118" x="4354513" y="4551363"/>
          <p14:tracePt t="58135" x="4198938" y="4510088"/>
          <p14:tracePt t="58151" x="4116388" y="4478338"/>
          <p14:tracePt t="58156" x="4086225" y="4468813"/>
          <p14:tracePt t="58169" x="4065588" y="4468813"/>
          <p14:tracePt t="58173" x="4033838" y="4468813"/>
          <p14:tracePt t="58186" x="4003675" y="4468813"/>
          <p14:tracePt t="58188" x="3971925" y="4468813"/>
          <p14:tracePt t="58202" x="3941763" y="4468813"/>
          <p14:tracePt t="58205" x="3898900" y="4468813"/>
          <p14:tracePt t="58220" x="3836988" y="4468813"/>
          <p14:tracePt t="58235" x="3724275" y="4489450"/>
          <p14:tracePt t="58252" x="3600450" y="4489450"/>
          <p14:tracePt t="58268" x="3486150" y="4498975"/>
          <p14:tracePt t="58286" x="3413125" y="4510088"/>
          <p14:tracePt t="58302" x="3341688" y="4510088"/>
          <p14:tracePt t="58318" x="3289300" y="4510088"/>
          <p14:tracePt t="58335" x="3227388" y="4510088"/>
          <p14:tracePt t="58351" x="3133725" y="4510088"/>
          <p14:tracePt t="58369" x="3092450" y="4519613"/>
          <p14:tracePt t="58372" x="3092450" y="4540250"/>
          <p14:tracePt t="58387" x="3092450" y="4551363"/>
          <p14:tracePt t="58391" x="3092450" y="4572000"/>
          <p14:tracePt t="58402" x="3092450" y="4583113"/>
          <p14:tracePt t="58408" x="3092450" y="4603750"/>
          <p14:tracePt t="58411" x="3113088" y="4613275"/>
          <p14:tracePt t="58425" x="3133725" y="4633913"/>
          <p14:tracePt t="58428" x="3165475" y="4645025"/>
          <p14:tracePt t="58440" x="3186113" y="4654550"/>
          <p14:tracePt t="58444" x="3206750" y="4665663"/>
          <p14:tracePt t="58458" x="3236913" y="4665663"/>
          <p14:tracePt t="58461" x="3236913" y="4675188"/>
          <p14:tracePt t="58473" x="3248025" y="4675188"/>
          <p14:tracePt t="58475" x="3257550" y="4675188"/>
          <p14:tracePt t="58485" x="3268663" y="4686300"/>
          <p14:tracePt t="58502" x="3330575" y="4686300"/>
          <p14:tracePt t="58524" x="3495675" y="4695825"/>
          <p14:tracePt t="58534" x="3536950" y="4695825"/>
          <p14:tracePt t="58552" x="3600450" y="4695825"/>
          <p14:tracePt t="58569" x="3671888" y="4695825"/>
          <p14:tracePt t="58572" x="3703638" y="4695825"/>
          <p14:tracePt t="58585" x="3733800" y="4695825"/>
          <p14:tracePt t="58589" x="3744913" y="4695825"/>
          <p14:tracePt t="58602" x="3775075" y="4695825"/>
          <p14:tracePt t="58605" x="3786188" y="4695825"/>
          <p14:tracePt t="58619" x="3806825" y="4695825"/>
          <p14:tracePt t="58637" x="3827463" y="4695825"/>
          <p14:tracePt t="58652" x="3836988" y="4695825"/>
          <p14:tracePt t="58826" x="3836988" y="4706938"/>
          <p14:tracePt t="58851" x="3836988" y="4716463"/>
          <p14:tracePt t="58890" x="3836988" y="4727575"/>
          <p14:tracePt t="59027" x="3836988" y="4737100"/>
          <p14:tracePt t="61394" x="3848100" y="4737100"/>
          <p14:tracePt t="61403" x="3992563" y="4716463"/>
          <p14:tracePt t="61420" x="4313238" y="4519613"/>
          <p14:tracePt t="61435" x="4840288" y="4240213"/>
          <p14:tracePt t="61452" x="5265738" y="3930650"/>
          <p14:tracePt t="61469" x="5565775" y="3703638"/>
          <p14:tracePt t="61486" x="5854700" y="3413125"/>
          <p14:tracePt t="61502" x="6134100" y="3103563"/>
          <p14:tracePt t="61520" x="6381750" y="2762250"/>
          <p14:tracePt t="61524" x="6496050" y="2586038"/>
          <p14:tracePt t="61538" x="6610350" y="2462213"/>
          <p14:tracePt t="61541" x="6723063" y="2338388"/>
          <p14:tracePt t="61553" x="6858000" y="2203450"/>
          <p14:tracePt t="61556" x="6981825" y="2068513"/>
          <p14:tracePt t="61569" x="7075488" y="1976438"/>
          <p14:tracePt t="61572" x="7167563" y="1871663"/>
          <p14:tracePt t="61585" x="7210425" y="1800225"/>
          <p14:tracePt t="61589" x="7251700" y="1727200"/>
          <p14:tracePt t="61602" x="7272338" y="1655763"/>
          <p14:tracePt t="61606" x="7292975" y="1603375"/>
          <p14:tracePt t="61625" x="7323138" y="1541463"/>
          <p14:tracePt t="61628" x="7334250" y="1509713"/>
          <p14:tracePt t="61651" x="7364413" y="1489075"/>
          <p14:tracePt t="61655" x="7385050" y="1489075"/>
          <p14:tracePt t="61669" x="7426325" y="1489075"/>
          <p14:tracePt t="61679" x="7458075" y="1489075"/>
          <p14:tracePt t="61690" x="7478713" y="1489075"/>
          <p14:tracePt t="61701" x="7488238" y="1479550"/>
          <p14:tracePt t="61739" x="7478713" y="1468438"/>
          <p14:tracePt t="61752" x="7458075" y="1468438"/>
          <p14:tracePt t="61755" x="7416800" y="1458913"/>
          <p14:tracePt t="61765" x="7385050" y="1447800"/>
          <p14:tracePt t="61774" x="7343775" y="1438275"/>
          <p14:tracePt t="61787" x="7334250" y="1438275"/>
          <p14:tracePt t="61810" x="7323138" y="1438275"/>
          <p14:tracePt t="61859" x="7313613" y="1427163"/>
          <p14:tracePt t="61874" x="7292975" y="1427163"/>
          <p14:tracePt t="61890" x="7272338" y="1427163"/>
          <p14:tracePt t="61899" x="7261225" y="1427163"/>
          <p14:tracePt t="61909" x="7251700" y="1438275"/>
          <p14:tracePt t="61919" x="7240588" y="1447800"/>
          <p14:tracePt t="61935" x="7231063" y="1447800"/>
          <p14:tracePt t="61971" x="7219950" y="1447800"/>
          <p14:tracePt t="61988" x="7210425" y="1447800"/>
          <p14:tracePt t="61994" x="7189788" y="1447800"/>
          <p14:tracePt t="62004" x="7158038" y="1447800"/>
          <p14:tracePt t="62019" x="7054850" y="1458913"/>
          <p14:tracePt t="62036" x="7002463" y="1479550"/>
          <p14:tracePt t="62052" x="6972300" y="1489075"/>
          <p14:tracePt t="62069" x="6951663" y="1489075"/>
          <p14:tracePt t="62085" x="6940550" y="1489075"/>
          <p14:tracePt t="62147" x="6931025" y="1500188"/>
          <p14:tracePt t="62163" x="6919913" y="1500188"/>
          <p14:tracePt t="62173" x="6919913" y="1509713"/>
          <p14:tracePt t="62187" x="6910388" y="1509713"/>
          <p14:tracePt t="62204" x="6899275" y="1509713"/>
          <p14:tracePt t="62219" x="6889750" y="1509713"/>
          <p14:tracePt t="62236" x="6869113" y="1509713"/>
          <p14:tracePt t="62252" x="6858000" y="1509713"/>
          <p14:tracePt t="62269" x="6837363" y="1509713"/>
          <p14:tracePt t="62285" x="6826250" y="1520825"/>
          <p14:tracePt t="62302" x="6846888" y="1562100"/>
          <p14:tracePt t="62318" x="6889750" y="1571625"/>
          <p14:tracePt t="62325" x="6910388" y="1582738"/>
          <p14:tracePt t="62337" x="6919913" y="1582738"/>
          <p14:tracePt t="62339" x="6931025" y="1582738"/>
          <p14:tracePt t="62371" x="6931025" y="1571625"/>
          <p14:tracePt t="62411" x="6951663" y="1571625"/>
          <p14:tracePt t="62420" x="7002463" y="1582738"/>
          <p14:tracePt t="62436" x="7137400" y="1603375"/>
          <p14:tracePt t="62452" x="7323138" y="1612900"/>
          <p14:tracePt t="62469" x="7478713" y="1612900"/>
          <p14:tracePt t="62485" x="7602538" y="1603375"/>
          <p14:tracePt t="62501" x="7758113" y="1592263"/>
          <p14:tracePt t="62518" x="7943850" y="1582738"/>
          <p14:tracePt t="62535" x="8099425" y="1562100"/>
          <p14:tracePt t="62551" x="8161338" y="1541463"/>
          <p14:tracePt t="62569" x="8193088" y="1520825"/>
          <p14:tracePt t="62572" x="8202613" y="1500188"/>
          <p14:tracePt t="62587" x="8202613" y="1479550"/>
          <p14:tracePt t="62602" x="8202613" y="1458913"/>
          <p14:tracePt t="62605" x="8202613" y="1447800"/>
          <p14:tracePt t="62619" x="8193088" y="1427163"/>
          <p14:tracePt t="62636" x="8193088" y="1397000"/>
          <p14:tracePt t="62652" x="8193088" y="1385888"/>
          <p14:tracePt t="62668" x="8193088" y="1376363"/>
          <p14:tracePt t="62686" x="8193088" y="1365250"/>
          <p14:tracePt t="62701" x="8193088" y="1355725"/>
          <p14:tracePt t="62718" x="8193088" y="1344613"/>
          <p14:tracePt t="62735" x="8193088" y="1335088"/>
          <p14:tracePt t="62752" x="8193088" y="1314450"/>
          <p14:tracePt t="62769" x="8193088" y="1303338"/>
          <p14:tracePt t="62772" x="8193088" y="1282700"/>
          <p14:tracePt t="62786" x="8193088" y="1262063"/>
          <p14:tracePt t="62788" x="8172450" y="1241425"/>
          <p14:tracePt t="62802" x="8129588" y="1209675"/>
          <p14:tracePt t="62805" x="8078788" y="1168400"/>
          <p14:tracePt t="62819" x="8016875" y="1127125"/>
          <p14:tracePt t="62836" x="7985125" y="1117600"/>
          <p14:tracePt t="62852" x="7975600" y="1106488"/>
          <p14:tracePt t="62939" x="7964488" y="1106488"/>
          <p14:tracePt t="62948" x="7954963" y="1117600"/>
          <p14:tracePt t="62957" x="7954963" y="1127125"/>
          <p14:tracePt t="62969" x="7954963" y="1147763"/>
          <p14:tracePt t="62971" x="7954963" y="1158875"/>
          <p14:tracePt t="62985" x="7964488" y="1168400"/>
          <p14:tracePt t="62988" x="7975600" y="1189038"/>
          <p14:tracePt t="63002" x="7996238" y="1200150"/>
          <p14:tracePt t="63019" x="8005763" y="1200150"/>
          <p14:tracePt t="63035" x="8026400" y="1200150"/>
          <p14:tracePt t="63052" x="8058150" y="1200150"/>
          <p14:tracePt t="63069" x="8099425" y="1209675"/>
          <p14:tracePt t="63085" x="8129588" y="1220788"/>
          <p14:tracePt t="63101" x="8150225" y="1220788"/>
          <p14:tracePt t="63119" x="8181975" y="1220788"/>
          <p14:tracePt t="63135" x="8213725" y="1220788"/>
          <p14:tracePt t="63151" x="8243888" y="1220788"/>
          <p14:tracePt t="63169" x="8275638" y="1220788"/>
          <p14:tracePt t="63172" x="8285163" y="1209675"/>
          <p14:tracePt t="63186" x="8296275" y="1209675"/>
          <p14:tracePt t="63189" x="8296275" y="1189038"/>
          <p14:tracePt t="63210" x="8296275" y="1179513"/>
          <p14:tracePt t="63221" x="8305800" y="1179513"/>
          <p14:tracePt t="63236" x="8305800" y="1158875"/>
          <p14:tracePt t="63252" x="8305800" y="1147763"/>
          <p14:tracePt t="63269" x="8296275" y="1138238"/>
          <p14:tracePt t="63285" x="8296275" y="1127125"/>
          <p14:tracePt t="63301" x="8275638" y="1117600"/>
          <p14:tracePt t="63318" x="8223250" y="1085850"/>
          <p14:tracePt t="63335" x="8140700" y="1065213"/>
          <p14:tracePt t="63352" x="8067675" y="1044575"/>
          <p14:tracePt t="63355" x="8005763" y="1023938"/>
          <p14:tracePt t="63369" x="7954963" y="1023938"/>
          <p14:tracePt t="63372" x="7934325" y="1023938"/>
          <p14:tracePt t="63386" x="7902575" y="1023938"/>
          <p14:tracePt t="63389" x="7881938" y="1023938"/>
          <p14:tracePt t="63402" x="7872413" y="1023938"/>
          <p14:tracePt t="63405" x="7851775" y="1035050"/>
          <p14:tracePt t="63419" x="7840663" y="1096963"/>
          <p14:tracePt t="63436" x="7840663" y="1158875"/>
          <p14:tracePt t="63452" x="7893050" y="1241425"/>
          <p14:tracePt t="63469" x="7996238" y="1292225"/>
          <p14:tracePt t="63486" x="8067675" y="1335088"/>
          <p14:tracePt t="63502" x="8161338" y="1344613"/>
          <p14:tracePt t="63520" x="8234363" y="1344613"/>
          <p14:tracePt t="63523" x="8255000" y="1344613"/>
          <p14:tracePt t="63536" x="8275638" y="1335088"/>
          <p14:tracePt t="63539" x="8285163" y="1323975"/>
          <p14:tracePt t="63551" x="8296275" y="1314450"/>
          <p14:tracePt t="63569" x="8316913" y="1282700"/>
          <p14:tracePt t="63572" x="8326438" y="1262063"/>
          <p14:tracePt t="63586" x="8326438" y="1250950"/>
          <p14:tracePt t="63589" x="8337550" y="1230313"/>
          <p14:tracePt t="63602" x="8337550" y="1209675"/>
          <p14:tracePt t="63620" x="8337550" y="1179513"/>
          <p14:tracePt t="63636" x="8337550" y="1158875"/>
          <p14:tracePt t="63652" x="8316913" y="1127125"/>
          <p14:tracePt t="63669" x="8243888" y="1085850"/>
          <p14:tracePt t="63686" x="8108950" y="1035050"/>
          <p14:tracePt t="63702" x="8037513" y="1003300"/>
          <p14:tracePt t="63719" x="7964488" y="1003300"/>
          <p14:tracePt t="63735" x="7893050" y="1044575"/>
          <p14:tracePt t="63752" x="7851775" y="1117600"/>
          <p14:tracePt t="63769" x="7872413" y="1209675"/>
          <p14:tracePt t="63772" x="7934325" y="1262063"/>
          <p14:tracePt t="63786" x="7985125" y="1292225"/>
          <p14:tracePt t="63788" x="8047038" y="1335088"/>
          <p14:tracePt t="63802" x="8099425" y="1376363"/>
          <p14:tracePt t="63805" x="8129588" y="1385888"/>
          <p14:tracePt t="63820" x="8213725" y="1406525"/>
          <p14:tracePt t="63836" x="8243888" y="1406525"/>
          <p14:tracePt t="63867" x="8234363" y="1406525"/>
          <p14:tracePt t="63875" x="8202613" y="1406525"/>
          <p14:tracePt t="63886" x="8161338" y="1406525"/>
          <p14:tracePt t="63902" x="8047038" y="1406525"/>
          <p14:tracePt t="63918" x="7923213" y="1417638"/>
          <p14:tracePt t="63935" x="7840663" y="1438275"/>
          <p14:tracePt t="63951" x="7799388" y="1438275"/>
          <p14:tracePt t="63969" x="7778750" y="1438275"/>
          <p14:tracePt t="63972" x="7767638" y="1438275"/>
          <p14:tracePt t="63988" x="7758113" y="1438275"/>
          <p14:tracePt t="64004" x="7747000" y="1438275"/>
          <p14:tracePt t="64075" x="7778750" y="1447800"/>
          <p14:tracePt t="64084" x="7851775" y="1489075"/>
          <p14:tracePt t="64093" x="7985125" y="1520825"/>
          <p14:tracePt t="64105" x="8140700" y="1571625"/>
          <p14:tracePt t="64107" x="8285163" y="1603375"/>
          <p14:tracePt t="64119" x="8408988" y="1624013"/>
          <p14:tracePt t="64135" x="8647113" y="1665288"/>
          <p14:tracePt t="64151" x="8720138" y="1665288"/>
          <p14:tracePt t="64172" x="8761413" y="1655763"/>
          <p14:tracePt t="64186" x="8761413" y="1644650"/>
          <p14:tracePt t="64189" x="8761413" y="1612900"/>
          <p14:tracePt t="64202" x="8750300" y="1603375"/>
          <p14:tracePt t="64205" x="8729663" y="1582738"/>
          <p14:tracePt t="64218" x="8720138" y="1582738"/>
          <p14:tracePt t="64242" x="8720138" y="1592263"/>
          <p14:tracePt t="64252" x="8720138" y="1603375"/>
          <p14:tracePt t="64269" x="8720138" y="1624013"/>
          <p14:tracePt t="64286" x="8699500" y="1644650"/>
          <p14:tracePt t="64302" x="8637588" y="1655763"/>
          <p14:tracePt t="64318" x="8502650" y="1644650"/>
          <p14:tracePt t="64335" x="8264525" y="1571625"/>
          <p14:tracePt t="64351" x="7913688" y="1509713"/>
          <p14:tracePt t="64369" x="7716838" y="1500188"/>
          <p14:tracePt t="64372" x="7705725" y="1500188"/>
          <p14:tracePt t="64388" x="7705725" y="1509713"/>
          <p14:tracePt t="64404" x="7705725" y="1530350"/>
          <p14:tracePt t="64419" x="7767638" y="1582738"/>
          <p14:tracePt t="64436" x="7893050" y="1644650"/>
          <p14:tracePt t="64452" x="7996238" y="1676400"/>
          <p14:tracePt t="64469" x="8099425" y="1697038"/>
          <p14:tracePt t="64486" x="8150225" y="1697038"/>
          <p14:tracePt t="64502" x="8172450" y="1697038"/>
          <p14:tracePt t="64531" x="8181975" y="1697038"/>
          <p14:tracePt t="64539" x="8181975" y="1706563"/>
          <p14:tracePt t="64552" x="8181975" y="1717675"/>
          <p14:tracePt t="64569" x="8181975" y="1758950"/>
          <p14:tracePt t="64572" x="8161338" y="1768475"/>
          <p14:tracePt t="64586" x="8150225" y="1800225"/>
          <p14:tracePt t="64589" x="8140700" y="1820863"/>
          <p14:tracePt t="64602" x="8120063" y="1841500"/>
          <p14:tracePt t="64605" x="8108950" y="1862138"/>
          <p14:tracePt t="64619" x="8078788" y="1903413"/>
          <p14:tracePt t="64636" x="8058150" y="1944688"/>
          <p14:tracePt t="64652" x="8037513" y="2017713"/>
          <p14:tracePt t="64669" x="8026400" y="2079625"/>
          <p14:tracePt t="64686" x="8005763" y="2141538"/>
          <p14:tracePt t="64702" x="7996238" y="2192338"/>
          <p14:tracePt t="64718" x="7996238" y="2212975"/>
          <p14:tracePt t="64735" x="7985125" y="2224088"/>
          <p14:tracePt t="70827" x="7985125" y="2233613"/>
          <p14:tracePt t="70836" x="7954963" y="2244725"/>
          <p14:tracePt t="70845" x="7881938" y="2265363"/>
          <p14:tracePt t="70855" x="7778750" y="2286000"/>
          <p14:tracePt t="70870" x="7446963" y="2347913"/>
          <p14:tracePt t="70887" x="6661150" y="2451100"/>
          <p14:tracePt t="70902" x="5781675" y="2627313"/>
          <p14:tracePt t="70919" x="5265738" y="2803525"/>
          <p14:tracePt t="70936" x="4789488" y="3009900"/>
          <p14:tracePt t="70953" x="4395788" y="3165475"/>
          <p14:tracePt t="70955" x="4198938" y="3236913"/>
          <p14:tracePt t="70970" x="3992563" y="3309938"/>
          <p14:tracePt t="70973" x="3786188" y="3403600"/>
          <p14:tracePt t="70986" x="3578225" y="3475038"/>
          <p14:tracePt t="70989" x="3341688" y="3568700"/>
          <p14:tracePt t="71003" x="2813050" y="3806825"/>
          <p14:tracePt t="71020" x="2058988" y="4127500"/>
          <p14:tracePt t="71036" x="1220788" y="4489450"/>
          <p14:tracePt t="71052" x="703263" y="4686300"/>
          <p14:tracePt t="71069" x="403225" y="4830763"/>
          <p14:tracePt t="71087" x="268288" y="4881563"/>
          <p14:tracePt t="71102" x="238125" y="4913313"/>
          <p14:tracePt t="71119" x="217488" y="4913313"/>
          <p14:tracePt t="71187" x="217488" y="4924425"/>
          <p14:tracePt t="71219" x="217488" y="4933950"/>
          <p14:tracePt t="71243" x="227013" y="4945063"/>
          <p14:tracePt t="71251" x="238125" y="4954588"/>
          <p14:tracePt t="71260" x="247650" y="4965700"/>
          <p14:tracePt t="71270" x="268288" y="4965700"/>
          <p14:tracePt t="71287" x="288925" y="4986338"/>
          <p14:tracePt t="71302" x="309563" y="4986338"/>
          <p14:tracePt t="71320" x="341313" y="4995863"/>
          <p14:tracePt t="71337" x="382588" y="5006975"/>
          <p14:tracePt t="71340" x="403225" y="5006975"/>
          <p14:tracePt t="71353" x="423863" y="5016500"/>
          <p14:tracePt t="71357" x="455613" y="5016500"/>
          <p14:tracePt t="71370" x="485775" y="5016500"/>
          <p14:tracePt t="71373" x="517525" y="5016500"/>
          <p14:tracePt t="71387" x="579438" y="5016500"/>
          <p14:tracePt t="71389" x="620713" y="5016500"/>
          <p14:tracePt t="71403" x="765175" y="5037138"/>
          <p14:tracePt t="71420" x="889000" y="5037138"/>
          <p14:tracePt t="71437" x="971550" y="5037138"/>
          <p14:tracePt t="71453" x="1035050" y="5027613"/>
          <p14:tracePt t="71469" x="1065213" y="5006975"/>
          <p14:tracePt t="71486" x="1085850" y="4995863"/>
          <p14:tracePt t="71502" x="1127125" y="4986338"/>
          <p14:tracePt t="71525" x="1200150" y="4975225"/>
          <p14:tracePt t="71537" x="1209675" y="4975225"/>
          <p14:tracePt t="71540" x="1220788" y="4975225"/>
          <p14:tracePt t="71553" x="1241425" y="4965700"/>
          <p14:tracePt t="71571" x="1250950" y="4965700"/>
          <p14:tracePt t="72251" x="1262063" y="4965700"/>
          <p14:tracePt t="72259" x="1271588" y="4965700"/>
          <p14:tracePt t="72275" x="1271588" y="4975225"/>
          <p14:tracePt t="72443" x="1282700" y="4975225"/>
          <p14:tracePt t="73516" x="1292225" y="4975225"/>
          <p14:tracePt t="73532" x="1303338" y="4975225"/>
          <p14:tracePt t="73542" x="1314450" y="4975225"/>
          <p14:tracePt t="73556" x="1323975" y="4975225"/>
          <p14:tracePt t="73571" x="1406525" y="4954588"/>
          <p14:tracePt t="73586" x="1468438" y="4924425"/>
          <p14:tracePt t="73589" x="1562100" y="4903788"/>
          <p14:tracePt t="73603" x="1635125" y="4872038"/>
          <p14:tracePt t="73621" x="1665288" y="4860925"/>
          <p14:tracePt t="73638" x="1676400" y="4860925"/>
          <p14:tracePt t="73653" x="1685925" y="4851400"/>
          <p14:tracePt t="73675" x="1697038" y="4851400"/>
          <p14:tracePt t="73687" x="1706563" y="4851400"/>
          <p14:tracePt t="75035" x="1706563" y="4872038"/>
          <p14:tracePt t="75043" x="1697038" y="4903788"/>
          <p14:tracePt t="75053" x="1655763" y="4975225"/>
          <p14:tracePt t="75069" x="1550988" y="5110163"/>
          <p14:tracePt t="75087" x="1406525" y="5265738"/>
          <p14:tracePt t="75102" x="1323975" y="5410200"/>
          <p14:tracePt t="75119" x="1314450" y="5554663"/>
          <p14:tracePt t="75137" x="1314450" y="5648325"/>
          <p14:tracePt t="75140" x="1314450" y="5710238"/>
          <p14:tracePt t="75156" x="1314450" y="5843588"/>
          <p14:tracePt t="75170" x="1314450" y="5875338"/>
          <p14:tracePt t="75173" x="1303338" y="5907088"/>
          <p14:tracePt t="75186" x="1292225" y="5948363"/>
          <p14:tracePt t="75189" x="1271588" y="5999163"/>
          <p14:tracePt t="75203" x="1241425" y="6092825"/>
          <p14:tracePt t="75221" x="1241425" y="6175375"/>
          <p14:tracePt t="75238" x="1241425" y="6257925"/>
          <p14:tracePt t="75253" x="1292225" y="6319838"/>
          <p14:tracePt t="75270" x="1344613" y="6381750"/>
          <p14:tracePt t="75287" x="1397000" y="6434138"/>
          <p14:tracePt t="75302" x="1447800" y="6475413"/>
          <p14:tracePt t="75320" x="1541463" y="6496050"/>
          <p14:tracePt t="75325" x="1592263" y="6496050"/>
          <p14:tracePt t="75336" x="1635125" y="6496050"/>
          <p14:tracePt t="75353" x="1727200" y="6475413"/>
          <p14:tracePt t="75356" x="1758950" y="6434138"/>
          <p14:tracePt t="75370" x="1820863" y="6381750"/>
          <p14:tracePt t="75373" x="1882775" y="6319838"/>
          <p14:tracePt t="75387" x="1924050" y="6278563"/>
          <p14:tracePt t="75389" x="1976438" y="6227763"/>
          <p14:tracePt t="75405" x="2047875" y="6164263"/>
          <p14:tracePt t="75420" x="2141538" y="6113463"/>
          <p14:tracePt t="75437" x="2233613" y="6061075"/>
          <p14:tracePt t="75453" x="2317750" y="6010275"/>
          <p14:tracePt t="75470" x="2400300" y="5937250"/>
          <p14:tracePt t="75487" x="2503488" y="5864225"/>
          <p14:tracePt t="75502" x="2586038" y="5761038"/>
          <p14:tracePt t="75521" x="2659063" y="5657850"/>
          <p14:tracePt t="75524" x="2700338" y="5595938"/>
          <p14:tracePt t="75537" x="2730500" y="5565775"/>
          <p14:tracePt t="75540" x="2771775" y="5492750"/>
          <p14:tracePt t="75553" x="2813050" y="5451475"/>
          <p14:tracePt t="75556" x="2854325" y="5389563"/>
          <p14:tracePt t="75570" x="2886075" y="5327650"/>
          <p14:tracePt t="75573" x="2916238" y="5265738"/>
          <p14:tracePt t="75587" x="2936875" y="5202238"/>
          <p14:tracePt t="75589" x="2959100" y="5160963"/>
          <p14:tracePt t="75603" x="2989263" y="5068888"/>
          <p14:tracePt t="75621" x="3000375" y="4945063"/>
          <p14:tracePt t="75638" x="2989263" y="4819650"/>
          <p14:tracePt t="75653" x="2989263" y="4757738"/>
          <p14:tracePt t="75670" x="2989263" y="4686300"/>
          <p14:tracePt t="75687" x="2989263" y="4624388"/>
          <p14:tracePt t="75702" x="2979738" y="4551363"/>
          <p14:tracePt t="75720" x="2927350" y="4468813"/>
          <p14:tracePt t="75737" x="2813050" y="4354513"/>
          <p14:tracePt t="75740" x="2762250" y="4324350"/>
          <p14:tracePt t="75753" x="2730500" y="4313238"/>
          <p14:tracePt t="75756" x="2709863" y="4313238"/>
          <p14:tracePt t="75770" x="2700338" y="4313238"/>
          <p14:tracePt t="75773" x="2689225" y="4313238"/>
          <p14:tracePt t="75787" x="2659063" y="4313238"/>
          <p14:tracePt t="75790" x="2627313" y="4313238"/>
          <p14:tracePt t="75803" x="2574925" y="4313238"/>
          <p14:tracePt t="75820" x="2544763" y="4313238"/>
          <p14:tracePt t="75837" x="2503488" y="4324350"/>
          <p14:tracePt t="75853" x="2451100" y="4333875"/>
          <p14:tracePt t="75870" x="2389188" y="4354513"/>
          <p14:tracePt t="75887" x="2317750" y="4427538"/>
          <p14:tracePt t="75903" x="2224088" y="4551363"/>
          <p14:tracePt t="75919" x="2120900" y="4748213"/>
          <p14:tracePt t="75937" x="2017713" y="4933950"/>
          <p14:tracePt t="75940" x="1976438" y="4995863"/>
          <p14:tracePt t="75953" x="1944688" y="5110163"/>
          <p14:tracePt t="75956" x="1892300" y="5181600"/>
          <p14:tracePt t="75970" x="1862138" y="5254625"/>
          <p14:tracePt t="75973" x="1830388" y="5327650"/>
          <p14:tracePt t="75987" x="1809750" y="5378450"/>
          <p14:tracePt t="75989" x="1789113" y="5451475"/>
          <p14:tracePt t="76003" x="1738313" y="5627688"/>
          <p14:tracePt t="76021" x="1717675" y="5781675"/>
          <p14:tracePt t="76038" x="1697038" y="5907088"/>
          <p14:tracePt t="76053" x="1697038" y="6019800"/>
          <p14:tracePt t="76070" x="1747838" y="6081713"/>
          <p14:tracePt t="76087" x="1779588" y="6134100"/>
          <p14:tracePt t="76102" x="1820863" y="6164263"/>
          <p14:tracePt t="76120" x="1830388" y="6175375"/>
          <p14:tracePt t="76136" x="1841500" y="6175375"/>
          <p14:tracePt t="76267" x="1851025" y="61753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9E4F7CF9-3F92-0122-4E27-902809DDB50A}"/>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69635" name="Text Box 4">
            <a:extLst>
              <a:ext uri="{FF2B5EF4-FFF2-40B4-BE49-F238E27FC236}">
                <a16:creationId xmlns:a16="http://schemas.microsoft.com/office/drawing/2014/main" id="{79163714-1990-B700-5B88-313BCFB782E8}"/>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69636" name="Rectangle 5">
            <a:extLst>
              <a:ext uri="{FF2B5EF4-FFF2-40B4-BE49-F238E27FC236}">
                <a16:creationId xmlns:a16="http://schemas.microsoft.com/office/drawing/2014/main" id="{17A3DA62-4663-A344-F336-C5BCBBF2441B}"/>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9637" name="Rectangle 6">
            <a:extLst>
              <a:ext uri="{FF2B5EF4-FFF2-40B4-BE49-F238E27FC236}">
                <a16:creationId xmlns:a16="http://schemas.microsoft.com/office/drawing/2014/main" id="{D4A29B98-F232-BA85-4128-7D7069E7C044}"/>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69638" name="TextBox 5">
            <a:extLst>
              <a:ext uri="{FF2B5EF4-FFF2-40B4-BE49-F238E27FC236}">
                <a16:creationId xmlns:a16="http://schemas.microsoft.com/office/drawing/2014/main" id="{4BF69CB8-29AF-AC9B-2028-E3F936DB4C5E}"/>
              </a:ext>
            </a:extLst>
          </p:cNvPr>
          <p:cNvSpPr txBox="1">
            <a:spLocks noChangeArrowheads="1"/>
          </p:cNvSpPr>
          <p:nvPr/>
        </p:nvSpPr>
        <p:spPr bwMode="auto">
          <a:xfrm>
            <a:off x="-4763" y="141288"/>
            <a:ext cx="60833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Current project … using truly metal free system</a:t>
            </a:r>
            <a:endParaRPr lang="en-US" altLang="en-US" sz="2400" baseline="-25000">
              <a:solidFill>
                <a:srgbClr val="3366FF"/>
              </a:solidFill>
              <a:latin typeface="Times New Roman" panose="02020603050405020304" pitchFamily="18" charset="0"/>
              <a:cs typeface="Times New Roman" panose="02020603050405020304" pitchFamily="18" charset="0"/>
            </a:endParaRPr>
          </a:p>
        </p:txBody>
      </p:sp>
      <p:grpSp>
        <p:nvGrpSpPr>
          <p:cNvPr id="69639" name="Group 22">
            <a:extLst>
              <a:ext uri="{FF2B5EF4-FFF2-40B4-BE49-F238E27FC236}">
                <a16:creationId xmlns:a16="http://schemas.microsoft.com/office/drawing/2014/main" id="{643AF631-72BD-A6D4-E5A8-5C9F91510619}"/>
              </a:ext>
            </a:extLst>
          </p:cNvPr>
          <p:cNvGrpSpPr>
            <a:grpSpLocks/>
          </p:cNvGrpSpPr>
          <p:nvPr/>
        </p:nvGrpSpPr>
        <p:grpSpPr bwMode="auto">
          <a:xfrm>
            <a:off x="620713" y="1458913"/>
            <a:ext cx="3719512" cy="1741487"/>
            <a:chOff x="620577" y="1387453"/>
            <a:chExt cx="3720187" cy="1742225"/>
          </a:xfrm>
        </p:grpSpPr>
        <p:sp>
          <p:nvSpPr>
            <p:cNvPr id="69662" name="Cube 2">
              <a:extLst>
                <a:ext uri="{FF2B5EF4-FFF2-40B4-BE49-F238E27FC236}">
                  <a16:creationId xmlns:a16="http://schemas.microsoft.com/office/drawing/2014/main" id="{4F7F2D11-B125-EDB3-BA78-BC5414D8AB6C}"/>
                </a:ext>
              </a:extLst>
            </p:cNvPr>
            <p:cNvSpPr>
              <a:spLocks noChangeArrowheads="1"/>
            </p:cNvSpPr>
            <p:nvPr/>
          </p:nvSpPr>
          <p:spPr bwMode="auto">
            <a:xfrm rot="1987259">
              <a:off x="620577" y="1387453"/>
              <a:ext cx="3720187" cy="1742225"/>
            </a:xfrm>
            <a:prstGeom prst="cube">
              <a:avLst>
                <a:gd name="adj" fmla="val 84810"/>
              </a:avLst>
            </a:prstGeom>
            <a:solidFill>
              <a:srgbClr val="FFC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69663" name="TextBox 4">
              <a:extLst>
                <a:ext uri="{FF2B5EF4-FFF2-40B4-BE49-F238E27FC236}">
                  <a16:creationId xmlns:a16="http://schemas.microsoft.com/office/drawing/2014/main" id="{273D57C1-2842-AAE5-07C9-844FB3EE3863}"/>
                </a:ext>
              </a:extLst>
            </p:cNvPr>
            <p:cNvSpPr txBox="1">
              <a:spLocks noChangeArrowheads="1"/>
            </p:cNvSpPr>
            <p:nvPr/>
          </p:nvSpPr>
          <p:spPr bwMode="auto">
            <a:xfrm>
              <a:off x="3430237" y="2185623"/>
              <a:ext cx="7665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SiO</a:t>
              </a:r>
              <a:r>
                <a:rPr lang="en-US" altLang="en-US" sz="2400" baseline="-25000">
                  <a:latin typeface="Times New Roman" panose="02020603050405020304" pitchFamily="18" charset="0"/>
                </a:rPr>
                <a:t>2</a:t>
              </a:r>
            </a:p>
          </p:txBody>
        </p:sp>
      </p:grpSp>
      <p:grpSp>
        <p:nvGrpSpPr>
          <p:cNvPr id="69640" name="Group 21">
            <a:extLst>
              <a:ext uri="{FF2B5EF4-FFF2-40B4-BE49-F238E27FC236}">
                <a16:creationId xmlns:a16="http://schemas.microsoft.com/office/drawing/2014/main" id="{100C583F-23BD-501A-85C0-F6F261EA85C5}"/>
              </a:ext>
            </a:extLst>
          </p:cNvPr>
          <p:cNvGrpSpPr>
            <a:grpSpLocks/>
          </p:cNvGrpSpPr>
          <p:nvPr/>
        </p:nvGrpSpPr>
        <p:grpSpPr bwMode="auto">
          <a:xfrm>
            <a:off x="1119188" y="1765300"/>
            <a:ext cx="2101850" cy="863600"/>
            <a:chOff x="7352808" y="4315961"/>
            <a:chExt cx="2101919" cy="863817"/>
          </a:xfrm>
        </p:grpSpPr>
        <p:pic>
          <p:nvPicPr>
            <p:cNvPr id="69660" name="Picture 3">
              <a:extLst>
                <a:ext uri="{FF2B5EF4-FFF2-40B4-BE49-F238E27FC236}">
                  <a16:creationId xmlns:a16="http://schemas.microsoft.com/office/drawing/2014/main" id="{1C6D4049-C268-DE1A-752F-DA658E2CB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2808" y="4315961"/>
              <a:ext cx="2101919" cy="86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2" name="TextBox 4">
              <a:extLst>
                <a:ext uri="{FF2B5EF4-FFF2-40B4-BE49-F238E27FC236}">
                  <a16:creationId xmlns:a16="http://schemas.microsoft.com/office/drawing/2014/main" id="{FA544F8D-9463-2199-F49D-0B34ACA127F7}"/>
                </a:ext>
              </a:extLst>
            </p:cNvPr>
            <p:cNvSpPr txBox="1">
              <a:spLocks noChangeArrowheads="1"/>
            </p:cNvSpPr>
            <p:nvPr/>
          </p:nvSpPr>
          <p:spPr bwMode="auto">
            <a:xfrm>
              <a:off x="7765572" y="4598607"/>
              <a:ext cx="509604" cy="460491"/>
            </a:xfrm>
            <a:prstGeom prst="rect">
              <a:avLst/>
            </a:prstGeom>
            <a:solidFill>
              <a:schemeClr val="bg1">
                <a:lumMod val="85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400" dirty="0">
                  <a:latin typeface="Times New Roman" panose="02020603050405020304" pitchFamily="18" charset="0"/>
                </a:rPr>
                <a:t>Gr</a:t>
              </a:r>
              <a:endParaRPr lang="en-US" altLang="en-US" sz="2400" baseline="-25000" dirty="0">
                <a:latin typeface="Times New Roman" panose="02020603050405020304" pitchFamily="18" charset="0"/>
              </a:endParaRPr>
            </a:p>
          </p:txBody>
        </p:sp>
      </p:grpSp>
      <p:grpSp>
        <p:nvGrpSpPr>
          <p:cNvPr id="69641" name="Group 23">
            <a:extLst>
              <a:ext uri="{FF2B5EF4-FFF2-40B4-BE49-F238E27FC236}">
                <a16:creationId xmlns:a16="http://schemas.microsoft.com/office/drawing/2014/main" id="{BAF7831B-7382-DB33-AC98-593DC4EDC493}"/>
              </a:ext>
            </a:extLst>
          </p:cNvPr>
          <p:cNvGrpSpPr>
            <a:grpSpLocks/>
          </p:cNvGrpSpPr>
          <p:nvPr/>
        </p:nvGrpSpPr>
        <p:grpSpPr bwMode="auto">
          <a:xfrm>
            <a:off x="304800" y="1030288"/>
            <a:ext cx="5229225" cy="1484312"/>
            <a:chOff x="304800" y="990600"/>
            <a:chExt cx="5229674" cy="1483772"/>
          </a:xfrm>
        </p:grpSpPr>
        <p:pic>
          <p:nvPicPr>
            <p:cNvPr id="69657" name="Picture 6" descr="A yellow and white molecule&#10;&#10;Description automatically generated">
              <a:extLst>
                <a:ext uri="{FF2B5EF4-FFF2-40B4-BE49-F238E27FC236}">
                  <a16:creationId xmlns:a16="http://schemas.microsoft.com/office/drawing/2014/main" id="{A338B22D-0FDE-0FDE-A85D-97C07FA5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990600"/>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8" name="Picture 6" descr="A yellow and white molecule&#10;&#10;Description automatically generated">
              <a:extLst>
                <a:ext uri="{FF2B5EF4-FFF2-40B4-BE49-F238E27FC236}">
                  <a16:creationId xmlns:a16="http://schemas.microsoft.com/office/drawing/2014/main" id="{A51BBE95-1A6F-367C-FFE8-CD05F2B3F7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2348" y="2012409"/>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9" name="Picture 6" descr="A yellow and white molecule&#10;&#10;Description automatically generated">
              <a:extLst>
                <a:ext uri="{FF2B5EF4-FFF2-40B4-BE49-F238E27FC236}">
                  <a16:creationId xmlns:a16="http://schemas.microsoft.com/office/drawing/2014/main" id="{63236998-CDB8-1EFE-89F6-D951793CF8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2012" y="1118192"/>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642" name="TextBox 4">
            <a:extLst>
              <a:ext uri="{FF2B5EF4-FFF2-40B4-BE49-F238E27FC236}">
                <a16:creationId xmlns:a16="http://schemas.microsoft.com/office/drawing/2014/main" id="{3CADB362-4C91-3A2B-BA29-5B1D0F6B3AAD}"/>
              </a:ext>
            </a:extLst>
          </p:cNvPr>
          <p:cNvSpPr txBox="1">
            <a:spLocks noChangeArrowheads="1"/>
          </p:cNvSpPr>
          <p:nvPr/>
        </p:nvSpPr>
        <p:spPr bwMode="auto">
          <a:xfrm flipH="1">
            <a:off x="7078663" y="187325"/>
            <a:ext cx="2065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Graphene / Silica</a:t>
            </a:r>
          </a:p>
        </p:txBody>
      </p:sp>
      <p:pic>
        <p:nvPicPr>
          <p:cNvPr id="6" name="Picture 6" descr="A yellow and white molecule&#10;&#10;Description automatically generated">
            <a:extLst>
              <a:ext uri="{FF2B5EF4-FFF2-40B4-BE49-F238E27FC236}">
                <a16:creationId xmlns:a16="http://schemas.microsoft.com/office/drawing/2014/main" id="{3D5B686E-80CF-6795-53AD-035B41CF0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3" y="1014413"/>
            <a:ext cx="65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EB804B3B-B42A-3F72-0270-02AE3F665086}"/>
              </a:ext>
            </a:extLst>
          </p:cNvPr>
          <p:cNvGrpSpPr>
            <a:grpSpLocks/>
          </p:cNvGrpSpPr>
          <p:nvPr/>
        </p:nvGrpSpPr>
        <p:grpSpPr bwMode="auto">
          <a:xfrm>
            <a:off x="5734050" y="1114425"/>
            <a:ext cx="3276600" cy="2508250"/>
            <a:chOff x="5734023" y="1114098"/>
            <a:chExt cx="3276719" cy="2508863"/>
          </a:xfrm>
        </p:grpSpPr>
        <p:graphicFrame>
          <p:nvGraphicFramePr>
            <p:cNvPr id="69655" name="Object 13">
              <a:extLst>
                <a:ext uri="{FF2B5EF4-FFF2-40B4-BE49-F238E27FC236}">
                  <a16:creationId xmlns:a16="http://schemas.microsoft.com/office/drawing/2014/main" id="{92247C4B-AF0E-1F6B-148A-9B7F1F8DDB36}"/>
                </a:ext>
              </a:extLst>
            </p:cNvPr>
            <p:cNvGraphicFramePr>
              <a:graphicFrameLocks noChangeAspect="1"/>
            </p:cNvGraphicFramePr>
            <p:nvPr/>
          </p:nvGraphicFramePr>
          <p:xfrm>
            <a:off x="5734023" y="1114098"/>
            <a:ext cx="3276719" cy="2508863"/>
          </p:xfrm>
          <a:graphic>
            <a:graphicData uri="http://schemas.openxmlformats.org/presentationml/2006/ole">
              <mc:AlternateContent xmlns:mc="http://schemas.openxmlformats.org/markup-compatibility/2006">
                <mc:Choice xmlns:v="urn:schemas-microsoft-com:vml" Requires="v">
                  <p:oleObj name="Graph" r:id="rId8" imgW="3905250" imgH="2990850" progId="Origin50.Graph">
                    <p:embed/>
                  </p:oleObj>
                </mc:Choice>
                <mc:Fallback>
                  <p:oleObj name="Graph" r:id="rId8" imgW="3905250" imgH="2990850" progId="Origin50.Graph">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4023" y="1114098"/>
                          <a:ext cx="3276719" cy="250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4">
              <a:extLst>
                <a:ext uri="{FF2B5EF4-FFF2-40B4-BE49-F238E27FC236}">
                  <a16:creationId xmlns:a16="http://schemas.microsoft.com/office/drawing/2014/main" id="{479C3785-142A-94EC-E438-7694856BC7E5}"/>
                </a:ext>
              </a:extLst>
            </p:cNvPr>
            <p:cNvSpPr/>
            <p:nvPr/>
          </p:nvSpPr>
          <p:spPr>
            <a:xfrm>
              <a:off x="6271498" y="1807098"/>
              <a:ext cx="2339102"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Raman</a:t>
              </a:r>
            </a:p>
          </p:txBody>
        </p:sp>
      </p:grpSp>
      <p:grpSp>
        <p:nvGrpSpPr>
          <p:cNvPr id="25" name="Group 24">
            <a:extLst>
              <a:ext uri="{FF2B5EF4-FFF2-40B4-BE49-F238E27FC236}">
                <a16:creationId xmlns:a16="http://schemas.microsoft.com/office/drawing/2014/main" id="{58D2DB20-3372-AF24-3439-7F911E77222F}"/>
              </a:ext>
            </a:extLst>
          </p:cNvPr>
          <p:cNvGrpSpPr>
            <a:grpSpLocks/>
          </p:cNvGrpSpPr>
          <p:nvPr/>
        </p:nvGrpSpPr>
        <p:grpSpPr bwMode="auto">
          <a:xfrm>
            <a:off x="0" y="3733800"/>
            <a:ext cx="3406775" cy="2640013"/>
            <a:chOff x="98412" y="3733800"/>
            <a:chExt cx="3406788" cy="2639239"/>
          </a:xfrm>
        </p:grpSpPr>
        <p:graphicFrame>
          <p:nvGraphicFramePr>
            <p:cNvPr id="69653" name="Object 6">
              <a:extLst>
                <a:ext uri="{FF2B5EF4-FFF2-40B4-BE49-F238E27FC236}">
                  <a16:creationId xmlns:a16="http://schemas.microsoft.com/office/drawing/2014/main" id="{8F985D50-4661-0019-8A99-4CA63F221E22}"/>
                </a:ext>
              </a:extLst>
            </p:cNvPr>
            <p:cNvGraphicFramePr>
              <a:graphicFrameLocks noChangeAspect="1"/>
            </p:cNvGraphicFramePr>
            <p:nvPr/>
          </p:nvGraphicFramePr>
          <p:xfrm>
            <a:off x="98412" y="3733800"/>
            <a:ext cx="3406788" cy="2639239"/>
          </p:xfrm>
          <a:graphic>
            <a:graphicData uri="http://schemas.openxmlformats.org/presentationml/2006/ole">
              <mc:AlternateContent xmlns:mc="http://schemas.openxmlformats.org/markup-compatibility/2006">
                <mc:Choice xmlns:v="urn:schemas-microsoft-com:vml" Requires="v">
                  <p:oleObj name="Graph" r:id="rId10" imgW="3838575" imgH="2971800" progId="Origin50.Graph">
                    <p:embed/>
                  </p:oleObj>
                </mc:Choice>
                <mc:Fallback>
                  <p:oleObj name="Graph" r:id="rId10" imgW="3838575" imgH="2971800" progId="Origin50.Graph">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12" y="3733800"/>
                          <a:ext cx="3406788" cy="263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a:extLst>
                <a:ext uri="{FF2B5EF4-FFF2-40B4-BE49-F238E27FC236}">
                  <a16:creationId xmlns:a16="http://schemas.microsoft.com/office/drawing/2014/main" id="{5B2EF0C5-5D90-8498-D1FB-C852C1319605}"/>
                </a:ext>
              </a:extLst>
            </p:cNvPr>
            <p:cNvSpPr/>
            <p:nvPr/>
          </p:nvSpPr>
          <p:spPr>
            <a:xfrm>
              <a:off x="838438" y="4644033"/>
              <a:ext cx="1531189"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AES</a:t>
              </a:r>
            </a:p>
          </p:txBody>
        </p:sp>
      </p:grpSp>
      <p:grpSp>
        <p:nvGrpSpPr>
          <p:cNvPr id="26" name="Group 25">
            <a:extLst>
              <a:ext uri="{FF2B5EF4-FFF2-40B4-BE49-F238E27FC236}">
                <a16:creationId xmlns:a16="http://schemas.microsoft.com/office/drawing/2014/main" id="{AF9206CC-FCD7-AC45-05B9-E10E05D81A0A}"/>
              </a:ext>
            </a:extLst>
          </p:cNvPr>
          <p:cNvGrpSpPr>
            <a:grpSpLocks/>
          </p:cNvGrpSpPr>
          <p:nvPr/>
        </p:nvGrpSpPr>
        <p:grpSpPr bwMode="auto">
          <a:xfrm>
            <a:off x="2895600" y="3505200"/>
            <a:ext cx="3770313" cy="2921000"/>
            <a:chOff x="3307893" y="3508297"/>
            <a:chExt cx="3770770" cy="2921216"/>
          </a:xfrm>
        </p:grpSpPr>
        <p:graphicFrame>
          <p:nvGraphicFramePr>
            <p:cNvPr id="69651" name="Object 7">
              <a:extLst>
                <a:ext uri="{FF2B5EF4-FFF2-40B4-BE49-F238E27FC236}">
                  <a16:creationId xmlns:a16="http://schemas.microsoft.com/office/drawing/2014/main" id="{7F3AEFAC-E338-1E95-C46F-F8035E9D4660}"/>
                </a:ext>
              </a:extLst>
            </p:cNvPr>
            <p:cNvGraphicFramePr>
              <a:graphicFrameLocks noChangeAspect="1"/>
            </p:cNvGraphicFramePr>
            <p:nvPr/>
          </p:nvGraphicFramePr>
          <p:xfrm>
            <a:off x="3307893" y="3508297"/>
            <a:ext cx="3770770" cy="2921216"/>
          </p:xfrm>
          <a:graphic>
            <a:graphicData uri="http://schemas.openxmlformats.org/presentationml/2006/ole">
              <mc:AlternateContent xmlns:mc="http://schemas.openxmlformats.org/markup-compatibility/2006">
                <mc:Choice xmlns:v="urn:schemas-microsoft-com:vml" Requires="v">
                  <p:oleObj name="Graph" r:id="rId12" imgW="3838575" imgH="2971800" progId="Origin50.Graph">
                    <p:embed/>
                  </p:oleObj>
                </mc:Choice>
                <mc:Fallback>
                  <p:oleObj name="Graph" r:id="rId12" imgW="3838575" imgH="2971800" progId="Origin50.Graph">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7893" y="3508297"/>
                          <a:ext cx="3770770" cy="292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16">
              <a:extLst>
                <a:ext uri="{FF2B5EF4-FFF2-40B4-BE49-F238E27FC236}">
                  <a16:creationId xmlns:a16="http://schemas.microsoft.com/office/drawing/2014/main" id="{9A896CA8-4F73-CE94-0DE2-EA9D8180C355}"/>
                </a:ext>
              </a:extLst>
            </p:cNvPr>
            <p:cNvSpPr/>
            <p:nvPr/>
          </p:nvSpPr>
          <p:spPr>
            <a:xfrm>
              <a:off x="4585821" y="4407696"/>
              <a:ext cx="1492717"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XPS</a:t>
              </a:r>
            </a:p>
          </p:txBody>
        </p:sp>
      </p:grpSp>
      <p:sp>
        <p:nvSpPr>
          <p:cNvPr id="28" name="TextBox 27">
            <a:extLst>
              <a:ext uri="{FF2B5EF4-FFF2-40B4-BE49-F238E27FC236}">
                <a16:creationId xmlns:a16="http://schemas.microsoft.com/office/drawing/2014/main" id="{26DAF9A5-9942-2EBA-F6E7-8F9D9E0F2AEB}"/>
              </a:ext>
            </a:extLst>
          </p:cNvPr>
          <p:cNvSpPr txBox="1">
            <a:spLocks noChangeArrowheads="1"/>
          </p:cNvSpPr>
          <p:nvPr/>
        </p:nvSpPr>
        <p:spPr bwMode="auto">
          <a:xfrm>
            <a:off x="2759075" y="906463"/>
            <a:ext cx="2217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Just molecular adsorption/desorption</a:t>
            </a:r>
          </a:p>
        </p:txBody>
      </p:sp>
      <p:grpSp>
        <p:nvGrpSpPr>
          <p:cNvPr id="4" name="Group 3">
            <a:extLst>
              <a:ext uri="{FF2B5EF4-FFF2-40B4-BE49-F238E27FC236}">
                <a16:creationId xmlns:a16="http://schemas.microsoft.com/office/drawing/2014/main" id="{5979D834-2686-230A-74CD-DCE6EFBAEF32}"/>
              </a:ext>
            </a:extLst>
          </p:cNvPr>
          <p:cNvGrpSpPr>
            <a:grpSpLocks/>
          </p:cNvGrpSpPr>
          <p:nvPr/>
        </p:nvGrpSpPr>
        <p:grpSpPr bwMode="auto">
          <a:xfrm>
            <a:off x="5865813" y="3551238"/>
            <a:ext cx="3581400" cy="2773362"/>
            <a:chOff x="5865935" y="3550650"/>
            <a:chExt cx="3580676" cy="2773950"/>
          </a:xfrm>
        </p:grpSpPr>
        <p:graphicFrame>
          <p:nvGraphicFramePr>
            <p:cNvPr id="69649" name="Object 1">
              <a:extLst>
                <a:ext uri="{FF2B5EF4-FFF2-40B4-BE49-F238E27FC236}">
                  <a16:creationId xmlns:a16="http://schemas.microsoft.com/office/drawing/2014/main" id="{CEC4ABB4-ED98-06B5-1335-33711B62AE33}"/>
                </a:ext>
              </a:extLst>
            </p:cNvPr>
            <p:cNvGraphicFramePr>
              <a:graphicFrameLocks noChangeAspect="1"/>
            </p:cNvGraphicFramePr>
            <p:nvPr/>
          </p:nvGraphicFramePr>
          <p:xfrm>
            <a:off x="5865935" y="3550650"/>
            <a:ext cx="3580676" cy="2773950"/>
          </p:xfrm>
          <a:graphic>
            <a:graphicData uri="http://schemas.openxmlformats.org/presentationml/2006/ole">
              <mc:AlternateContent xmlns:mc="http://schemas.openxmlformats.org/markup-compatibility/2006">
                <mc:Choice xmlns:v="urn:schemas-microsoft-com:vml" Requires="v">
                  <p:oleObj name="Graph" r:id="rId14" imgW="3838575" imgH="2971800" progId="Origin50.Graph">
                    <p:embed/>
                  </p:oleObj>
                </mc:Choice>
                <mc:Fallback>
                  <p:oleObj name="Graph" r:id="rId14" imgW="3838575" imgH="2971800" progId="Origin50.Graph">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65935" y="3550650"/>
                          <a:ext cx="3580676" cy="277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a:extLst>
                <a:ext uri="{FF2B5EF4-FFF2-40B4-BE49-F238E27FC236}">
                  <a16:creationId xmlns:a16="http://schemas.microsoft.com/office/drawing/2014/main" id="{990CED24-8A80-A04A-3FBD-D86C7004E94B}"/>
                </a:ext>
              </a:extLst>
            </p:cNvPr>
            <p:cNvSpPr/>
            <p:nvPr/>
          </p:nvSpPr>
          <p:spPr bwMode="auto">
            <a:xfrm>
              <a:off x="6736450" y="4404532"/>
              <a:ext cx="1531189"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TDS</a:t>
              </a:r>
            </a:p>
          </p:txBody>
        </p:sp>
      </p:grpSp>
      <p:pic>
        <p:nvPicPr>
          <p:cNvPr id="5" name="Audio 4">
            <a:hlinkClick r:id="" action="ppaction://media"/>
            <a:extLst>
              <a:ext uri="{FF2B5EF4-FFF2-40B4-BE49-F238E27FC236}">
                <a16:creationId xmlns:a16="http://schemas.microsoft.com/office/drawing/2014/main" id="{85768B06-0159-C03F-1B29-4F8FC2A6B1AA}"/>
              </a:ext>
            </a:extLst>
          </p:cNvPr>
          <p:cNvPicPr>
            <a:picLocks noChangeAspect="1"/>
          </p:cNvPicPr>
          <p:nvPr>
            <a:audioFile r:link="rId3"/>
            <p:extLst>
              <p:ext uri="{DAA4B4D4-6D71-4841-9C94-3DE7FCFB9230}">
                <p14:media xmlns:p14="http://schemas.microsoft.com/office/powerpoint/2010/main" r:embed="rId2"/>
              </p:ext>
            </p:extLst>
          </p:nvPr>
        </p:nvPicPr>
        <p:blipFill>
          <a:blip r:embed="rId16"/>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9603"/>
    </mc:Choice>
    <mc:Fallback xmlns="">
      <p:transition spd="slow" advTm="9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0434 0.0081 L -0.00434 0.00833 C 0.00139 0.01412 0.00782 0.01945 0.01337 0.02639 C 0.02709 0.04352 0.0283 0.04676 0.03646 0.06296 C 0.03716 0.06551 0.03698 0.06875 0.03837 0.07083 C 0.04514 0.08079 0.05105 0.08449 0.05799 0.09167 C 0.06042 0.09421 0.06268 0.09746 0.06511 0.09954 C 0.06667 0.10093 0.06875 0.10139 0.07049 0.10208 C 0.07223 0.10486 0.07361 0.1081 0.07587 0.10996 C 0.07795 0.11181 0.08073 0.11158 0.08299 0.11273 C 0.09202 0.11667 0.10105 0.12083 0.10973 0.1257 C 0.12136 0.13195 0.12969 0.13727 0.14202 0.14144 C 0.14601 0.14283 0.15018 0.14306 0.15452 0.14398 C 0.15695 0.14653 0.15868 0.15139 0.16164 0.15185 C 0.17448 0.15347 0.19809 0.14908 0.21337 0.14653 C 0.21563 0.14583 0.21823 0.14537 0.22049 0.14398 C 0.22292 0.14259 0.22518 0.14005 0.22778 0.13889 C 0.23056 0.13727 0.23351 0.13704 0.23664 0.13611 C 0.23889 0.13449 0.24115 0.13195 0.24375 0.13102 C 0.24584 0.12986 0.26545 0.12593 0.26684 0.1257 C 0.27188 0.12361 0.28091 0.11968 0.28646 0.11783 C 0.29254 0.11597 0.29861 0.11482 0.30434 0.11273 C 0.30799 0.11134 0.31146 0.10903 0.31511 0.10741 C 0.31684 0.10648 0.31858 0.10509 0.32049 0.10486 L 0.33837 0.10208 L 0.35434 0.09699 C 0.3573 0.09607 0.36059 0.09583 0.36337 0.09421 C 0.36771 0.09213 0.37153 0.08866 0.37587 0.08658 C 0.38004 0.08426 0.3842 0.08287 0.38837 0.08125 C 0.39254 0.07685 0.39757 0.07014 0.40261 0.06806 C 0.40677 0.06644 0.41094 0.0669 0.41511 0.06551 C 0.4224 0.06343 0.42934 0.05972 0.43664 0.05764 C 0.43959 0.05671 0.44254 0.05602 0.44549 0.05509 C 0.47344 0.0456 0.44827 0.05324 0.46875 0.04722 C 0.47101 0.04537 0.47344 0.04352 0.47587 0.0419 C 0.47761 0.04097 0.47969 0.04121 0.48125 0.03935 C 0.48299 0.0375 0.48316 0.03357 0.4849 0.03148 C 0.48681 0.02894 0.48976 0.02847 0.49202 0.02639 C 0.49341 0.025 0.49427 0.02292 0.49566 0.02107 L 0.49566 0.0213 " pathEditMode="relative" rAng="0" ptsTypes="AAAAAAAAAAAAAAAAAAAAAAAAAAAAAAAAAAAAAAAA">
                                      <p:cBhvr>
                                        <p:cTn id="10" dur="2000" fill="hold"/>
                                        <p:tgtEl>
                                          <p:spTgt spid="6"/>
                                        </p:tgtEl>
                                        <p:attrNameLst>
                                          <p:attrName>ppt_x</p:attrName>
                                          <p:attrName>ppt_y</p:attrName>
                                        </p:attrNameLst>
                                      </p:cBhvr>
                                      <p:rCtr x="25000" y="719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8" grpId="0"/>
    </p:bldLst>
  </p:timing>
  <p:extLst>
    <p:ext uri="{3A86A75C-4F4B-4683-9AE1-C65F6400EC91}">
      <p14:laserTraceLst xmlns:p14="http://schemas.microsoft.com/office/powerpoint/2010/main">
        <p14:tracePtLst>
          <p14:tracePt t="36597" x="3868738" y="5222875"/>
          <p14:tracePt t="36605" x="3827463" y="5222875"/>
          <p14:tracePt t="36616" x="3724275" y="5245100"/>
          <p14:tracePt t="36634" x="3589338" y="5295900"/>
          <p14:tracePt t="36649" x="3536950" y="5307013"/>
          <p14:tracePt t="36667" x="3454400" y="5316538"/>
          <p14:tracePt t="36670" x="3403600" y="5316538"/>
          <p14:tracePt t="36683" x="3351213" y="5316538"/>
          <p14:tracePt t="36686" x="3321050" y="5307013"/>
          <p14:tracePt t="36700" x="3257550" y="5286375"/>
          <p14:tracePt t="36703" x="3216275" y="5275263"/>
          <p14:tracePt t="36717" x="3154363" y="5265738"/>
          <p14:tracePt t="36720" x="3082925" y="5245100"/>
          <p14:tracePt t="36733" x="2927350" y="5192713"/>
          <p14:tracePt t="36751" x="2741613" y="5140325"/>
          <p14:tracePt t="36758" x="2647950" y="5119688"/>
          <p14:tracePt t="36769" x="2565400" y="5110163"/>
          <p14:tracePt t="36783" x="2513013" y="5099050"/>
          <p14:tracePt t="36837" x="2492375" y="5089525"/>
          <p14:tracePt t="36846" x="2492375" y="5078413"/>
          <p14:tracePt t="36857" x="2471738" y="5048250"/>
          <p14:tracePt t="36867" x="2451100" y="5016500"/>
          <p14:tracePt t="36870" x="2368550" y="4933950"/>
          <p14:tracePt t="36885" x="2203450" y="4789488"/>
          <p14:tracePt t="36900" x="2100263" y="4748213"/>
          <p14:tracePt t="36903" x="2017713" y="4706938"/>
          <p14:tracePt t="36917" x="1912938" y="4654550"/>
          <p14:tracePt t="36919" x="1809750" y="4633913"/>
          <p14:tracePt t="36934" x="1612900" y="4592638"/>
          <p14:tracePt t="36950" x="1479550" y="4583113"/>
          <p14:tracePt t="36966" x="1323975" y="4583113"/>
          <p14:tracePt t="36984" x="1179513" y="4572000"/>
          <p14:tracePt t="37000" x="1065213" y="4551363"/>
          <p14:tracePt t="37016" x="971550" y="4530725"/>
          <p14:tracePt t="37034" x="920750" y="4510088"/>
          <p14:tracePt t="37049" x="909638" y="4510088"/>
          <p14:tracePt t="37070" x="900113" y="4510088"/>
          <p14:tracePt t="37125" x="900113" y="4519613"/>
          <p14:tracePt t="37205" x="900113" y="4530725"/>
          <p14:tracePt t="37214" x="900113" y="4540250"/>
          <p14:tracePt t="37223" x="900113" y="4551363"/>
          <p14:tracePt t="37233" x="900113" y="4572000"/>
          <p14:tracePt t="37249" x="909638" y="4603750"/>
          <p14:tracePt t="37267" x="920750" y="4624388"/>
          <p14:tracePt t="37269" x="920750" y="4645025"/>
          <p14:tracePt t="37285" x="920750" y="4654550"/>
          <p14:tracePt t="37318" x="930275" y="4654550"/>
          <p14:tracePt t="37341" x="941388" y="4654550"/>
          <p14:tracePt t="37351" x="941388" y="4645025"/>
          <p14:tracePt t="37366" x="941388" y="4613275"/>
          <p14:tracePt t="37384" x="941388" y="4572000"/>
          <p14:tracePt t="37400" x="941388" y="4519613"/>
          <p14:tracePt t="37416" x="941388" y="4468813"/>
          <p14:tracePt t="37433" x="941388" y="4427538"/>
          <p14:tracePt t="37477" x="950913" y="4427538"/>
          <p14:tracePt t="37525" x="950913" y="4437063"/>
          <p14:tracePt t="37541" x="950913" y="4448175"/>
          <p14:tracePt t="37550" x="950913" y="4457700"/>
          <p14:tracePt t="37566" x="950913" y="4510088"/>
          <p14:tracePt t="37583" x="950913" y="4572000"/>
          <p14:tracePt t="37600" x="950913" y="4645025"/>
          <p14:tracePt t="37616" x="950913" y="4686300"/>
          <p14:tracePt t="37634" x="950913" y="4695825"/>
          <p14:tracePt t="37717" x="950913" y="4686300"/>
          <p14:tracePt t="37725" x="950913" y="4675188"/>
          <p14:tracePt t="37735" x="950913" y="4654550"/>
          <p14:tracePt t="37750" x="950913" y="4603750"/>
          <p14:tracePt t="37766" x="950913" y="4540250"/>
          <p14:tracePt t="37784" x="950913" y="4478338"/>
          <p14:tracePt t="37807" x="950913" y="4395788"/>
          <p14:tracePt t="37816" x="950913" y="4386263"/>
          <p14:tracePt t="37834" x="950913" y="4375150"/>
          <p14:tracePt t="37885" x="950913" y="4386263"/>
          <p14:tracePt t="37893" x="950913" y="4395788"/>
          <p14:tracePt t="37903" x="950913" y="4416425"/>
          <p14:tracePt t="37917" x="950913" y="4457700"/>
          <p14:tracePt t="37934" x="950913" y="4519613"/>
          <p14:tracePt t="37950" x="950913" y="4560888"/>
          <p14:tracePt t="37966" x="950913" y="4583113"/>
          <p14:tracePt t="37983" x="950913" y="4624388"/>
          <p14:tracePt t="38000" x="950913" y="4645025"/>
          <p14:tracePt t="38016" x="950913" y="4665663"/>
          <p14:tracePt t="38034" x="950913" y="4675188"/>
          <p14:tracePt t="38085" x="950913" y="4665663"/>
          <p14:tracePt t="38093" x="950913" y="4654550"/>
          <p14:tracePt t="38103" x="950913" y="4633913"/>
          <p14:tracePt t="38117" x="962025" y="4572000"/>
          <p14:tracePt t="38134" x="962025" y="4489450"/>
          <p14:tracePt t="38150" x="962025" y="4406900"/>
          <p14:tracePt t="38166" x="962025" y="4354513"/>
          <p14:tracePt t="38184" x="962025" y="4324350"/>
          <p14:tracePt t="38253" x="962025" y="4333875"/>
          <p14:tracePt t="38262" x="962025" y="4354513"/>
          <p14:tracePt t="38271" x="962025" y="4375150"/>
          <p14:tracePt t="38283" x="962025" y="4406900"/>
          <p14:tracePt t="38286" x="962025" y="4437063"/>
          <p14:tracePt t="38300" x="962025" y="4489450"/>
          <p14:tracePt t="38303" x="962025" y="4551363"/>
          <p14:tracePt t="38317" x="941388" y="4654550"/>
          <p14:tracePt t="38334" x="930275" y="4768850"/>
          <p14:tracePt t="38350" x="909638" y="4851400"/>
          <p14:tracePt t="38366" x="900113" y="4945063"/>
          <p14:tracePt t="38383" x="900113" y="5006975"/>
          <p14:tracePt t="38400" x="889000" y="5048250"/>
          <p14:tracePt t="38416" x="889000" y="5078413"/>
          <p14:tracePt t="38434" x="889000" y="5089525"/>
          <p14:tracePt t="38662" x="889000" y="5078413"/>
          <p14:tracePt t="38669" x="889000" y="5068888"/>
          <p14:tracePt t="38686" x="889000" y="5048250"/>
          <p14:tracePt t="45341" x="909638" y="5037138"/>
          <p14:tracePt t="45351" x="993775" y="5027613"/>
          <p14:tracePt t="45367" x="1209675" y="4986338"/>
          <p14:tracePt t="45385" x="1489075" y="4913313"/>
          <p14:tracePt t="45401" x="1871663" y="4830763"/>
          <p14:tracePt t="45416" x="2182813" y="4768850"/>
          <p14:tracePt t="45434" x="2441575" y="4716463"/>
          <p14:tracePt t="45451" x="2689225" y="4665663"/>
          <p14:tracePt t="45467" x="2916238" y="4633913"/>
          <p14:tracePt t="45471" x="3009900" y="4624388"/>
          <p14:tracePt t="45484" x="3154363" y="4603750"/>
          <p14:tracePt t="45487" x="3289300" y="4592638"/>
          <p14:tracePt t="45501" x="3465513" y="4560888"/>
          <p14:tracePt t="45504" x="3754438" y="4530725"/>
          <p14:tracePt t="45517" x="4189413" y="4510088"/>
          <p14:tracePt t="45534" x="4510088" y="4540250"/>
          <p14:tracePt t="45551" x="4716463" y="4551363"/>
          <p14:tracePt t="45567" x="4851400" y="4551363"/>
          <p14:tracePt t="45584" x="4954588" y="4540250"/>
          <p14:tracePt t="45600" x="5048250" y="4510088"/>
          <p14:tracePt t="45617" x="5160963" y="4489450"/>
          <p14:tracePt t="45635" x="5327650" y="4457700"/>
          <p14:tracePt t="45638" x="5410200" y="4427538"/>
          <p14:tracePt t="45650" x="5481638" y="4375150"/>
          <p14:tracePt t="45654" x="5534025" y="4354513"/>
          <p14:tracePt t="45667" x="5607050" y="4303713"/>
          <p14:tracePt t="45670" x="5657850" y="4271963"/>
          <p14:tracePt t="45685" x="5772150" y="4178300"/>
          <p14:tracePt t="45701" x="5864225" y="4116388"/>
          <p14:tracePt t="45704" x="5948363" y="4075113"/>
          <p14:tracePt t="45717" x="6227763" y="3962400"/>
          <p14:tracePt t="45734" x="6496050" y="3848100"/>
          <p14:tracePt t="45751" x="6702425" y="3703638"/>
          <p14:tracePt t="45767" x="6837363" y="3557588"/>
          <p14:tracePt t="45785" x="7002463" y="3475038"/>
          <p14:tracePt t="45801" x="7189788" y="3382963"/>
          <p14:tracePt t="45817" x="7334250" y="3309938"/>
          <p14:tracePt t="45835" x="7426325" y="3248025"/>
          <p14:tracePt t="45838" x="7458075" y="3206750"/>
          <p14:tracePt t="45850" x="7458075" y="3175000"/>
          <p14:tracePt t="45867" x="7458075" y="3124200"/>
          <p14:tracePt t="45871" x="7437438" y="3092450"/>
          <p14:tracePt t="45884" x="7343775" y="3009900"/>
          <p14:tracePt t="45887" x="7272338" y="2968625"/>
          <p14:tracePt t="45901" x="7158038" y="2886075"/>
          <p14:tracePt t="45904" x="7023100" y="2824163"/>
          <p14:tracePt t="45918" x="6681788" y="2709863"/>
          <p14:tracePt t="45934" x="6372225" y="2659063"/>
          <p14:tracePt t="45951" x="6143625" y="2659063"/>
          <p14:tracePt t="45967" x="5907088" y="2659063"/>
          <p14:tracePt t="45984" x="5595938" y="2659063"/>
          <p14:tracePt t="46001" x="5119688" y="2659063"/>
          <p14:tracePt t="46017" x="4572000" y="2679700"/>
          <p14:tracePt t="46035" x="4157663" y="2844800"/>
          <p14:tracePt t="46051" x="3941763" y="2959100"/>
          <p14:tracePt t="46054" x="3848100" y="3009900"/>
          <p14:tracePt t="46067" x="3754438" y="3041650"/>
          <p14:tracePt t="46070" x="3641725" y="3103563"/>
          <p14:tracePt t="46085" x="3516313" y="3124200"/>
          <p14:tracePt t="46087" x="3403600" y="3154363"/>
          <p14:tracePt t="46101" x="3289300" y="3195638"/>
          <p14:tracePt t="46104" x="3186113" y="3227388"/>
          <p14:tracePt t="46118" x="2989263" y="3279775"/>
          <p14:tracePt t="46134" x="2813050" y="3351213"/>
          <p14:tracePt t="46151" x="2638425" y="3413125"/>
          <p14:tracePt t="46167" x="2462213" y="3495675"/>
          <p14:tracePt t="46185" x="2306638" y="3578225"/>
          <p14:tracePt t="46201" x="2047875" y="3641725"/>
          <p14:tracePt t="46217" x="1768475" y="3703638"/>
          <p14:tracePt t="46235" x="1541463" y="3733800"/>
          <p14:tracePt t="46238" x="1468438" y="3765550"/>
          <p14:tracePt t="46251" x="1406525" y="3795713"/>
          <p14:tracePt t="46267" x="1314450" y="3910013"/>
          <p14:tracePt t="46271" x="1271588" y="3971925"/>
          <p14:tracePt t="46284" x="1220788" y="4033838"/>
          <p14:tracePt t="46287" x="1189038" y="4086225"/>
          <p14:tracePt t="46301" x="1147763" y="4148138"/>
          <p14:tracePt t="46304" x="1117600" y="4178300"/>
          <p14:tracePt t="46318" x="1055688" y="4240213"/>
          <p14:tracePt t="46334" x="993775" y="4292600"/>
          <p14:tracePt t="46351" x="971550" y="4344988"/>
          <p14:tracePt t="46367" x="971550" y="4427538"/>
          <p14:tracePt t="46384" x="1003300" y="4572000"/>
          <p14:tracePt t="46401" x="1044575" y="4695825"/>
          <p14:tracePt t="46417" x="1065213" y="4778375"/>
          <p14:tracePt t="46435" x="1065213" y="4830763"/>
          <p14:tracePt t="46438" x="1076325" y="4860925"/>
          <p14:tracePt t="46451" x="1076325" y="4881563"/>
          <p14:tracePt t="46454" x="1085850" y="4913313"/>
          <p14:tracePt t="46467" x="1117600" y="4954588"/>
          <p14:tracePt t="46471" x="1179513" y="5027613"/>
          <p14:tracePt t="46485" x="1230313" y="5078413"/>
          <p14:tracePt t="46488" x="1303338" y="5130800"/>
          <p14:tracePt t="46501" x="1427163" y="5202238"/>
          <p14:tracePt t="46504" x="1500188" y="5254625"/>
          <p14:tracePt t="46518" x="1624013" y="5337175"/>
          <p14:tracePt t="46534" x="1717675" y="5410200"/>
          <p14:tracePt t="46551" x="1779588" y="5451475"/>
          <p14:tracePt t="46567" x="1851025" y="5492750"/>
          <p14:tracePt t="46585" x="1954213" y="5534025"/>
          <p14:tracePt t="46601" x="2068513" y="5565775"/>
          <p14:tracePt t="46617" x="2212975" y="5586413"/>
          <p14:tracePt t="46635" x="2338388" y="5586413"/>
          <p14:tracePt t="46638" x="2400300" y="5586413"/>
          <p14:tracePt t="46651" x="2482850" y="5586413"/>
          <p14:tracePt t="46654" x="2544763" y="5586413"/>
          <p14:tracePt t="46667" x="2638425" y="5595938"/>
          <p14:tracePt t="46671" x="2720975" y="5616575"/>
          <p14:tracePt t="46684" x="2803525" y="5637213"/>
          <p14:tracePt t="46687" x="2906713" y="5668963"/>
          <p14:tracePt t="46701" x="2989263" y="5689600"/>
          <p14:tracePt t="46704" x="3103563" y="5710238"/>
          <p14:tracePt t="46717" x="3257550" y="5740400"/>
          <p14:tracePt t="46734" x="3371850" y="5740400"/>
          <p14:tracePt t="46751" x="3475038" y="5740400"/>
          <p14:tracePt t="46758" x="3527425" y="5740400"/>
          <p14:tracePt t="46767" x="3578225" y="5740400"/>
          <p14:tracePt t="46785" x="3724275" y="5730875"/>
          <p14:tracePt t="46801" x="3941763" y="5699125"/>
          <p14:tracePt t="46818" x="4168775" y="5668963"/>
          <p14:tracePt t="46835" x="4395788" y="5648325"/>
          <p14:tracePt t="46838" x="4478338" y="5627688"/>
          <p14:tracePt t="46851" x="4583113" y="5607050"/>
          <p14:tracePt t="46854" x="4633913" y="5586413"/>
          <p14:tracePt t="46867" x="4686300" y="5565775"/>
          <p14:tracePt t="46871" x="4737100" y="5543550"/>
          <p14:tracePt t="46885" x="4860925" y="5502275"/>
          <p14:tracePt t="46901" x="4965700" y="5451475"/>
          <p14:tracePt t="46904" x="5110163" y="5327650"/>
          <p14:tracePt t="46918" x="5389563" y="5192713"/>
          <p14:tracePt t="46935" x="5637213" y="5078413"/>
          <p14:tracePt t="46951" x="5813425" y="4995863"/>
          <p14:tracePt t="46967" x="5948363" y="4924425"/>
          <p14:tracePt t="46985" x="6092825" y="4851400"/>
          <p14:tracePt t="47001" x="6196013" y="4768850"/>
          <p14:tracePt t="47017" x="6351588" y="4633913"/>
          <p14:tracePt t="47035" x="6526213" y="4510088"/>
          <p14:tracePt t="47050" x="6661150" y="4375150"/>
          <p14:tracePt t="47054" x="6713538" y="4292600"/>
          <p14:tracePt t="47067" x="6754813" y="4219575"/>
          <p14:tracePt t="47071" x="6775450" y="4157663"/>
          <p14:tracePt t="47085" x="6796088" y="4106863"/>
          <p14:tracePt t="47088" x="6816725" y="4044950"/>
          <p14:tracePt t="47101" x="6826250" y="4003675"/>
          <p14:tracePt t="47104" x="6846888" y="3941763"/>
          <p14:tracePt t="47118" x="6869113" y="3836988"/>
          <p14:tracePt t="47134" x="6878638" y="3786188"/>
          <p14:tracePt t="47151" x="6869113" y="3683000"/>
          <p14:tracePt t="47168" x="6764338" y="3557588"/>
          <p14:tracePt t="47184" x="6610350" y="3433763"/>
          <p14:tracePt t="47201" x="6505575" y="3341688"/>
          <p14:tracePt t="47217" x="6413500" y="3289300"/>
          <p14:tracePt t="47235" x="6330950" y="3236913"/>
          <p14:tracePt t="47238" x="6269038" y="3227388"/>
          <p14:tracePt t="47250" x="6184900" y="3195638"/>
          <p14:tracePt t="47254" x="6092825" y="3165475"/>
          <p14:tracePt t="47267" x="6010275" y="3133725"/>
          <p14:tracePt t="47270" x="5864225" y="3103563"/>
          <p14:tracePt t="47285" x="5740400" y="3082925"/>
          <p14:tracePt t="47287" x="5586413" y="3041650"/>
          <p14:tracePt t="47301" x="5399088" y="3009900"/>
          <p14:tracePt t="47304" x="5245100" y="3009900"/>
          <p14:tracePt t="47318" x="4995863" y="3041650"/>
          <p14:tracePt t="47334" x="4799013" y="3103563"/>
          <p14:tracePt t="47351" x="4654550" y="3175000"/>
          <p14:tracePt t="47368" x="4530725" y="3236913"/>
          <p14:tracePt t="47385" x="4406900" y="3300413"/>
          <p14:tracePt t="47401" x="4313238" y="3351213"/>
          <p14:tracePt t="47417" x="4219575" y="3392488"/>
          <p14:tracePt t="47435" x="4157663" y="3444875"/>
          <p14:tracePt t="47438" x="4137025" y="3465513"/>
          <p14:tracePt t="47451" x="4137025" y="3486150"/>
          <p14:tracePt t="47581" x="4137025" y="3475038"/>
          <p14:tracePt t="47598" x="4137025" y="3465513"/>
          <p14:tracePt t="47608" x="4137025" y="3454400"/>
          <p14:tracePt t="47618" x="4157663" y="3444875"/>
          <p14:tracePt t="47635" x="4168775" y="3433763"/>
          <p14:tracePt t="47650" x="4178300" y="3424238"/>
          <p14:tracePt t="47749" x="4189413" y="3424238"/>
          <p14:tracePt t="47757" x="4189413" y="3413125"/>
          <p14:tracePt t="48157" x="4198938" y="3413125"/>
          <p14:tracePt t="48734" x="4210050" y="3413125"/>
          <p14:tracePt t="49094" x="4219575" y="3413125"/>
          <p14:tracePt t="49110" x="4230688" y="3413125"/>
          <p14:tracePt t="57830" x="4198938" y="3413125"/>
          <p14:tracePt t="57838" x="4189413" y="3413125"/>
          <p14:tracePt t="57852" x="4168775" y="3413125"/>
          <p14:tracePt t="57855" x="4168775" y="3424238"/>
          <p14:tracePt t="57868" x="4157663" y="3424238"/>
          <p14:tracePt t="57934" x="4157663" y="3413125"/>
          <p14:tracePt t="58086" x="4157663" y="3403600"/>
          <p14:tracePt t="58103" x="4157663" y="3392488"/>
          <p14:tracePt t="58111" x="4157663" y="3371850"/>
          <p14:tracePt t="58121" x="4157663" y="3362325"/>
          <p14:tracePt t="58135" x="4148138" y="3330575"/>
          <p14:tracePt t="58152" x="4127500" y="3309938"/>
          <p14:tracePt t="58169" x="4065588" y="3268663"/>
          <p14:tracePt t="58185" x="3992563" y="3227388"/>
          <p14:tracePt t="58201" x="3983038" y="3216275"/>
          <p14:tracePt t="58218" x="3983038" y="3206750"/>
          <p14:tracePt t="58236" x="3971925" y="3175000"/>
          <p14:tracePt t="58239" x="3971925" y="3165475"/>
          <p14:tracePt t="58252" x="3962400" y="3144838"/>
          <p14:tracePt t="58255" x="3951288" y="3144838"/>
          <p14:tracePt t="58268" x="3941763" y="3133725"/>
          <p14:tracePt t="58271" x="3930650" y="3133725"/>
          <p14:tracePt t="58285" x="3921125" y="3113088"/>
          <p14:tracePt t="58288" x="3898900" y="3113088"/>
          <p14:tracePt t="58302" x="3857625" y="3082925"/>
          <p14:tracePt t="58319" x="3836988" y="3051175"/>
          <p14:tracePt t="58335" x="3836988" y="3030538"/>
          <p14:tracePt t="58352" x="3827463" y="3021013"/>
          <p14:tracePt t="58368" x="3827463" y="3009900"/>
          <p14:tracePt t="58390" x="3827463" y="3000375"/>
          <p14:tracePt t="58401" x="3827463" y="2989263"/>
          <p14:tracePt t="58418" x="3827463" y="2979738"/>
          <p14:tracePt t="58436" x="3827463" y="2968625"/>
          <p14:tracePt t="58439" x="3827463" y="2947988"/>
          <p14:tracePt t="58452" x="3827463" y="2927350"/>
          <p14:tracePt t="58455" x="3827463" y="2906713"/>
          <p14:tracePt t="58468" x="3836988" y="2886075"/>
          <p14:tracePt t="58471" x="3836988" y="2865438"/>
          <p14:tracePt t="58486" x="3836988" y="2803525"/>
          <p14:tracePt t="58502" x="3836988" y="2751138"/>
          <p14:tracePt t="58519" x="3836988" y="2700338"/>
          <p14:tracePt t="58535" x="3857625" y="2647950"/>
          <p14:tracePt t="58552" x="3878263" y="2595563"/>
          <p14:tracePt t="58568" x="3898900" y="2533650"/>
          <p14:tracePt t="58585" x="3921125" y="2462213"/>
          <p14:tracePt t="58601" x="3941763" y="2368550"/>
          <p14:tracePt t="58618" x="3941763" y="2274888"/>
          <p14:tracePt t="58636" x="3941763" y="2203450"/>
          <p14:tracePt t="58639" x="3941763" y="2162175"/>
          <p14:tracePt t="58652" x="3941763" y="2109788"/>
          <p14:tracePt t="58655" x="3941763" y="2079625"/>
          <p14:tracePt t="58668" x="3941763" y="2047875"/>
          <p14:tracePt t="58671" x="3941763" y="2027238"/>
          <p14:tracePt t="58685" x="3941763" y="2017713"/>
          <p14:tracePt t="58688" x="3930650" y="2017713"/>
          <p14:tracePt t="58702" x="3921125" y="2006600"/>
          <p14:tracePt t="58718" x="3910013" y="2038350"/>
          <p14:tracePt t="58735" x="3910013" y="2089150"/>
          <p14:tracePt t="58755" x="3910013" y="2171700"/>
          <p14:tracePt t="58758" x="3910013" y="2224088"/>
          <p14:tracePt t="58768" x="3910013" y="2297113"/>
          <p14:tracePt t="58785" x="3848100" y="2420938"/>
          <p14:tracePt t="58809" x="3671888" y="2709863"/>
          <p14:tracePt t="58820" x="3621088" y="2803525"/>
          <p14:tracePt t="58823" x="3589338" y="2927350"/>
          <p14:tracePt t="58836" x="3568700" y="3021013"/>
          <p14:tracePt t="58839" x="3557588" y="3124200"/>
          <p14:tracePt t="58852" x="3548063" y="3154363"/>
          <p14:tracePt t="58855" x="3548063" y="3186113"/>
          <p14:tracePt t="58868" x="3548063" y="3195638"/>
          <p14:tracePt t="58871" x="3548063" y="3216275"/>
          <p14:tracePt t="58886" x="3548063" y="3236913"/>
          <p14:tracePt t="58902" x="3557588" y="3248025"/>
          <p14:tracePt t="58919" x="3600450" y="3248025"/>
          <p14:tracePt t="58935" x="3630613" y="3175000"/>
          <p14:tracePt t="58952" x="3651250" y="3071813"/>
          <p14:tracePt t="58968" x="3651250" y="2936875"/>
          <p14:tracePt t="58985" x="3641725" y="2782888"/>
          <p14:tracePt t="59001" x="3641725" y="2647950"/>
          <p14:tracePt t="59018" x="3683000" y="2533650"/>
          <p14:tracePt t="59036" x="3703638" y="2430463"/>
          <p14:tracePt t="59039" x="3713163" y="2400300"/>
          <p14:tracePt t="59052" x="3713163" y="2379663"/>
          <p14:tracePt t="59055" x="3713163" y="2359025"/>
          <p14:tracePt t="59068" x="3713163" y="2338388"/>
          <p14:tracePt t="59071" x="3703638" y="2327275"/>
          <p14:tracePt t="59086" x="3683000" y="2317750"/>
          <p14:tracePt t="59102" x="3671888" y="2317750"/>
          <p14:tracePt t="59119" x="3662363" y="2327275"/>
          <p14:tracePt t="59135" x="3651250" y="2389188"/>
          <p14:tracePt t="59152" x="3641725" y="2471738"/>
          <p14:tracePt t="59168" x="3621088" y="2627313"/>
          <p14:tracePt t="59185" x="3578225" y="2792413"/>
          <p14:tracePt t="59202" x="3516313" y="2968625"/>
          <p14:tracePt t="59218" x="3506788" y="3124200"/>
          <p14:tracePt t="59236" x="3506788" y="3165475"/>
          <p14:tracePt t="59239" x="3506788" y="3175000"/>
          <p14:tracePt t="59278" x="3506788" y="3165475"/>
          <p14:tracePt t="59294" x="3506788" y="3154363"/>
          <p14:tracePt t="59304" x="3506788" y="3144838"/>
          <p14:tracePt t="59446" x="3506788" y="3133725"/>
          <p14:tracePt t="59750" x="3506788" y="3124200"/>
          <p14:tracePt t="59798" x="3506788" y="3113088"/>
          <p14:tracePt t="60854" x="3506788" y="3103563"/>
          <p14:tracePt t="60863" x="3506788" y="3092450"/>
          <p14:tracePt t="60872" x="3506788" y="3082925"/>
          <p14:tracePt t="60886" x="3527425" y="3071813"/>
          <p14:tracePt t="60902" x="3527425" y="3051175"/>
          <p14:tracePt t="60926" x="3527425" y="3041650"/>
          <p14:tracePt t="61198" x="3527425" y="3030538"/>
          <p14:tracePt t="61286" x="3527425" y="3021013"/>
          <p14:tracePt t="62158" x="3527425" y="3009900"/>
          <p14:tracePt t="62168" x="3536950" y="3000375"/>
          <p14:tracePt t="62178" x="3536950" y="2979738"/>
          <p14:tracePt t="62190" x="3548063" y="2959100"/>
          <p14:tracePt t="62204" x="3548063" y="2936875"/>
          <p14:tracePt t="62207" x="3548063" y="2927350"/>
          <p14:tracePt t="62219" x="3548063" y="2916238"/>
          <p14:tracePt t="62236" x="3548063" y="2906713"/>
          <p14:tracePt t="62326" x="3548063" y="2895600"/>
          <p14:tracePt t="62335" x="3548063" y="2886075"/>
          <p14:tracePt t="62352" x="3548063" y="2874963"/>
          <p14:tracePt t="62447" x="3557588" y="2874963"/>
          <p14:tracePt t="62486" x="3557588" y="2865438"/>
          <p14:tracePt t="62494" x="3557588" y="2844800"/>
          <p14:tracePt t="62504" x="3568700" y="2824163"/>
          <p14:tracePt t="62519" x="3578225" y="2782888"/>
          <p14:tracePt t="62535" x="3600450" y="2720975"/>
          <p14:tracePt t="62552" x="3609975" y="2689225"/>
          <p14:tracePt t="62568" x="3609975" y="2647950"/>
          <p14:tracePt t="62585" x="3609975" y="2627313"/>
          <p14:tracePt t="62601" x="3609975" y="2595563"/>
          <p14:tracePt t="62618" x="3609975" y="2586038"/>
          <p14:tracePt t="62636" x="3609975" y="2554288"/>
          <p14:tracePt t="62639" x="3609975" y="2544763"/>
          <p14:tracePt t="62652" x="3609975" y="2533650"/>
          <p14:tracePt t="62655" x="3609975" y="2524125"/>
          <p14:tracePt t="62669" x="3609975" y="2513013"/>
          <p14:tracePt t="62672" x="3609975" y="2503488"/>
          <p14:tracePt t="62685" x="3609975" y="2492375"/>
          <p14:tracePt t="62688" x="3609975" y="2482850"/>
          <p14:tracePt t="62702" x="3609975" y="2462213"/>
          <p14:tracePt t="62719" x="3609975" y="2451100"/>
          <p14:tracePt t="62735" x="3609975" y="2430463"/>
          <p14:tracePt t="62752" x="3609975" y="2409825"/>
          <p14:tracePt t="62768" x="3609975" y="2400300"/>
          <p14:tracePt t="62785" x="3609975" y="2389188"/>
          <p14:tracePt t="62814" x="3600450" y="2389188"/>
          <p14:tracePt t="62823" x="3589338" y="2409825"/>
          <p14:tracePt t="62836" x="3568700" y="2430463"/>
          <p14:tracePt t="62839" x="3548063" y="2471738"/>
          <p14:tracePt t="62852" x="3548063" y="2533650"/>
          <p14:tracePt t="62855" x="3548063" y="2586038"/>
          <p14:tracePt t="62869" x="3548063" y="2647950"/>
          <p14:tracePt t="62872" x="3548063" y="2689225"/>
          <p14:tracePt t="62886" x="3548063" y="2751138"/>
          <p14:tracePt t="62903" x="3548063" y="2782888"/>
          <p14:tracePt t="62919" x="3568700" y="2824163"/>
          <p14:tracePt t="62935" x="3621088" y="2854325"/>
          <p14:tracePt t="62952" x="3703638" y="2886075"/>
          <p14:tracePt t="62968" x="3744913" y="2906713"/>
          <p14:tracePt t="62985" x="3775075" y="2906713"/>
          <p14:tracePt t="63002" x="3786188" y="2906713"/>
          <p14:tracePt t="63018" x="3816350" y="2874963"/>
          <p14:tracePt t="63036" x="3857625" y="2833688"/>
          <p14:tracePt t="63039" x="3868738" y="2824163"/>
          <p14:tracePt t="63052" x="3898900" y="2792413"/>
          <p14:tracePt t="63055" x="3910013" y="2782888"/>
          <p14:tracePt t="63068" x="3930650" y="2762250"/>
          <p14:tracePt t="63072" x="3951288" y="2741613"/>
          <p14:tracePt t="63085" x="3962400" y="2730500"/>
          <p14:tracePt t="63088" x="3971925" y="2709863"/>
          <p14:tracePt t="63103" x="3992563" y="2659063"/>
          <p14:tracePt t="63119" x="3992563" y="2627313"/>
          <p14:tracePt t="63135" x="3992563" y="2574925"/>
          <p14:tracePt t="63152" x="3992563" y="2544763"/>
          <p14:tracePt t="63168" x="3983038" y="2503488"/>
          <p14:tracePt t="63185" x="3971925" y="2471738"/>
          <p14:tracePt t="63202" x="3941763" y="2430463"/>
          <p14:tracePt t="63218" x="3889375" y="2389188"/>
          <p14:tracePt t="63236" x="3857625" y="2368550"/>
          <p14:tracePt t="63239" x="3848100" y="2368550"/>
          <p14:tracePt t="63253" x="3836988" y="2359025"/>
          <p14:tracePt t="63255" x="3816350" y="2347913"/>
          <p14:tracePt t="63269" x="3806825" y="2347913"/>
          <p14:tracePt t="63272" x="3795713" y="2338388"/>
          <p14:tracePt t="63286" x="3754438" y="2327275"/>
          <p14:tracePt t="63303" x="3713163" y="2327275"/>
          <p14:tracePt t="63319" x="3651250" y="2327275"/>
          <p14:tracePt t="63335" x="3548063" y="2338388"/>
          <p14:tracePt t="63353" x="3495675" y="2347913"/>
          <p14:tracePt t="63369" x="3454400" y="2359025"/>
          <p14:tracePt t="63385" x="3444875" y="2379663"/>
          <p14:tracePt t="63401" x="3444875" y="2389188"/>
          <p14:tracePt t="63418" x="3444875" y="2420938"/>
          <p14:tracePt t="63436" x="3433763" y="2462213"/>
          <p14:tracePt t="63439" x="3433763" y="2482850"/>
          <p14:tracePt t="63452" x="3413125" y="2524125"/>
          <p14:tracePt t="63455" x="3413125" y="2565400"/>
          <p14:tracePt t="63469" x="3403600" y="2595563"/>
          <p14:tracePt t="63472" x="3392488" y="2627313"/>
          <p14:tracePt t="63486" x="3392488" y="2659063"/>
          <p14:tracePt t="63488" x="3392488" y="2679700"/>
          <p14:tracePt t="63503" x="3403600" y="2730500"/>
          <p14:tracePt t="63519" x="3433763" y="2771775"/>
          <p14:tracePt t="63535" x="3506788" y="2803525"/>
          <p14:tracePt t="63552" x="3578225" y="2824163"/>
          <p14:tracePt t="63569" x="3671888" y="2854325"/>
          <p14:tracePt t="63585" x="3754438" y="2874963"/>
          <p14:tracePt t="63602" x="3827463" y="2906713"/>
          <p14:tracePt t="63618" x="3868738" y="2927350"/>
          <p14:tracePt t="63636" x="3889375" y="2936875"/>
          <p14:tracePt t="63655" x="3898900" y="2936875"/>
          <p14:tracePt t="63668" x="3910013" y="2936875"/>
          <p14:tracePt t="63687" x="3930650" y="2916238"/>
          <p14:tracePt t="63703" x="3971925" y="2895600"/>
          <p14:tracePt t="63719" x="4024313" y="2854325"/>
          <p14:tracePt t="63735" x="4065588" y="2833688"/>
          <p14:tracePt t="63752" x="4095750" y="2782888"/>
          <p14:tracePt t="63769" x="4127500" y="2741613"/>
          <p14:tracePt t="63786" x="4127500" y="2689225"/>
          <p14:tracePt t="63808" x="4127500" y="2647950"/>
          <p14:tracePt t="63818" x="4127500" y="2627313"/>
          <p14:tracePt t="63836" x="4127500" y="2606675"/>
          <p14:tracePt t="63839" x="4127500" y="2586038"/>
          <p14:tracePt t="63852" x="4127500" y="2565400"/>
          <p14:tracePt t="63855" x="4116388" y="2554288"/>
          <p14:tracePt t="63869" x="4095750" y="2524125"/>
          <p14:tracePt t="63872" x="4086225" y="2513013"/>
          <p14:tracePt t="63885" x="4075113" y="2503488"/>
          <p14:tracePt t="63888" x="4054475" y="2471738"/>
          <p14:tracePt t="63903" x="4033838" y="2441575"/>
          <p14:tracePt t="63919" x="4003675" y="2400300"/>
          <p14:tracePt t="63935" x="3971925" y="2359025"/>
          <p14:tracePt t="63952" x="3941763" y="2317750"/>
          <p14:tracePt t="63969" x="3898900" y="2286000"/>
          <p14:tracePt t="63985" x="3857625" y="2254250"/>
          <p14:tracePt t="64002" x="3836988" y="2244725"/>
          <p14:tracePt t="64022" x="3827463" y="2244725"/>
          <p14:tracePt t="64055" x="3816350" y="2244725"/>
          <p14:tracePt t="64071" x="3816350" y="2233613"/>
          <p14:tracePt t="64078" x="3795713" y="2233613"/>
          <p14:tracePt t="64089" x="3786188" y="2233613"/>
          <p14:tracePt t="64103" x="3754438" y="2233613"/>
          <p14:tracePt t="64119" x="3724275" y="2233613"/>
          <p14:tracePt t="64135" x="3713163" y="2233613"/>
          <p14:tracePt t="64246" x="3703638" y="2233613"/>
          <p14:tracePt t="64838" x="3703638" y="2224088"/>
          <p14:tracePt t="66383" x="3703638" y="2212975"/>
          <p14:tracePt t="66399" x="3703638" y="2203450"/>
          <p14:tracePt t="66438" x="3703638" y="2192338"/>
          <p14:tracePt t="67447" x="3692525" y="2192338"/>
          <p14:tracePt t="67454" x="3683000" y="2203450"/>
          <p14:tracePt t="67470" x="3662363" y="2233613"/>
          <p14:tracePt t="67486" x="3621088" y="2274888"/>
          <p14:tracePt t="67503" x="3589338" y="2359025"/>
          <p14:tracePt t="67519" x="3568700" y="2400300"/>
          <p14:tracePt t="67536" x="3527425" y="2451100"/>
          <p14:tracePt t="67552" x="3506788" y="2482850"/>
          <p14:tracePt t="67569" x="3506788" y="2524125"/>
          <p14:tracePt t="67585" x="3506788" y="2554288"/>
          <p14:tracePt t="67602" x="3506788" y="2617788"/>
          <p14:tracePt t="67619" x="3506788" y="2709863"/>
          <p14:tracePt t="67636" x="3506788" y="2751138"/>
          <p14:tracePt t="67639" x="3506788" y="2771775"/>
          <p14:tracePt t="67653" x="3516313" y="2803525"/>
          <p14:tracePt t="67656" x="3527425" y="2833688"/>
          <p14:tracePt t="67669" x="3527425" y="2865438"/>
          <p14:tracePt t="67672" x="3548063" y="2886075"/>
          <p14:tracePt t="67686" x="3578225" y="2927350"/>
          <p14:tracePt t="67703" x="3589338" y="2947988"/>
          <p14:tracePt t="67719" x="3600450" y="2968625"/>
          <p14:tracePt t="67736" x="3621088" y="3000375"/>
          <p14:tracePt t="67752" x="3651250" y="3030538"/>
          <p14:tracePt t="67769" x="3671888" y="3062288"/>
          <p14:tracePt t="67785" x="3703638" y="3071813"/>
          <p14:tracePt t="67804" x="3713163" y="3071813"/>
          <p14:tracePt t="67807" x="3733800" y="3071813"/>
          <p14:tracePt t="67818" x="3754438" y="3071813"/>
          <p14:tracePt t="67836" x="3816350" y="3082925"/>
          <p14:tracePt t="67839" x="3868738" y="3092450"/>
          <p14:tracePt t="67852" x="3910013" y="3092450"/>
          <p14:tracePt t="67855" x="3951288" y="3103563"/>
          <p14:tracePt t="67869" x="3971925" y="3103563"/>
          <p14:tracePt t="67872" x="4033838" y="3103563"/>
          <p14:tracePt t="67886" x="4106863" y="3103563"/>
          <p14:tracePt t="67903" x="4168775" y="3103563"/>
          <p14:tracePt t="67919" x="4230688" y="3103563"/>
          <p14:tracePt t="67936" x="4262438" y="3092450"/>
          <p14:tracePt t="67952" x="4313238" y="3062288"/>
          <p14:tracePt t="67969" x="4344988" y="3021013"/>
          <p14:tracePt t="67985" x="4365625" y="2979738"/>
          <p14:tracePt t="68002" x="4365625" y="2959100"/>
          <p14:tracePt t="68019" x="4375150" y="2927350"/>
          <p14:tracePt t="68036" x="4375150" y="2895600"/>
          <p14:tracePt t="68040" x="4375150" y="2874963"/>
          <p14:tracePt t="68053" x="4375150" y="2854325"/>
          <p14:tracePt t="68055" x="4375150" y="2833688"/>
          <p14:tracePt t="68069" x="4375150" y="2824163"/>
          <p14:tracePt t="68072" x="4375150" y="2813050"/>
          <p14:tracePt t="68086" x="4375150" y="2782888"/>
          <p14:tracePt t="68103" x="4375150" y="2741613"/>
          <p14:tracePt t="68119" x="4354513" y="2668588"/>
          <p14:tracePt t="68136" x="4283075" y="2586038"/>
          <p14:tracePt t="68153" x="4240213" y="2524125"/>
          <p14:tracePt t="68169" x="4219575" y="2482850"/>
          <p14:tracePt t="68186" x="4198938" y="2441575"/>
          <p14:tracePt t="68202" x="4168775" y="2409825"/>
          <p14:tracePt t="68219" x="4148138" y="2379663"/>
          <p14:tracePt t="68236" x="4095750" y="2338388"/>
          <p14:tracePt t="68239" x="4065588" y="2317750"/>
          <p14:tracePt t="68253" x="4033838" y="2306638"/>
          <p14:tracePt t="68256" x="3992563" y="2297113"/>
          <p14:tracePt t="68269" x="3962400" y="2286000"/>
          <p14:tracePt t="68272" x="3930650" y="2274888"/>
          <p14:tracePt t="68294" x="3921125" y="2274888"/>
          <p14:tracePt t="68310" x="3921125" y="2265363"/>
          <p14:tracePt t="68319" x="3898900" y="2265363"/>
          <p14:tracePt t="68336" x="3889375" y="2265363"/>
          <p14:tracePt t="68353" x="3848100" y="2254250"/>
          <p14:tracePt t="68369" x="3754438" y="2254250"/>
          <p14:tracePt t="68385" x="3683000" y="2265363"/>
          <p14:tracePt t="68402" x="3641725" y="2274888"/>
          <p14:tracePt t="68419" x="3621088" y="2297113"/>
          <p14:tracePt t="68436" x="3609975" y="2327275"/>
          <p14:tracePt t="68439" x="3600450" y="2347913"/>
          <p14:tracePt t="68453" x="3589338" y="2347913"/>
          <p14:tracePt t="68456" x="3589338" y="2359025"/>
          <p14:tracePt t="68469" x="3589338" y="2379663"/>
          <p14:tracePt t="68472" x="3589338" y="2389188"/>
          <p14:tracePt t="68486" x="3568700" y="2430463"/>
          <p14:tracePt t="68503" x="3557588" y="2471738"/>
          <p14:tracePt t="68519" x="3548063" y="2533650"/>
          <p14:tracePt t="68536" x="3536950" y="2647950"/>
          <p14:tracePt t="68553" x="3536950" y="2741613"/>
          <p14:tracePt t="68569" x="3536950" y="2792413"/>
          <p14:tracePt t="68586" x="3536950" y="2844800"/>
          <p14:tracePt t="68602" x="3548063" y="2865438"/>
          <p14:tracePt t="68619" x="3557588" y="2895600"/>
          <p14:tracePt t="68636" x="3578225" y="2927350"/>
          <p14:tracePt t="68639" x="3600450" y="2936875"/>
          <p14:tracePt t="68653" x="3609975" y="2959100"/>
          <p14:tracePt t="68655" x="3621088" y="2968625"/>
          <p14:tracePt t="68669" x="3630613" y="2979738"/>
          <p14:tracePt t="68672" x="3641725" y="2979738"/>
          <p14:tracePt t="68685" x="3641725" y="2989263"/>
          <p14:tracePt t="68702" x="3651250" y="2989263"/>
          <p14:tracePt t="69518" x="3651250" y="2979738"/>
          <p14:tracePt t="69590" x="3641725" y="2979738"/>
          <p14:tracePt t="69599" x="3641725" y="2968625"/>
          <p14:tracePt t="70599" x="3630613" y="2968625"/>
          <p14:tracePt t="71975" x="3621088" y="2968625"/>
          <p14:tracePt t="74063" x="3621088" y="2959100"/>
          <p14:tracePt t="74126" x="3609975" y="2947988"/>
          <p14:tracePt t="74191" x="3609975" y="2936875"/>
          <p14:tracePt t="74263" x="3609975" y="2927350"/>
          <p14:tracePt t="74423" x="3600450" y="2927350"/>
          <p14:tracePt t="74479" x="3600450" y="2936875"/>
          <p14:tracePt t="74510" x="3600450" y="2947988"/>
          <p14:tracePt t="74542" x="3600450" y="2959100"/>
          <p14:tracePt t="74566" x="3600450" y="2968625"/>
          <p14:tracePt t="74646" x="3600450" y="2979738"/>
          <p14:tracePt t="74862" x="3600450" y="2989263"/>
          <p14:tracePt t="75215" x="3609975" y="2989263"/>
          <p14:tracePt t="75479" x="3621088" y="2989263"/>
          <p14:tracePt t="75488" x="3630613" y="2989263"/>
          <p14:tracePt t="75504" x="3651250" y="2989263"/>
          <p14:tracePt t="75520" x="3662363" y="2989263"/>
          <p14:tracePt t="75536" x="3671888" y="2989263"/>
          <p14:tracePt t="75574" x="3671888" y="2979738"/>
          <p14:tracePt t="75678" x="3671888" y="2968625"/>
          <p14:tracePt t="75711" x="3671888" y="2959100"/>
          <p14:tracePt t="75720" x="3683000" y="2959100"/>
          <p14:tracePt t="75758" x="3692525" y="2959100"/>
          <p14:tracePt t="75806" x="3703638" y="2959100"/>
          <p14:tracePt t="75815" x="3713163" y="2959100"/>
          <p14:tracePt t="75831" x="3724275" y="2959100"/>
          <p14:tracePt t="75842" x="3744913" y="2959100"/>
          <p14:tracePt t="75855" x="3754438" y="2959100"/>
          <p14:tracePt t="75869" x="3765550" y="2959100"/>
          <p14:tracePt t="75887" x="3775075" y="2959100"/>
          <p14:tracePt t="75910" x="3786188" y="2959100"/>
          <p14:tracePt t="75942" x="3795713" y="2959100"/>
          <p14:tracePt t="75952" x="3795713" y="2968625"/>
          <p14:tracePt t="75961" x="3806825" y="2968625"/>
          <p14:tracePt t="75974" x="3816350" y="2968625"/>
          <p14:tracePt t="76031" x="3827463" y="2968625"/>
          <p14:tracePt t="76046" x="3836988" y="2968625"/>
          <p14:tracePt t="76056" x="3848100" y="2959100"/>
          <p14:tracePt t="76070" x="3857625" y="2959100"/>
          <p14:tracePt t="76073" x="3857625" y="2947988"/>
          <p14:tracePt t="76088" x="3868738" y="2936875"/>
          <p14:tracePt t="76104" x="3868738" y="2927350"/>
          <p14:tracePt t="76119" x="3868738" y="2916238"/>
          <p14:tracePt t="76137" x="3878263" y="2916238"/>
          <p14:tracePt t="76153" x="3878263" y="2906713"/>
          <p14:tracePt t="76206" x="3878263" y="2895600"/>
          <p14:tracePt t="76215" x="3878263" y="2886075"/>
          <p14:tracePt t="76225" x="3878263" y="2874963"/>
          <p14:tracePt t="76237" x="3878263" y="2865438"/>
          <p14:tracePt t="76240" x="3889375" y="2865438"/>
          <p14:tracePt t="76253" x="3889375" y="2844800"/>
          <p14:tracePt t="76270" x="3898900" y="2833688"/>
          <p14:tracePt t="76287" x="3898900" y="2824163"/>
          <p14:tracePt t="76358" x="3898900" y="2813050"/>
          <p14:tracePt t="76879" x="3910013" y="2813050"/>
          <p14:tracePt t="76889" x="3921125" y="2813050"/>
          <p14:tracePt t="76905" x="3930650" y="2813050"/>
          <p14:tracePt t="76967" x="3941763" y="2813050"/>
          <p14:tracePt t="76985" x="3951288" y="2813050"/>
          <p14:tracePt t="77000" x="3962400" y="2813050"/>
          <p14:tracePt t="77009" x="3971925" y="2813050"/>
          <p14:tracePt t="77023" x="3983038" y="2813050"/>
          <p14:tracePt t="77038" x="4013200" y="2813050"/>
          <p14:tracePt t="77054" x="4024313" y="2813050"/>
          <p14:tracePt t="77056" x="4033838" y="2803525"/>
          <p14:tracePt t="77070" x="4044950" y="2782888"/>
          <p14:tracePt t="77087" x="4075113" y="2762250"/>
          <p14:tracePt t="77104" x="4095750" y="2741613"/>
          <p14:tracePt t="77120" x="4106863" y="2700338"/>
          <p14:tracePt t="77140" x="4127500" y="2668588"/>
          <p14:tracePt t="77154" x="4127500" y="2647950"/>
          <p14:tracePt t="77169" x="4137025" y="2617788"/>
          <p14:tracePt t="77186" x="4137025" y="2586038"/>
          <p14:tracePt t="77204" x="4137025" y="2544763"/>
          <p14:tracePt t="77207" x="4137025" y="2513013"/>
          <p14:tracePt t="77220" x="4137025" y="2492375"/>
          <p14:tracePt t="77223" x="4116388" y="2451100"/>
          <p14:tracePt t="77237" x="4095750" y="2430463"/>
          <p14:tracePt t="77240" x="4075113" y="2389188"/>
          <p14:tracePt t="77254" x="4033838" y="2359025"/>
          <p14:tracePt t="77257" x="3992563" y="2317750"/>
          <p14:tracePt t="77270" x="3921125" y="2274888"/>
          <p14:tracePt t="77288" x="3898900" y="2265363"/>
          <p14:tracePt t="77310" x="3889375" y="2254250"/>
          <p14:tracePt t="77358" x="3878263" y="2254250"/>
          <p14:tracePt t="77368" x="3857625" y="2254250"/>
          <p14:tracePt t="77378" x="3848100" y="2254250"/>
          <p14:tracePt t="77390" x="3827463" y="2274888"/>
          <p14:tracePt t="77392" x="3795713" y="2286000"/>
          <p14:tracePt t="77404" x="3775075" y="2286000"/>
          <p14:tracePt t="77407" x="3765550" y="2306638"/>
          <p14:tracePt t="77420" x="3744913" y="2306638"/>
          <p14:tracePt t="77423" x="3733800" y="2317750"/>
          <p14:tracePt t="77439" x="3724275" y="2327275"/>
          <p14:tracePt t="78078" x="3724275" y="2338388"/>
          <p14:tracePt t="78119" x="3733800" y="2338388"/>
          <p14:tracePt t="78151" x="3733800" y="2347913"/>
          <p14:tracePt t="78406" x="3733800" y="2359025"/>
          <p14:tracePt t="78423" x="3733800" y="2368550"/>
          <p14:tracePt t="78751" x="3733800" y="2379663"/>
          <p14:tracePt t="78758" x="3724275" y="2379663"/>
          <p14:tracePt t="78775" x="3713163" y="2389188"/>
          <p14:tracePt t="78791" x="3703638" y="2389188"/>
          <p14:tracePt t="78808" x="3703638" y="2400300"/>
          <p14:tracePt t="78820" x="3703638" y="2409825"/>
          <p14:tracePt t="79432" x="3692525" y="2409825"/>
          <p14:tracePt t="79615" x="3692525" y="2420938"/>
          <p14:tracePt t="79687" x="3692525" y="2430463"/>
          <p14:tracePt t="79735" x="3703638" y="2430463"/>
          <p14:tracePt t="79799" x="3703638" y="2441575"/>
          <p14:tracePt t="79816" x="3703638" y="2451100"/>
          <p14:tracePt t="79839" x="3703638" y="2462213"/>
          <p14:tracePt t="79943" x="3713163" y="2471738"/>
          <p14:tracePt t="80575" x="3713163" y="2462213"/>
          <p14:tracePt t="80592" x="3713163" y="2451100"/>
          <p14:tracePt t="80600" x="3713163" y="2441575"/>
          <p14:tracePt t="80615" x="3713163" y="2430463"/>
          <p14:tracePt t="80630" x="3713163" y="2420938"/>
          <p14:tracePt t="80646" x="3713163" y="2409825"/>
          <p14:tracePt t="80662" x="3713163" y="2400300"/>
          <p14:tracePt t="80673" x="3703638" y="2400300"/>
          <p14:tracePt t="80687" x="3703638" y="2389188"/>
          <p14:tracePt t="80704" x="3692525" y="2389188"/>
          <p14:tracePt t="81632" x="3692525" y="2379663"/>
          <p14:tracePt t="81943" x="3703638" y="2379663"/>
          <p14:tracePt t="83687" x="3713163" y="2389188"/>
          <p14:tracePt t="83753" x="3724275" y="2400300"/>
          <p14:tracePt t="83775" x="3733800" y="2409825"/>
          <p14:tracePt t="83831" x="3733800" y="2420938"/>
          <p14:tracePt t="83841" x="3744913" y="2420938"/>
          <p14:tracePt t="83856" x="3744913" y="2430463"/>
          <p14:tracePt t="83871" x="3754438" y="2430463"/>
          <p14:tracePt t="83911" x="3765550" y="2430463"/>
          <p14:tracePt t="83935" x="3775075" y="2430463"/>
          <p14:tracePt t="83959" x="3786188" y="2430463"/>
          <p14:tracePt t="83968" x="3795713" y="2430463"/>
          <p14:tracePt t="83978" x="3806825" y="2430463"/>
          <p14:tracePt t="83988" x="3816350" y="2430463"/>
          <p14:tracePt t="84055" x="3827463" y="2430463"/>
          <p14:tracePt t="84111" x="3827463" y="2441575"/>
          <p14:tracePt t="84135" x="3836988" y="2451100"/>
          <p14:tracePt t="84303" x="3848100" y="2451100"/>
          <p14:tracePt t="84447" x="3848100" y="2462213"/>
          <p14:tracePt t="84472" x="3857625" y="2471738"/>
          <p14:tracePt t="84495" x="3857625" y="2482850"/>
          <p14:tracePt t="84504" x="3868738" y="2492375"/>
          <p14:tracePt t="84520" x="3868738" y="2503488"/>
          <p14:tracePt t="84537" x="3878263" y="2503488"/>
          <p14:tracePt t="84554" x="3878263" y="2513013"/>
          <p14:tracePt t="84615" x="3889375" y="2513013"/>
          <p14:tracePt t="84735" x="3889375" y="2503488"/>
          <p14:tracePt t="84775" x="3889375" y="2492375"/>
          <p14:tracePt t="84919" x="3889375" y="2482850"/>
          <p14:tracePt t="85032" x="3889375" y="2492375"/>
          <p14:tracePt t="85111" x="3898900" y="2503488"/>
          <p14:tracePt t="85503" x="3898900" y="2513013"/>
          <p14:tracePt t="85527" x="3910013" y="2513013"/>
          <p14:tracePt t="85911" x="3910013" y="2524125"/>
          <p14:tracePt t="86071" x="3921125" y="2524125"/>
          <p14:tracePt t="86439" x="3921125" y="2513013"/>
          <p14:tracePt t="86519" x="3921125" y="2503488"/>
          <p14:tracePt t="86551" x="3921125" y="2492375"/>
          <p14:tracePt t="86558" x="3921125" y="2482850"/>
          <p14:tracePt t="86584" x="3921125" y="2471738"/>
          <p14:tracePt t="86593" x="3910013" y="2471738"/>
          <p14:tracePt t="86604" x="3898900" y="2451100"/>
          <p14:tracePt t="86607" x="3889375" y="2451100"/>
          <p14:tracePt t="86621" x="3857625" y="2451100"/>
          <p14:tracePt t="86624" x="3836988" y="2441575"/>
          <p14:tracePt t="86638" x="3816350" y="2441575"/>
          <p14:tracePt t="86641" x="3795713" y="2441575"/>
          <p14:tracePt t="86654" x="3775075" y="2441575"/>
          <p14:tracePt t="86658" x="3744913" y="2430463"/>
          <p14:tracePt t="86671" x="3683000" y="2430463"/>
          <p14:tracePt t="86688" x="3621088" y="2430463"/>
          <p14:tracePt t="86704" x="3578225" y="2430463"/>
          <p14:tracePt t="86720" x="3548063" y="2430463"/>
          <p14:tracePt t="86737" x="3536950" y="2430463"/>
          <p14:tracePt t="86754" x="3527425" y="2430463"/>
          <p14:tracePt t="86823" x="3527425" y="2420938"/>
          <p14:tracePt t="86975" x="3516313" y="2420938"/>
          <p14:tracePt t="87023" x="3506788" y="2420938"/>
          <p14:tracePt t="87054" x="3495675" y="2420938"/>
          <p14:tracePt t="87072" x="3486150" y="2420938"/>
          <p14:tracePt t="87079" x="3475038" y="2441575"/>
          <p14:tracePt t="87095" x="3465513" y="2441575"/>
          <p14:tracePt t="87105" x="3465513" y="2451100"/>
          <p14:tracePt t="87121" x="3444875" y="2451100"/>
          <p14:tracePt t="87137" x="3433763" y="2451100"/>
          <p14:tracePt t="87155" x="3424238" y="2451100"/>
          <p14:tracePt t="87170" x="3403600" y="2451100"/>
          <p14:tracePt t="87187" x="3382963" y="2441575"/>
          <p14:tracePt t="87205" x="3382963" y="2430463"/>
          <p14:tracePt t="87208" x="3371850" y="2430463"/>
          <p14:tracePt t="87221" x="3371850" y="2420938"/>
          <p14:tracePt t="87224" x="3371850" y="2400300"/>
          <p14:tracePt t="87238" x="3362325" y="2389188"/>
          <p14:tracePt t="87241" x="3362325" y="2368550"/>
          <p14:tracePt t="87254" x="3351213" y="2359025"/>
          <p14:tracePt t="87257" x="3341688" y="2347913"/>
          <p14:tracePt t="87271" x="3309938" y="2327275"/>
          <p14:tracePt t="87289" x="3268663" y="2297113"/>
          <p14:tracePt t="87305" x="3248025" y="2286000"/>
          <p14:tracePt t="87321" x="3248025" y="2274888"/>
          <p14:tracePt t="87337" x="3236913" y="2274888"/>
          <p14:tracePt t="87399" x="3227388" y="2274888"/>
          <p14:tracePt t="87415" x="3206750" y="2274888"/>
          <p14:tracePt t="87425" x="3206750" y="2286000"/>
          <p14:tracePt t="87438" x="3195638" y="2286000"/>
          <p14:tracePt t="87511" x="3186113" y="2286000"/>
          <p14:tracePt t="87567" x="3175000" y="2286000"/>
          <p14:tracePt t="87575" x="3165475" y="2286000"/>
          <p14:tracePt t="87587" x="3154363" y="2274888"/>
          <p14:tracePt t="87605" x="3133725" y="2265363"/>
          <p14:tracePt t="87608" x="3124200" y="2254250"/>
          <p14:tracePt t="87621" x="3113088" y="2244725"/>
          <p14:tracePt t="87624" x="3103563" y="2244725"/>
          <p14:tracePt t="87783" x="3092450" y="2244725"/>
          <p14:tracePt t="87800" x="3092450" y="2254250"/>
          <p14:tracePt t="87831" x="3092450" y="2265363"/>
          <p14:tracePt t="87846" x="3103563" y="2265363"/>
          <p14:tracePt t="87895" x="3092450" y="2265363"/>
          <p14:tracePt t="87911" x="3082925" y="2265363"/>
          <p14:tracePt t="87920" x="3051175" y="2265363"/>
          <p14:tracePt t="87929" x="3021013" y="2254250"/>
          <p14:tracePt t="87939" x="3009900" y="2254250"/>
          <p14:tracePt t="87983" x="3021013" y="2254250"/>
          <p14:tracePt t="87991" x="3030538" y="2254250"/>
          <p14:tracePt t="88007" x="3041650" y="2254250"/>
          <p14:tracePt t="88021" x="3041650" y="2244725"/>
          <p14:tracePt t="88024" x="3051175" y="2233613"/>
          <p14:tracePt t="88039" x="3051175" y="2224088"/>
          <p14:tracePt t="88055" x="3041650" y="2171700"/>
          <p14:tracePt t="88071" x="3009900" y="2130425"/>
          <p14:tracePt t="88088" x="2968625" y="2068513"/>
          <p14:tracePt t="88105" x="2947988" y="2017713"/>
          <p14:tracePt t="88121" x="2936875" y="1965325"/>
          <p14:tracePt t="88138" x="2927350" y="1924050"/>
          <p14:tracePt t="88155" x="2916238" y="1882775"/>
          <p14:tracePt t="88170" x="2906713" y="1862138"/>
          <p14:tracePt t="88187" x="2886075" y="1851025"/>
          <p14:tracePt t="88205" x="2865438" y="1851025"/>
          <p14:tracePt t="88208" x="2854325" y="1851025"/>
          <p14:tracePt t="88223" x="2844800" y="1851025"/>
          <p14:tracePt t="88238" x="2844800" y="1862138"/>
          <p14:tracePt t="88241" x="2833688" y="1871663"/>
          <p14:tracePt t="88254" x="2833688" y="1892300"/>
          <p14:tracePt t="88257" x="2833688" y="1912938"/>
          <p14:tracePt t="88271" x="2833688" y="1954213"/>
          <p14:tracePt t="88288" x="2833688" y="1976438"/>
          <p14:tracePt t="88304" x="2833688" y="2006600"/>
          <p14:tracePt t="88321" x="2833688" y="2027238"/>
          <p14:tracePt t="88337" x="2833688" y="2047875"/>
          <p14:tracePt t="88355" x="2833688" y="2058988"/>
          <p14:tracePt t="88391" x="2833688" y="2038350"/>
          <p14:tracePt t="88399" x="2833688" y="2006600"/>
          <p14:tracePt t="88409" x="2833688" y="1976438"/>
          <p14:tracePt t="88421" x="2813050" y="1944688"/>
          <p14:tracePt t="88424" x="2792413" y="1912938"/>
          <p14:tracePt t="88438" x="2782888" y="1862138"/>
          <p14:tracePt t="88441" x="2762250" y="1830388"/>
          <p14:tracePt t="88454" x="2751138" y="1800225"/>
          <p14:tracePt t="88457" x="2730500" y="1758950"/>
          <p14:tracePt t="88471" x="2689225" y="1706563"/>
          <p14:tracePt t="88488" x="2659063" y="1676400"/>
          <p14:tracePt t="88519" x="2647950" y="1676400"/>
          <p14:tracePt t="88528" x="2647950" y="1685925"/>
          <p14:tracePt t="88538" x="2638425" y="1717675"/>
          <p14:tracePt t="88555" x="2638425" y="1779588"/>
          <p14:tracePt t="88570" x="2638425" y="1830388"/>
          <p14:tracePt t="88587" x="2638425" y="1882775"/>
          <p14:tracePt t="88605" x="2668588" y="1924050"/>
          <p14:tracePt t="88608" x="2679700" y="1924050"/>
          <p14:tracePt t="88631" x="2679700" y="1933575"/>
          <p14:tracePt t="88663" x="2679700" y="1912938"/>
          <p14:tracePt t="88673" x="2679700" y="1892300"/>
          <p14:tracePt t="88688" x="2647950" y="1851025"/>
          <p14:tracePt t="88704" x="2617788" y="1809750"/>
          <p14:tracePt t="88721" x="2586038" y="1779588"/>
          <p14:tracePt t="88737" x="2565400" y="1768475"/>
          <p14:tracePt t="88754" x="2565400" y="1758950"/>
          <p14:tracePt t="88771" x="2554288" y="1758950"/>
          <p14:tracePt t="88791" x="2544763" y="1758950"/>
          <p14:tracePt t="88808" x="2524125" y="1758950"/>
          <p14:tracePt t="88820" x="2513013" y="1758950"/>
          <p14:tracePt t="88856" x="2503488" y="1758950"/>
          <p14:tracePt t="88863" x="2492375" y="1758950"/>
          <p14:tracePt t="88873" x="2492375" y="1779588"/>
          <p14:tracePt t="88888" x="2492375" y="1830388"/>
          <p14:tracePt t="88905" x="2503488" y="1851025"/>
          <p14:tracePt t="88920" x="2513013" y="1851025"/>
          <p14:tracePt t="88975" x="2513013" y="1841500"/>
          <p14:tracePt t="88999" x="2524125" y="1841500"/>
          <p14:tracePt t="89023" x="2533650" y="1841500"/>
          <p14:tracePt t="89095" x="2533650" y="1830388"/>
          <p14:tracePt t="89159" x="2554288" y="1841500"/>
          <p14:tracePt t="89167" x="2554288" y="1851025"/>
          <p14:tracePt t="89178" x="2565400" y="1851025"/>
          <p14:tracePt t="89187" x="2565400" y="1862138"/>
          <p14:tracePt t="89205" x="2586038" y="1871663"/>
          <p14:tracePt t="89208" x="2606675" y="1892300"/>
          <p14:tracePt t="89222" x="2668588" y="1903413"/>
          <p14:tracePt t="89225" x="2762250" y="1944688"/>
          <p14:tracePt t="89238" x="2874963" y="1997075"/>
          <p14:tracePt t="89241" x="3000375" y="2017713"/>
          <p14:tracePt t="89255" x="3257550" y="2100263"/>
          <p14:tracePt t="89272" x="3371850" y="2141538"/>
          <p14:tracePt t="89288" x="3403600" y="2171700"/>
          <p14:tracePt t="89305" x="3403600" y="2203450"/>
          <p14:tracePt t="89321" x="3371850" y="2254250"/>
          <p14:tracePt t="89338" x="3248025" y="2347913"/>
          <p14:tracePt t="89355" x="3175000" y="2471738"/>
          <p14:tracePt t="89373" x="3133725" y="2574925"/>
          <p14:tracePt t="89376" x="3113088" y="2627313"/>
          <p14:tracePt t="89387" x="3113088" y="2668588"/>
          <p14:tracePt t="89405" x="3113088" y="2730500"/>
          <p14:tracePt t="89408" x="3113088" y="2751138"/>
          <p14:tracePt t="89422" x="3113088" y="2771775"/>
          <p14:tracePt t="89425" x="3113088" y="2792413"/>
          <p14:tracePt t="89438" x="3124200" y="2813050"/>
          <p14:tracePt t="89441" x="3124200" y="2824163"/>
          <p14:tracePt t="89455" x="3133725" y="2833688"/>
          <p14:tracePt t="89535" x="3133725" y="2844800"/>
          <p14:tracePt t="89559" x="3144838" y="2844800"/>
          <p14:tracePt t="89575" x="3154363" y="2844800"/>
          <p14:tracePt t="89584" x="3165475" y="2833688"/>
          <p14:tracePt t="89594" x="3186113" y="2824163"/>
          <p14:tracePt t="89606" x="3216275" y="2803525"/>
          <p14:tracePt t="89608" x="3248025" y="2782888"/>
          <p14:tracePt t="89621" x="3279775" y="2762250"/>
          <p14:tracePt t="89624" x="3330575" y="2741613"/>
          <p14:tracePt t="89638" x="3362325" y="2709863"/>
          <p14:tracePt t="89641" x="3382963" y="2679700"/>
          <p14:tracePt t="89655" x="3413125" y="2627313"/>
          <p14:tracePt t="89671" x="3413125" y="2574925"/>
          <p14:tracePt t="89688" x="3382963" y="2482850"/>
          <p14:tracePt t="89705" x="3351213" y="2420938"/>
          <p14:tracePt t="89721" x="3321050" y="2379663"/>
          <p14:tracePt t="89738" x="3309938" y="2347913"/>
          <p14:tracePt t="89755" x="3300413" y="2327275"/>
          <p14:tracePt t="89770" x="3289300" y="2306638"/>
          <p14:tracePt t="89787" x="3289300" y="2297113"/>
          <p14:tracePt t="89809" x="3279775" y="2274888"/>
          <p14:tracePt t="89823" x="3268663" y="2265363"/>
          <p14:tracePt t="89863" x="3268663" y="2254250"/>
          <p14:tracePt t="89903" x="3289300" y="2254250"/>
          <p14:tracePt t="89910" x="3309938" y="2254250"/>
          <p14:tracePt t="89921" x="3351213" y="2254250"/>
          <p14:tracePt t="89938" x="3403600" y="2265363"/>
          <p14:tracePt t="89955" x="3465513" y="2286000"/>
          <p14:tracePt t="89970" x="3486150" y="2306638"/>
          <p14:tracePt t="89987" x="3495675" y="2359025"/>
          <p14:tracePt t="90005" x="3506788" y="2420938"/>
          <p14:tracePt t="90008" x="3506788" y="2471738"/>
          <p14:tracePt t="90021" x="3506788" y="2492375"/>
          <p14:tracePt t="90024" x="3506788" y="2524125"/>
          <p14:tracePt t="90038" x="3506788" y="2544763"/>
          <p14:tracePt t="90041" x="3506788" y="2565400"/>
          <p14:tracePt t="90055" x="3506788" y="2606675"/>
          <p14:tracePt t="90071" x="3506788" y="2659063"/>
          <p14:tracePt t="90088" x="3506788" y="2720975"/>
          <p14:tracePt t="90105" x="3506788" y="2762250"/>
          <p14:tracePt t="90121" x="3506788" y="2782888"/>
          <p14:tracePt t="90167" x="3506788" y="2762250"/>
          <p14:tracePt t="90175" x="3506788" y="2751138"/>
          <p14:tracePt t="90187" x="3506788" y="2720975"/>
          <p14:tracePt t="90205" x="3527425" y="2679700"/>
          <p14:tracePt t="90208" x="3527425" y="2668588"/>
          <p14:tracePt t="90221" x="3536950" y="2638425"/>
          <p14:tracePt t="90224" x="3548063" y="2606675"/>
          <p14:tracePt t="90238" x="3548063" y="2586038"/>
          <p14:tracePt t="90241" x="3548063" y="2554288"/>
          <p14:tracePt t="90255" x="3486150" y="2462213"/>
          <p14:tracePt t="90272" x="3392488" y="2359025"/>
          <p14:tracePt t="90288" x="3300413" y="2297113"/>
          <p14:tracePt t="90304" x="3257550" y="2274888"/>
          <p14:tracePt t="90321" x="3248025" y="2265363"/>
          <p14:tracePt t="90338" x="3236913" y="2254250"/>
          <p14:tracePt t="90355" x="3227388" y="2244725"/>
          <p14:tracePt t="90371" x="3227388" y="2233613"/>
          <p14:tracePt t="90543" x="3248025" y="2244725"/>
          <p14:tracePt t="90553" x="3268663" y="2254250"/>
          <p14:tracePt t="90563" x="3309938" y="2286000"/>
          <p14:tracePt t="90575" x="3371850" y="2317750"/>
          <p14:tracePt t="90588" x="3392488" y="2338388"/>
          <p14:tracePt t="90605" x="3424238" y="2359025"/>
          <p14:tracePt t="90608" x="3433763" y="2379663"/>
          <p14:tracePt t="90621" x="3444875" y="2389188"/>
          <p14:tracePt t="90624" x="3444875" y="2409825"/>
          <p14:tracePt t="90638" x="3444875" y="2420938"/>
          <p14:tracePt t="90641" x="3444875" y="2451100"/>
          <p14:tracePt t="90655" x="3444875" y="2503488"/>
          <p14:tracePt t="90672" x="3454400" y="2595563"/>
          <p14:tracePt t="90688" x="3475038" y="2668588"/>
          <p14:tracePt t="90704" x="3475038" y="2689225"/>
          <p14:tracePt t="90743" x="3486150" y="2689225"/>
          <p14:tracePt t="90775" x="3486150" y="2679700"/>
          <p14:tracePt t="90809" x="3486150" y="2668588"/>
          <p14:tracePt t="90817" x="3486150" y="2659063"/>
          <p14:tracePt t="90827" x="3486150" y="2647950"/>
          <p14:tracePt t="90838" x="3486150" y="2638425"/>
          <p14:tracePt t="90841" x="3486150" y="2606675"/>
          <p14:tracePt t="90855" x="3465513" y="2554288"/>
          <p14:tracePt t="90871" x="3454400" y="2513013"/>
          <p14:tracePt t="90888" x="3444875" y="2471738"/>
          <p14:tracePt t="90905" x="3433763" y="2441575"/>
          <p14:tracePt t="90921" x="3433763" y="2420938"/>
          <p14:tracePt t="90938" x="3424238" y="2409825"/>
          <p14:tracePt t="90955" x="3413125" y="2379663"/>
          <p14:tracePt t="90971" x="3382963" y="2306638"/>
          <p14:tracePt t="90987" x="3351213" y="2224088"/>
          <p14:tracePt t="91004" x="3341688" y="2203450"/>
          <p14:tracePt t="91135" x="3351213" y="2203450"/>
          <p14:tracePt t="91153" x="3362325" y="2203450"/>
          <p14:tracePt t="91162" x="3371850" y="2224088"/>
          <p14:tracePt t="91176" x="3371850" y="2233613"/>
          <p14:tracePt t="91187" x="3382963" y="2254250"/>
          <p14:tracePt t="91205" x="3403600" y="2286000"/>
          <p14:tracePt t="91208" x="3413125" y="2317750"/>
          <p14:tracePt t="91221" x="3424238" y="2347913"/>
          <p14:tracePt t="91224" x="3433763" y="2368550"/>
          <p14:tracePt t="91238" x="3444875" y="2389188"/>
          <p14:tracePt t="91241" x="3444875" y="2409825"/>
          <p14:tracePt t="91255" x="3454400" y="2462213"/>
          <p14:tracePt t="91272" x="3465513" y="2503488"/>
          <p14:tracePt t="91288" x="3465513" y="2533650"/>
          <p14:tracePt t="91306" x="3465513" y="2574925"/>
          <p14:tracePt t="91321" x="3465513" y="2586038"/>
          <p14:tracePt t="91343" x="3475038" y="2586038"/>
          <p14:tracePt t="91384" x="3475038" y="2574925"/>
          <p14:tracePt t="91391" x="3486150" y="2565400"/>
          <p14:tracePt t="91405" x="3486150" y="2554288"/>
          <p14:tracePt t="91421" x="3495675" y="2533650"/>
          <p14:tracePt t="91438" x="3495675" y="2524125"/>
          <p14:tracePt t="91456" x="3495675" y="2513013"/>
          <p14:tracePt t="91503" x="3486150" y="2533650"/>
          <p14:tracePt t="91511" x="3486150" y="2565400"/>
          <p14:tracePt t="91521" x="3475038" y="2595563"/>
          <p14:tracePt t="91538" x="3465513" y="2700338"/>
          <p14:tracePt t="91555" x="3465513" y="2762250"/>
          <p14:tracePt t="91571" x="3486150" y="2792413"/>
          <p14:tracePt t="91588" x="3536950" y="2803525"/>
          <p14:tracePt t="91605" x="3589338" y="2813050"/>
          <p14:tracePt t="91608" x="3621088" y="2813050"/>
          <p14:tracePt t="91621" x="3641725" y="2813050"/>
          <p14:tracePt t="91624" x="3651250" y="2813050"/>
          <p14:tracePt t="91638" x="3662363" y="2813050"/>
          <p14:tracePt t="91656" x="3683000" y="2813050"/>
          <p14:tracePt t="91673" x="3713163" y="2824163"/>
          <p14:tracePt t="91688" x="3786188" y="2844800"/>
          <p14:tracePt t="91705" x="3930650" y="2865438"/>
          <p14:tracePt t="91721" x="4095750" y="2874963"/>
          <p14:tracePt t="91739" x="4189413" y="2874963"/>
          <p14:tracePt t="91755" x="4271963" y="2874963"/>
          <p14:tracePt t="91761" x="4303713" y="2874963"/>
          <p14:tracePt t="91771" x="4344988" y="2874963"/>
          <p14:tracePt t="91788" x="4386263" y="2874963"/>
          <p14:tracePt t="91810" x="4416425" y="2874963"/>
          <p14:tracePt t="91821" x="4416425" y="2865438"/>
          <p14:tracePt t="91824" x="4416425" y="2833688"/>
          <p14:tracePt t="91838" x="4416425" y="2813050"/>
          <p14:tracePt t="91842" x="4416425" y="2771775"/>
          <p14:tracePt t="91855" x="4333875" y="2647950"/>
          <p14:tracePt t="91872" x="4283075" y="2574925"/>
          <p14:tracePt t="91888" x="4271963" y="2554288"/>
          <p14:tracePt t="91905" x="4271963" y="2513013"/>
          <p14:tracePt t="91921" x="4262438" y="2482850"/>
          <p14:tracePt t="91938" x="4251325" y="2441575"/>
          <p14:tracePt t="91955" x="4240213" y="2409825"/>
          <p14:tracePt t="91971" x="4230688" y="2368550"/>
          <p14:tracePt t="91987" x="4178300" y="2297113"/>
          <p14:tracePt t="92005" x="4148138" y="2254250"/>
          <p14:tracePt t="92008" x="4148138" y="2233613"/>
          <p14:tracePt t="92023" x="4148138" y="2224088"/>
          <p14:tracePt t="92038" x="4137025" y="2224088"/>
          <p14:tracePt t="92055" x="4137025" y="2212975"/>
          <p14:tracePt t="92072" x="4116388" y="2192338"/>
          <p14:tracePt t="92088" x="4095750" y="2171700"/>
          <p14:tracePt t="92106" x="4044950" y="2141538"/>
          <p14:tracePt t="92121" x="3992563" y="2109788"/>
          <p14:tracePt t="92138" x="3941763" y="2109788"/>
          <p14:tracePt t="92155" x="3910013" y="2109788"/>
          <p14:tracePt t="92171" x="3889375" y="2109788"/>
          <p14:tracePt t="92189" x="3836988" y="2109788"/>
          <p14:tracePt t="92192" x="3827463" y="2109788"/>
          <p14:tracePt t="92205" x="3806825" y="2109788"/>
          <p14:tracePt t="92208" x="3786188" y="2109788"/>
          <p14:tracePt t="92221" x="3775075" y="2120900"/>
          <p14:tracePt t="92224" x="3765550" y="2120900"/>
          <p14:tracePt t="92238" x="3765550" y="2130425"/>
          <p14:tracePt t="92241" x="3754438" y="2130425"/>
          <p14:tracePt t="92255" x="3744913" y="2141538"/>
          <p14:tracePt t="92271" x="3733800" y="2151063"/>
          <p14:tracePt t="92311" x="3724275" y="2151063"/>
          <p14:tracePt t="92327" x="3724275" y="2162175"/>
          <p14:tracePt t="92336" x="3713163" y="2162175"/>
          <p14:tracePt t="92345" x="3703638" y="2162175"/>
          <p14:tracePt t="92357" x="3692525" y="2162175"/>
          <p14:tracePt t="92360" x="3671888" y="2171700"/>
          <p14:tracePt t="92371" x="3662363" y="2182813"/>
          <p14:tracePt t="92387" x="3641725" y="2192338"/>
          <p14:tracePt t="92405" x="3641725" y="2203450"/>
          <p14:tracePt t="92455" x="3630613" y="2203450"/>
          <p14:tracePt t="92473" x="3621088" y="2203450"/>
          <p14:tracePt t="92480" x="3609975" y="2203450"/>
          <p14:tracePt t="92495" x="3600450" y="2212975"/>
          <p14:tracePt t="92505" x="3589338" y="2224088"/>
          <p14:tracePt t="92521" x="3578225" y="2244725"/>
          <p14:tracePt t="92538" x="3578225" y="2254250"/>
          <p14:tracePt t="92555" x="3568700" y="2265363"/>
          <p14:tracePt t="92575" x="3557588" y="2274888"/>
          <p14:tracePt t="92599" x="3548063" y="2286000"/>
          <p14:tracePt t="92615" x="3536950" y="2306638"/>
          <p14:tracePt t="92626" x="3527425" y="2306638"/>
          <p14:tracePt t="92638" x="3527425" y="2317750"/>
          <p14:tracePt t="93063" x="3516313" y="2317750"/>
          <p14:tracePt t="93151" x="3516313" y="2338388"/>
          <p14:tracePt t="93159" x="3506788" y="2338388"/>
          <p14:tracePt t="93171" x="3506788" y="2347913"/>
          <p14:tracePt t="93187" x="3506788" y="2389188"/>
          <p14:tracePt t="93206" x="3495675" y="2441575"/>
          <p14:tracePt t="93209" x="3495675" y="2462213"/>
          <p14:tracePt t="93221" x="3495675" y="2492375"/>
          <p14:tracePt t="93225" x="3495675" y="2513013"/>
          <p14:tracePt t="93238" x="3495675" y="2533650"/>
          <p14:tracePt t="93241" x="3495675" y="2554288"/>
          <p14:tracePt t="93255" x="3486150" y="2574925"/>
          <p14:tracePt t="93272" x="3486150" y="2606675"/>
          <p14:tracePt t="93288" x="3486150" y="2627313"/>
          <p14:tracePt t="93306" x="3486150" y="2659063"/>
          <p14:tracePt t="93321" x="3495675" y="2689225"/>
          <p14:tracePt t="93338" x="3495675" y="2709863"/>
          <p14:tracePt t="93355" x="3506788" y="2720975"/>
          <p14:tracePt t="93371" x="3506788" y="2741613"/>
          <p14:tracePt t="93389" x="3516313" y="2751138"/>
          <p14:tracePt t="93392" x="3527425" y="2751138"/>
          <p14:tracePt t="93415" x="3527425" y="2762250"/>
          <p14:tracePt t="93439" x="3527425" y="2771775"/>
          <p14:tracePt t="93447" x="3536950" y="2771775"/>
          <p14:tracePt t="93472" x="3548063" y="2782888"/>
          <p14:tracePt t="93483" x="3568700" y="2782888"/>
          <p14:tracePt t="93495" x="3589338" y="2792413"/>
          <p14:tracePt t="93504" x="3609975" y="2803525"/>
          <p14:tracePt t="93521" x="3641725" y="2803525"/>
          <p14:tracePt t="93538" x="3683000" y="2824163"/>
          <p14:tracePt t="93555" x="3692525" y="2824163"/>
          <p14:tracePt t="93571" x="3713163" y="2844800"/>
          <p14:tracePt t="93588" x="3724275" y="2844800"/>
          <p14:tracePt t="93605" x="3733800" y="2854325"/>
          <p14:tracePt t="93609" x="3744913" y="2854325"/>
          <p14:tracePt t="93621" x="3754438" y="2865438"/>
          <p14:tracePt t="93624" x="3754438" y="2874963"/>
          <p14:tracePt t="93638" x="3775075" y="2874963"/>
          <p14:tracePt t="93641" x="3786188" y="2874963"/>
          <p14:tracePt t="93655" x="3816350" y="2886075"/>
          <p14:tracePt t="93672" x="3857625" y="2895600"/>
          <p14:tracePt t="93688" x="3878263" y="2895600"/>
          <p14:tracePt t="93705" x="3878263" y="2906713"/>
          <p14:tracePt t="93721" x="3889375" y="2906713"/>
          <p14:tracePt t="93738" x="3898900" y="2916238"/>
          <p14:tracePt t="93755" x="3921125" y="2916238"/>
          <p14:tracePt t="93771" x="3951288" y="2927350"/>
          <p14:tracePt t="93788" x="3971925" y="2927350"/>
          <p14:tracePt t="93805" x="3992563" y="2927350"/>
          <p14:tracePt t="93809" x="4003675" y="2927350"/>
          <p14:tracePt t="93821" x="4024313" y="2927350"/>
          <p14:tracePt t="93825" x="4033838" y="2927350"/>
          <p14:tracePt t="93838" x="4044950" y="2927350"/>
          <p14:tracePt t="93841" x="4065588" y="2927350"/>
          <p14:tracePt t="93855" x="4106863" y="2927350"/>
          <p14:tracePt t="93871" x="4127500" y="2936875"/>
          <p14:tracePt t="93895" x="4137025" y="2936875"/>
          <p14:tracePt t="93920" x="4148138" y="2936875"/>
          <p14:tracePt t="93929" x="4157663" y="2936875"/>
          <p14:tracePt t="93938" x="4168775" y="2936875"/>
          <p14:tracePt t="93955" x="4219575" y="2936875"/>
          <p14:tracePt t="93971" x="4262438" y="2936875"/>
          <p14:tracePt t="93988" x="4292600" y="2936875"/>
          <p14:tracePt t="94005" x="4333875" y="2936875"/>
          <p14:tracePt t="94008" x="4344988" y="2936875"/>
          <p14:tracePt t="94021" x="4365625" y="2936875"/>
          <p14:tracePt t="94024" x="4386263" y="2927350"/>
          <p14:tracePt t="94038" x="4416425" y="2916238"/>
          <p14:tracePt t="94041" x="4448175" y="2895600"/>
          <p14:tracePt t="94055" x="4489450" y="2854325"/>
          <p14:tracePt t="94072" x="4519613" y="2824163"/>
          <p14:tracePt t="94088" x="4530725" y="2782888"/>
          <p14:tracePt t="94106" x="4530725" y="2762250"/>
          <p14:tracePt t="94121" x="4540250" y="2762250"/>
          <p14:tracePt t="94175" x="4540250" y="2751138"/>
          <p14:tracePt t="94184" x="4540250" y="2741613"/>
          <p14:tracePt t="94193" x="4540250" y="2730500"/>
          <p14:tracePt t="94205" x="4540250" y="2720975"/>
          <p14:tracePt t="94208" x="4540250" y="2709863"/>
          <p14:tracePt t="94221" x="4540250" y="2700338"/>
          <p14:tracePt t="94239" x="4540250" y="2679700"/>
          <p14:tracePt t="94241" x="4540250" y="2668588"/>
          <p14:tracePt t="94255" x="4540250" y="2647950"/>
          <p14:tracePt t="94271" x="4540250" y="2627313"/>
          <p14:tracePt t="94288" x="4530725" y="2617788"/>
          <p14:tracePt t="94305" x="4519613" y="2595563"/>
          <p14:tracePt t="94321" x="4510088" y="2574925"/>
          <p14:tracePt t="94338" x="4510088" y="2565400"/>
          <p14:tracePt t="94415" x="4510088" y="2554288"/>
          <p14:tracePt t="94424" x="4498975" y="2544763"/>
          <p14:tracePt t="94439" x="4489450" y="2513013"/>
          <p14:tracePt t="94455" x="4437063" y="2482850"/>
          <p14:tracePt t="94472" x="4395788" y="2451100"/>
          <p14:tracePt t="94488" x="4375150" y="2441575"/>
          <p14:tracePt t="94506" x="4354513" y="2430463"/>
          <p14:tracePt t="94521" x="4344988" y="2420938"/>
          <p14:tracePt t="94538" x="4333875" y="2400300"/>
          <p14:tracePt t="94555" x="4324350" y="2389188"/>
          <p14:tracePt t="94571" x="4313238" y="2379663"/>
          <p14:tracePt t="94588" x="4303713" y="2368550"/>
          <p14:tracePt t="94615" x="4292600" y="2359025"/>
          <p14:tracePt t="94640" x="4283075" y="2347913"/>
          <p14:tracePt t="94656" x="4262438" y="2327275"/>
          <p14:tracePt t="94664" x="4240213" y="2327275"/>
          <p14:tracePt t="94674" x="4210050" y="2306638"/>
          <p14:tracePt t="94687" x="4198938" y="2306638"/>
          <p14:tracePt t="94705" x="4189413" y="2306638"/>
          <p14:tracePt t="94721" x="4178300" y="2306638"/>
          <p14:tracePt t="94753" x="4168775" y="2297113"/>
          <p14:tracePt t="94762" x="4157663" y="2297113"/>
          <p14:tracePt t="94773" x="4148138" y="2286000"/>
          <p14:tracePt t="94776" x="4106863" y="2274888"/>
          <p14:tracePt t="94787" x="4086225" y="2265363"/>
          <p14:tracePt t="94808" x="3992563" y="2244725"/>
          <p14:tracePt t="94821" x="3971925" y="2233613"/>
          <p14:tracePt t="94825" x="3941763" y="2224088"/>
          <p14:tracePt t="94838" x="3930650" y="2224088"/>
          <p14:tracePt t="94841" x="3921125" y="2224088"/>
          <p14:tracePt t="94855" x="3878263" y="2212975"/>
          <p14:tracePt t="94871" x="3857625" y="2203450"/>
          <p14:tracePt t="94888" x="3827463" y="2192338"/>
          <p14:tracePt t="94906" x="3765550" y="2192338"/>
          <p14:tracePt t="94921" x="3703638" y="2192338"/>
          <p14:tracePt t="94938" x="3683000" y="2192338"/>
          <p14:tracePt t="94999" x="3671888" y="2192338"/>
          <p14:tracePt t="95015" x="3662363" y="2203450"/>
          <p14:tracePt t="95025" x="3630613" y="2203450"/>
          <p14:tracePt t="95038" x="3600450" y="2224088"/>
          <p14:tracePt t="95041" x="3578225" y="2244725"/>
          <p14:tracePt t="95055" x="3527425" y="2274888"/>
          <p14:tracePt t="95072" x="3516313" y="2297113"/>
          <p14:tracePt t="95088" x="3506788" y="2306638"/>
          <p14:tracePt t="95105" x="3506788" y="2327275"/>
          <p14:tracePt t="95121" x="3506788" y="2338388"/>
          <p14:tracePt t="95138" x="3506788" y="2359025"/>
          <p14:tracePt t="95155" x="3506788" y="2379663"/>
          <p14:tracePt t="95171" x="3486150" y="2420938"/>
          <p14:tracePt t="95188" x="3486150" y="2451100"/>
          <p14:tracePt t="95191" x="3475038" y="2462213"/>
          <p14:tracePt t="95207" x="3475038" y="2471738"/>
          <p14:tracePt t="95223" x="3475038" y="2482850"/>
          <p14:tracePt t="95238" x="3475038" y="2492375"/>
          <p14:tracePt t="95255" x="3475038" y="2524125"/>
          <p14:tracePt t="95272" x="3486150" y="2565400"/>
          <p14:tracePt t="95288" x="3506788" y="2617788"/>
          <p14:tracePt t="95306" x="3527425" y="2668588"/>
          <p14:tracePt t="95321" x="3536950" y="2689225"/>
          <p14:tracePt t="95338" x="3536950" y="2700338"/>
          <p14:tracePt t="95399" x="3536950" y="2709863"/>
          <p14:tracePt t="95503" x="3536950" y="2700338"/>
          <p14:tracePt t="95511" x="3536950" y="2689225"/>
          <p14:tracePt t="95521" x="3536950" y="2679700"/>
          <p14:tracePt t="95538" x="3536950" y="2638425"/>
          <p14:tracePt t="95555" x="3536950" y="2586038"/>
          <p14:tracePt t="95571" x="3557588" y="2524125"/>
          <p14:tracePt t="95588" x="3557588" y="2492375"/>
          <p14:tracePt t="95605" x="3557588" y="2462213"/>
          <p14:tracePt t="95621" x="3557588" y="2451100"/>
          <p14:tracePt t="95656" x="3557588" y="2482850"/>
          <p14:tracePt t="95663" x="3557588" y="2503488"/>
          <p14:tracePt t="95673" x="3557588" y="2533650"/>
          <p14:tracePt t="95688" x="3557588" y="2586038"/>
          <p14:tracePt t="95706" x="3568700" y="2638425"/>
          <p14:tracePt t="95721" x="3651250" y="2730500"/>
          <p14:tracePt t="95738" x="3836988" y="2813050"/>
          <p14:tracePt t="95755" x="4075113" y="2895600"/>
          <p14:tracePt t="95771" x="4313238" y="2927350"/>
          <p14:tracePt t="95789" x="4510088" y="2936875"/>
          <p14:tracePt t="95792" x="4551363" y="2936875"/>
          <p14:tracePt t="95809" x="4583113" y="2916238"/>
          <p14:tracePt t="95822" x="4583113" y="2886075"/>
          <p14:tracePt t="95825" x="4583113" y="2865438"/>
          <p14:tracePt t="95838" x="4560888" y="2824163"/>
          <p14:tracePt t="95841" x="4510088" y="2751138"/>
          <p14:tracePt t="95855" x="4344988" y="2606675"/>
          <p14:tracePt t="95872" x="4219575" y="2533650"/>
          <p14:tracePt t="95888" x="4198938" y="2513013"/>
          <p14:tracePt t="95905" x="4189413" y="2503488"/>
          <p14:tracePt t="95921" x="4178300" y="2471738"/>
          <p14:tracePt t="95938" x="4178300" y="2451100"/>
          <p14:tracePt t="95955" x="4168775" y="2430463"/>
          <p14:tracePt t="95971" x="4127500" y="2379663"/>
          <p14:tracePt t="95988" x="4054475" y="2327275"/>
          <p14:tracePt t="95991" x="3992563" y="2317750"/>
          <p14:tracePt t="96005" x="3962400" y="2306638"/>
          <p14:tracePt t="96008" x="3930650" y="2306638"/>
          <p14:tracePt t="96024" x="3921125" y="2306638"/>
          <p14:tracePt t="96038" x="3898900" y="2306638"/>
          <p14:tracePt t="96055" x="3889375" y="2306638"/>
          <p14:tracePt t="96071" x="3878263" y="2306638"/>
          <p14:tracePt t="96088" x="3868738" y="2306638"/>
          <p14:tracePt t="96106" x="3836988" y="2306638"/>
          <p14:tracePt t="96121" x="3786188" y="2347913"/>
          <p14:tracePt t="96138" x="3713163" y="2400300"/>
          <p14:tracePt t="96155" x="3641725" y="2492375"/>
          <p14:tracePt t="96171" x="3600450" y="2574925"/>
          <p14:tracePt t="96188" x="3578225" y="2627313"/>
          <p14:tracePt t="96205" x="3568700" y="2668588"/>
          <p14:tracePt t="96208" x="3568700" y="2689225"/>
          <p14:tracePt t="96222" x="3568700" y="2720975"/>
          <p14:tracePt t="96225" x="3578225" y="2730500"/>
          <p14:tracePt t="96239" x="3621088" y="2782888"/>
          <p14:tracePt t="96255" x="3724275" y="2854325"/>
          <p14:tracePt t="96272" x="3868738" y="2895600"/>
          <p14:tracePt t="96288" x="3983038" y="2916238"/>
          <p14:tracePt t="96305" x="4095750" y="2916238"/>
          <p14:tracePt t="96321" x="4168775" y="2906713"/>
          <p14:tracePt t="96338" x="4219575" y="2886075"/>
          <p14:tracePt t="96355" x="4303713" y="2854325"/>
          <p14:tracePt t="96371" x="4386263" y="2813050"/>
          <p14:tracePt t="96388" x="4448175" y="2762250"/>
          <p14:tracePt t="96405" x="4468813" y="2709863"/>
          <p14:tracePt t="96408" x="4468813" y="2668588"/>
          <p14:tracePt t="96421" x="4437063" y="2617788"/>
          <p14:tracePt t="96425" x="4395788" y="2554288"/>
          <p14:tracePt t="96438" x="4313238" y="2503488"/>
          <p14:tracePt t="96441" x="4219575" y="2451100"/>
          <p14:tracePt t="96456" x="3951288" y="2338388"/>
          <p14:tracePt t="96472" x="3786188" y="2306638"/>
          <p14:tracePt t="96488" x="3733800" y="2306638"/>
          <p14:tracePt t="96506" x="3713163" y="2306638"/>
          <p14:tracePt t="96521" x="3713163" y="2317750"/>
          <p14:tracePt t="96543" x="3703638" y="2317750"/>
          <p14:tracePt t="96555" x="3703638" y="2327275"/>
          <p14:tracePt t="96571" x="3651250" y="2338388"/>
          <p14:tracePt t="96588" x="3516313" y="2379663"/>
          <p14:tracePt t="96605" x="3424238" y="2471738"/>
          <p14:tracePt t="96608" x="3403600" y="2524125"/>
          <p14:tracePt t="96622" x="3392488" y="2574925"/>
          <p14:tracePt t="96625" x="3392488" y="2627313"/>
          <p14:tracePt t="96638" x="3382963" y="2689225"/>
          <p14:tracePt t="96641" x="3382963" y="2751138"/>
          <p14:tracePt t="96655" x="3403600" y="2792413"/>
          <p14:tracePt t="96672" x="3454400" y="2833688"/>
          <p14:tracePt t="96688" x="3589338" y="2865438"/>
          <p14:tracePt t="96705" x="3795713" y="2886075"/>
          <p14:tracePt t="96721" x="3992563" y="2886075"/>
          <p14:tracePt t="96738" x="4127500" y="2886075"/>
          <p14:tracePt t="96759" x="4262438" y="2886075"/>
          <p14:tracePt t="96771" x="4271963" y="2886075"/>
          <p14:tracePt t="96809" x="4240213" y="2874963"/>
          <p14:tracePt t="96819" x="4148138" y="2865438"/>
          <p14:tracePt t="96823" x="4095750" y="2865438"/>
          <p14:tracePt t="96834" x="4054475" y="2865438"/>
          <p14:tracePt t="96845" x="4033838" y="2865438"/>
          <p14:tracePt t="96848" x="4013200" y="2895600"/>
          <p14:tracePt t="96858" x="4013200" y="2916238"/>
          <p14:tracePt t="96872" x="4013200" y="2936875"/>
          <p14:tracePt t="96888" x="4013200" y="2959100"/>
          <p14:tracePt t="96906" x="4013200" y="2968625"/>
          <p14:tracePt t="96922" x="4013200" y="2979738"/>
          <p14:tracePt t="96938" x="4054475" y="3000375"/>
          <p14:tracePt t="96955" x="4086225" y="3009900"/>
          <p14:tracePt t="96971" x="4127500" y="3030538"/>
          <p14:tracePt t="97175" x="4127500" y="3041650"/>
          <p14:tracePt t="97191" x="4127500" y="3051175"/>
          <p14:tracePt t="97201" x="4137025" y="3062288"/>
          <p14:tracePt t="97215" x="4148138" y="3071813"/>
          <p14:tracePt t="97231" x="4148138" y="3082925"/>
          <p14:tracePt t="97319" x="4157663" y="3092450"/>
          <p14:tracePt t="97327" x="4157663" y="3103563"/>
          <p14:tracePt t="97375" x="4168775" y="31035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a:extLst>
              <a:ext uri="{FF2B5EF4-FFF2-40B4-BE49-F238E27FC236}">
                <a16:creationId xmlns:a16="http://schemas.microsoft.com/office/drawing/2014/main" id="{372167A5-5237-20DC-961C-8FE4EE51D745}"/>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71683" name="Rectangle 5">
            <a:extLst>
              <a:ext uri="{FF2B5EF4-FFF2-40B4-BE49-F238E27FC236}">
                <a16:creationId xmlns:a16="http://schemas.microsoft.com/office/drawing/2014/main" id="{EBEB307F-EBAA-4F63-D129-E1A7FA750FD0}"/>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 name="Rectangle 5">
            <a:extLst>
              <a:ext uri="{FF2B5EF4-FFF2-40B4-BE49-F238E27FC236}">
                <a16:creationId xmlns:a16="http://schemas.microsoft.com/office/drawing/2014/main" id="{362D41BC-5957-406B-7833-583690DCEA8B}"/>
              </a:ext>
            </a:extLst>
          </p:cNvPr>
          <p:cNvSpPr/>
          <p:nvPr/>
        </p:nvSpPr>
        <p:spPr>
          <a:xfrm>
            <a:off x="501815" y="1371600"/>
            <a:ext cx="8140369" cy="1938992"/>
          </a:xfrm>
          <a:prstGeom prst="rect">
            <a:avLst/>
          </a:prstGeom>
          <a:noFill/>
        </p:spPr>
        <p:txBody>
          <a:bodyPr wrap="none">
            <a:spAutoFit/>
          </a:bodyPr>
          <a:lstStyle/>
          <a:p>
            <a:pPr algn="ctr">
              <a:defRPr/>
            </a:pPr>
            <a:r>
              <a:rPr lang="en-US" sz="12000" b="1" dirty="0">
                <a:ln w="22225">
                  <a:solidFill>
                    <a:schemeClr val="accent2"/>
                  </a:solidFill>
                  <a:prstDash val="solid"/>
                </a:ln>
                <a:solidFill>
                  <a:schemeClr val="accent2">
                    <a:lumMod val="40000"/>
                    <a:lumOff val="60000"/>
                  </a:schemeClr>
                </a:solidFill>
              </a:rPr>
              <a:t>Conclusions</a:t>
            </a:r>
            <a:endParaRPr lang="en-US" sz="12000" b="1" baseline="-25000" dirty="0">
              <a:ln w="22225">
                <a:solidFill>
                  <a:schemeClr val="accent2"/>
                </a:solidFill>
                <a:prstDash val="solid"/>
              </a:ln>
              <a:solidFill>
                <a:schemeClr val="accent2">
                  <a:lumMod val="40000"/>
                  <a:lumOff val="60000"/>
                </a:schemeClr>
              </a:solidFill>
            </a:endParaRPr>
          </a:p>
        </p:txBody>
      </p:sp>
      <p:sp>
        <p:nvSpPr>
          <p:cNvPr id="71685" name="Rectangle 6">
            <a:extLst>
              <a:ext uri="{FF2B5EF4-FFF2-40B4-BE49-F238E27FC236}">
                <a16:creationId xmlns:a16="http://schemas.microsoft.com/office/drawing/2014/main" id="{098B43C2-4788-D8A5-FE62-091FD4D41D65}"/>
              </a:ext>
            </a:extLst>
          </p:cNvPr>
          <p:cNvSpPr>
            <a:spLocks noChangeArrowheads="1"/>
          </p:cNvSpPr>
          <p:nvPr/>
        </p:nvSpPr>
        <p:spPr bwMode="auto">
          <a:xfrm>
            <a:off x="0" y="6477000"/>
            <a:ext cx="9144000"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DE7F45C6-BF82-950D-FE06-EC608FE822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81"/>
    </mc:Choice>
    <mc:Fallback xmlns="">
      <p:transition spd="slow" advTm="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5">
            <a:extLst>
              <a:ext uri="{FF2B5EF4-FFF2-40B4-BE49-F238E27FC236}">
                <a16:creationId xmlns:a16="http://schemas.microsoft.com/office/drawing/2014/main" id="{C09D5852-B953-F983-405E-234951963313}"/>
              </a:ext>
            </a:extLst>
          </p:cNvPr>
          <p:cNvSpPr txBox="1">
            <a:spLocks noChangeArrowheads="1"/>
          </p:cNvSpPr>
          <p:nvPr/>
        </p:nvSpPr>
        <p:spPr bwMode="auto">
          <a:xfrm>
            <a:off x="0" y="-4763"/>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SO</a:t>
            </a:r>
            <a:r>
              <a:rPr lang="en-US" altLang="en-US" sz="2400" baseline="-25000">
                <a:latin typeface="Times New Roman" panose="02020603050405020304" pitchFamily="18" charset="0"/>
              </a:rPr>
              <a:t>2</a:t>
            </a:r>
            <a:r>
              <a:rPr lang="en-US" altLang="en-US" sz="2400">
                <a:latin typeface="Times New Roman" panose="02020603050405020304" pitchFamily="18" charset="0"/>
              </a:rPr>
              <a:t>/graphene/Ru </a:t>
            </a:r>
          </a:p>
        </p:txBody>
      </p:sp>
      <p:pic>
        <p:nvPicPr>
          <p:cNvPr id="72707" name="Picture 2">
            <a:extLst>
              <a:ext uri="{FF2B5EF4-FFF2-40B4-BE49-F238E27FC236}">
                <a16:creationId xmlns:a16="http://schemas.microsoft.com/office/drawing/2014/main" id="{DC248ED3-C301-EC0C-452A-EE49F18C97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125" y="2554288"/>
            <a:ext cx="2825750" cy="17494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0000"/>
                </a:solidFill>
                <a:miter lim="800000"/>
                <a:headEnd/>
                <a:tailEnd/>
              </a14:hiddenLine>
            </a:ext>
          </a:extLst>
        </p:spPr>
      </p:pic>
      <p:pic>
        <p:nvPicPr>
          <p:cNvPr id="72708" name="Picture 2" descr="Spacefill model of sulfur dioxide">
            <a:extLst>
              <a:ext uri="{FF2B5EF4-FFF2-40B4-BE49-F238E27FC236}">
                <a16:creationId xmlns:a16="http://schemas.microsoft.com/office/drawing/2014/main" id="{72EA5AB0-A499-1D0F-CAA9-65D35D841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1371600"/>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709" name="Straight Arrow Connector 2">
            <a:extLst>
              <a:ext uri="{FF2B5EF4-FFF2-40B4-BE49-F238E27FC236}">
                <a16:creationId xmlns:a16="http://schemas.microsoft.com/office/drawing/2014/main" id="{453C2599-E555-81A1-806C-1111D6839694}"/>
              </a:ext>
            </a:extLst>
          </p:cNvPr>
          <p:cNvCxnSpPr>
            <a:cxnSpLocks noChangeShapeType="1"/>
            <a:stCxn id="72708" idx="2"/>
          </p:cNvCxnSpPr>
          <p:nvPr/>
        </p:nvCxnSpPr>
        <p:spPr bwMode="auto">
          <a:xfrm>
            <a:off x="2028825" y="2057400"/>
            <a:ext cx="1933575" cy="129540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72710" name="Picture 2" descr="Spacefill model of sulfur dioxide">
            <a:extLst>
              <a:ext uri="{FF2B5EF4-FFF2-40B4-BE49-F238E27FC236}">
                <a16:creationId xmlns:a16="http://schemas.microsoft.com/office/drawing/2014/main" id="{C3A599F6-B954-C047-E2BE-F56884A64D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967794">
            <a:off x="3630613" y="3262313"/>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a:extLst>
              <a:ext uri="{FF2B5EF4-FFF2-40B4-BE49-F238E27FC236}">
                <a16:creationId xmlns:a16="http://schemas.microsoft.com/office/drawing/2014/main" id="{78186A46-03EB-CDDA-9E0B-427352C2587B}"/>
              </a:ext>
            </a:extLst>
          </p:cNvPr>
          <p:cNvSpPr txBox="1">
            <a:spLocks noChangeArrowheads="1"/>
          </p:cNvSpPr>
          <p:nvPr/>
        </p:nvSpPr>
        <p:spPr bwMode="auto">
          <a:xfrm>
            <a:off x="5419725" y="4611688"/>
            <a:ext cx="3143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Reactive adsorption pathways:</a:t>
            </a:r>
          </a:p>
          <a:p>
            <a:pPr>
              <a:spcBef>
                <a:spcPct val="0"/>
              </a:spcBef>
              <a:buFontTx/>
              <a:buNone/>
            </a:pPr>
            <a:r>
              <a:rPr lang="en-US" altLang="en-US" sz="1600">
                <a:latin typeface="Times New Roman" panose="02020603050405020304" pitchFamily="18" charset="0"/>
              </a:rPr>
              <a:t>2SO</a:t>
            </a:r>
            <a:r>
              <a:rPr lang="en-US" altLang="en-US" sz="1600" baseline="-25000">
                <a:latin typeface="Times New Roman" panose="02020603050405020304" pitchFamily="18" charset="0"/>
              </a:rPr>
              <a:t>2</a:t>
            </a:r>
            <a:r>
              <a:rPr lang="en-US" altLang="en-US" sz="1600">
                <a:latin typeface="Times New Roman" panose="02020603050405020304" pitchFamily="18" charset="0"/>
              </a:rPr>
              <a:t>(ad) </a:t>
            </a:r>
            <a:r>
              <a:rPr lang="en-US" altLang="en-US" sz="1600">
                <a:latin typeface="Times New Roman" panose="02020603050405020304" pitchFamily="18" charset="0"/>
                <a:sym typeface="Wingdings" panose="05000000000000000000" pitchFamily="2" charset="2"/>
              </a:rPr>
              <a:t> 2SO(ad) + 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p>
          <a:p>
            <a:pPr>
              <a:spcBef>
                <a:spcPct val="0"/>
              </a:spcBef>
              <a:buFontTx/>
              <a:buNone/>
            </a:pPr>
            <a:r>
              <a:rPr lang="en-US" altLang="en-US" sz="1600">
                <a:latin typeface="Times New Roman" panose="02020603050405020304" pitchFamily="18" charset="0"/>
                <a:sym typeface="Wingdings" panose="05000000000000000000" pitchFamily="2" charset="2"/>
              </a:rPr>
              <a:t>SO(ad) SO(gas)</a:t>
            </a:r>
          </a:p>
          <a:p>
            <a:pPr>
              <a:spcBef>
                <a:spcPct val="0"/>
              </a:spcBef>
              <a:buFontTx/>
              <a:buNone/>
            </a:pPr>
            <a:r>
              <a:rPr lang="en-US" altLang="en-US" sz="1600">
                <a:latin typeface="Times New Roman" panose="02020603050405020304" pitchFamily="18" charset="0"/>
              </a:rPr>
              <a:t>SO</a:t>
            </a:r>
            <a:r>
              <a:rPr lang="en-US" altLang="en-US" sz="1600" baseline="-25000">
                <a:latin typeface="Times New Roman" panose="02020603050405020304" pitchFamily="18" charset="0"/>
              </a:rPr>
              <a:t>2</a:t>
            </a:r>
            <a:r>
              <a:rPr lang="en-US" altLang="en-US" sz="1600">
                <a:latin typeface="Times New Roman" panose="02020603050405020304" pitchFamily="18" charset="0"/>
              </a:rPr>
              <a:t>(ad) </a:t>
            </a:r>
            <a:r>
              <a:rPr lang="en-US" altLang="en-US" sz="1600">
                <a:latin typeface="Times New Roman" panose="02020603050405020304" pitchFamily="18" charset="0"/>
                <a:sym typeface="Wingdings" panose="05000000000000000000" pitchFamily="2" charset="2"/>
              </a:rPr>
              <a:t> S(ad) + O</a:t>
            </a:r>
            <a:r>
              <a:rPr lang="en-US" altLang="en-US" sz="1600" baseline="-25000">
                <a:latin typeface="Times New Roman" panose="02020603050405020304" pitchFamily="18" charset="0"/>
                <a:sym typeface="Wingdings" panose="05000000000000000000" pitchFamily="2" charset="2"/>
              </a:rPr>
              <a:t>2</a:t>
            </a:r>
            <a:r>
              <a:rPr lang="en-US" altLang="en-US" sz="1600">
                <a:latin typeface="Times New Roman" panose="02020603050405020304" pitchFamily="18" charset="0"/>
                <a:sym typeface="Wingdings" panose="05000000000000000000" pitchFamily="2" charset="2"/>
              </a:rPr>
              <a:t>(gas) </a:t>
            </a:r>
          </a:p>
        </p:txBody>
      </p:sp>
      <p:sp>
        <p:nvSpPr>
          <p:cNvPr id="23" name="TextBox 22">
            <a:extLst>
              <a:ext uri="{FF2B5EF4-FFF2-40B4-BE49-F238E27FC236}">
                <a16:creationId xmlns:a16="http://schemas.microsoft.com/office/drawing/2014/main" id="{73E6E707-E2CA-6C94-0906-67C44480EBE1}"/>
              </a:ext>
            </a:extLst>
          </p:cNvPr>
          <p:cNvSpPr txBox="1">
            <a:spLocks noChangeArrowheads="1"/>
          </p:cNvSpPr>
          <p:nvPr/>
        </p:nvSpPr>
        <p:spPr bwMode="auto">
          <a:xfrm>
            <a:off x="250825" y="4449763"/>
            <a:ext cx="37957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Why is that cool?</a:t>
            </a:r>
          </a:p>
          <a:p>
            <a:pPr>
              <a:spcBef>
                <a:spcPct val="0"/>
              </a:spcBef>
              <a:buFontTx/>
              <a:buNone/>
            </a:pPr>
            <a:r>
              <a:rPr lang="en-US" altLang="en-US" sz="2400">
                <a:latin typeface="Times New Roman" panose="02020603050405020304" pitchFamily="18" charset="0"/>
              </a:rPr>
              <a:t>1</a:t>
            </a:r>
            <a:r>
              <a:rPr lang="en-US" altLang="en-US" sz="2400" baseline="30000">
                <a:latin typeface="Times New Roman" panose="02020603050405020304" pitchFamily="18" charset="0"/>
              </a:rPr>
              <a:t>st</a:t>
            </a:r>
            <a:r>
              <a:rPr lang="en-US" altLang="en-US" sz="2400">
                <a:latin typeface="Times New Roman" panose="02020603050405020304" pitchFamily="18" charset="0"/>
              </a:rPr>
              <a:t> example of a surface reaction with graphene in vacuum</a:t>
            </a:r>
          </a:p>
        </p:txBody>
      </p:sp>
      <p:sp>
        <p:nvSpPr>
          <p:cNvPr id="72713" name="TextBox 2">
            <a:extLst>
              <a:ext uri="{FF2B5EF4-FFF2-40B4-BE49-F238E27FC236}">
                <a16:creationId xmlns:a16="http://schemas.microsoft.com/office/drawing/2014/main" id="{E9D39782-3269-AB2A-CE76-2C35C375182C}"/>
              </a:ext>
            </a:extLst>
          </p:cNvPr>
          <p:cNvSpPr txBox="1">
            <a:spLocks noChangeArrowheads="1"/>
          </p:cNvSpPr>
          <p:nvPr/>
        </p:nvSpPr>
        <p:spPr bwMode="auto">
          <a:xfrm>
            <a:off x="985838" y="11509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SO</a:t>
            </a:r>
            <a:r>
              <a:rPr lang="en-US" altLang="en-US" sz="2400" baseline="-25000">
                <a:latin typeface="Times New Roman" panose="02020603050405020304" pitchFamily="18" charset="0"/>
              </a:rPr>
              <a:t>2</a:t>
            </a:r>
            <a:endParaRPr lang="en-US" altLang="en-US" sz="2400">
              <a:latin typeface="Times New Roman" panose="02020603050405020304" pitchFamily="18" charset="0"/>
            </a:endParaRPr>
          </a:p>
        </p:txBody>
      </p:sp>
      <p:grpSp>
        <p:nvGrpSpPr>
          <p:cNvPr id="6" name="Group 5">
            <a:extLst>
              <a:ext uri="{FF2B5EF4-FFF2-40B4-BE49-F238E27FC236}">
                <a16:creationId xmlns:a16="http://schemas.microsoft.com/office/drawing/2014/main" id="{6CD770E0-87C2-FBD1-BF36-3174EB6CFC83}"/>
              </a:ext>
            </a:extLst>
          </p:cNvPr>
          <p:cNvGrpSpPr>
            <a:grpSpLocks/>
          </p:cNvGrpSpPr>
          <p:nvPr/>
        </p:nvGrpSpPr>
        <p:grpSpPr bwMode="auto">
          <a:xfrm>
            <a:off x="4564063" y="1801813"/>
            <a:ext cx="3292475" cy="1325562"/>
            <a:chOff x="4436837" y="1941513"/>
            <a:chExt cx="3292701" cy="1325562"/>
          </a:xfrm>
        </p:grpSpPr>
        <p:grpSp>
          <p:nvGrpSpPr>
            <p:cNvPr id="72733" name="Group 19">
              <a:extLst>
                <a:ext uri="{FF2B5EF4-FFF2-40B4-BE49-F238E27FC236}">
                  <a16:creationId xmlns:a16="http://schemas.microsoft.com/office/drawing/2014/main" id="{24C0D9B0-612D-A6DA-2AA8-396205326A4E}"/>
                </a:ext>
              </a:extLst>
            </p:cNvPr>
            <p:cNvGrpSpPr>
              <a:grpSpLocks/>
            </p:cNvGrpSpPr>
            <p:nvPr/>
          </p:nvGrpSpPr>
          <p:grpSpPr bwMode="auto">
            <a:xfrm>
              <a:off x="4436837" y="1941513"/>
              <a:ext cx="3200400" cy="1325562"/>
              <a:chOff x="4419600" y="1909046"/>
              <a:chExt cx="3200400" cy="1326612"/>
            </a:xfrm>
          </p:grpSpPr>
          <p:cxnSp>
            <p:nvCxnSpPr>
              <p:cNvPr id="72735" name="Straight Arrow Connector 14">
                <a:extLst>
                  <a:ext uri="{FF2B5EF4-FFF2-40B4-BE49-F238E27FC236}">
                    <a16:creationId xmlns:a16="http://schemas.microsoft.com/office/drawing/2014/main" id="{6812B056-538B-D70B-33DB-A79BAF3FAF8F}"/>
                  </a:ext>
                </a:extLst>
              </p:cNvPr>
              <p:cNvCxnSpPr>
                <a:cxnSpLocks/>
              </p:cNvCxnSpPr>
              <p:nvPr/>
            </p:nvCxnSpPr>
            <p:spPr bwMode="auto">
              <a:xfrm flipV="1">
                <a:off x="4419600" y="2288037"/>
                <a:ext cx="2233612" cy="947621"/>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72736" name="Picture 2" descr="Spacefill model of sulfur dioxide">
                <a:extLst>
                  <a:ext uri="{FF2B5EF4-FFF2-40B4-BE49-F238E27FC236}">
                    <a16:creationId xmlns:a16="http://schemas.microsoft.com/office/drawing/2014/main" id="{1C7A8751-C5D8-3E5B-7B83-27F71DE32F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2750" y="1909046"/>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34" name="TextBox 3">
              <a:extLst>
                <a:ext uri="{FF2B5EF4-FFF2-40B4-BE49-F238E27FC236}">
                  <a16:creationId xmlns:a16="http://schemas.microsoft.com/office/drawing/2014/main" id="{E5E1EEDD-C40A-D7AD-AC3C-496BB9C3C9F7}"/>
                </a:ext>
              </a:extLst>
            </p:cNvPr>
            <p:cNvSpPr txBox="1">
              <a:spLocks noChangeArrowheads="1"/>
            </p:cNvSpPr>
            <p:nvPr/>
          </p:nvSpPr>
          <p:spPr bwMode="auto">
            <a:xfrm>
              <a:off x="6924675" y="2554288"/>
              <a:ext cx="804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SO</a:t>
              </a:r>
              <a:r>
                <a:rPr lang="en-US" altLang="en-US" sz="2400" baseline="-25000">
                  <a:latin typeface="Times New Roman" panose="02020603050405020304" pitchFamily="18" charset="0"/>
                </a:rPr>
                <a:t>2</a:t>
              </a:r>
              <a:endParaRPr lang="en-US" altLang="en-US" sz="2400">
                <a:latin typeface="Times New Roman" panose="02020603050405020304" pitchFamily="18" charset="0"/>
              </a:endParaRPr>
            </a:p>
          </p:txBody>
        </p:sp>
      </p:grpSp>
      <p:grpSp>
        <p:nvGrpSpPr>
          <p:cNvPr id="8" name="Group 7">
            <a:extLst>
              <a:ext uri="{FF2B5EF4-FFF2-40B4-BE49-F238E27FC236}">
                <a16:creationId xmlns:a16="http://schemas.microsoft.com/office/drawing/2014/main" id="{255BC718-0691-5B4F-0900-A7FF6984D127}"/>
              </a:ext>
            </a:extLst>
          </p:cNvPr>
          <p:cNvGrpSpPr>
            <a:grpSpLocks/>
          </p:cNvGrpSpPr>
          <p:nvPr/>
        </p:nvGrpSpPr>
        <p:grpSpPr bwMode="auto">
          <a:xfrm>
            <a:off x="3733800" y="1025525"/>
            <a:ext cx="1152525" cy="1844675"/>
            <a:chOff x="3717708" y="1041400"/>
            <a:chExt cx="1152959" cy="1845141"/>
          </a:xfrm>
        </p:grpSpPr>
        <p:sp>
          <p:nvSpPr>
            <p:cNvPr id="72730" name="TextBox 4">
              <a:extLst>
                <a:ext uri="{FF2B5EF4-FFF2-40B4-BE49-F238E27FC236}">
                  <a16:creationId xmlns:a16="http://schemas.microsoft.com/office/drawing/2014/main" id="{D967337A-99EC-CC9B-9DB2-7DE75A544C18}"/>
                </a:ext>
              </a:extLst>
            </p:cNvPr>
            <p:cNvSpPr txBox="1">
              <a:spLocks noChangeArrowheads="1"/>
            </p:cNvSpPr>
            <p:nvPr/>
          </p:nvSpPr>
          <p:spPr bwMode="auto">
            <a:xfrm>
              <a:off x="3890963" y="1041400"/>
              <a:ext cx="806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SO</a:t>
              </a:r>
            </a:p>
          </p:txBody>
        </p:sp>
        <p:pic>
          <p:nvPicPr>
            <p:cNvPr id="72731" name="Picture 4" descr="Ball and stick model of sulfur monoxide">
              <a:extLst>
                <a:ext uri="{FF2B5EF4-FFF2-40B4-BE49-F238E27FC236}">
                  <a16:creationId xmlns:a16="http://schemas.microsoft.com/office/drawing/2014/main" id="{609B5B29-5A75-0E4A-2676-2E4AFE083B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7708" y="1184132"/>
              <a:ext cx="1152959" cy="75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732" name="Straight Arrow Connector 4">
              <a:extLst>
                <a:ext uri="{FF2B5EF4-FFF2-40B4-BE49-F238E27FC236}">
                  <a16:creationId xmlns:a16="http://schemas.microsoft.com/office/drawing/2014/main" id="{D0A25724-1619-7E13-6683-EB5B2B1314AA}"/>
                </a:ext>
              </a:extLst>
            </p:cNvPr>
            <p:cNvCxnSpPr>
              <a:cxnSpLocks/>
            </p:cNvCxnSpPr>
            <p:nvPr/>
          </p:nvCxnSpPr>
          <p:spPr bwMode="auto">
            <a:xfrm flipV="1">
              <a:off x="3748067" y="1740152"/>
              <a:ext cx="576479" cy="1146389"/>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grpSp>
      <p:grpSp>
        <p:nvGrpSpPr>
          <p:cNvPr id="7" name="Group 6">
            <a:extLst>
              <a:ext uri="{FF2B5EF4-FFF2-40B4-BE49-F238E27FC236}">
                <a16:creationId xmlns:a16="http://schemas.microsoft.com/office/drawing/2014/main" id="{AA29F1EE-8AFC-9183-37A1-0A040FAE319C}"/>
              </a:ext>
            </a:extLst>
          </p:cNvPr>
          <p:cNvGrpSpPr>
            <a:grpSpLocks/>
          </p:cNvGrpSpPr>
          <p:nvPr/>
        </p:nvGrpSpPr>
        <p:grpSpPr bwMode="auto">
          <a:xfrm>
            <a:off x="4514850" y="3424238"/>
            <a:ext cx="2684463" cy="727075"/>
            <a:chOff x="4307586" y="3216932"/>
            <a:chExt cx="2683764" cy="726418"/>
          </a:xfrm>
        </p:grpSpPr>
        <p:pic>
          <p:nvPicPr>
            <p:cNvPr id="72727" name="Picture 6">
              <a:extLst>
                <a:ext uri="{FF2B5EF4-FFF2-40B4-BE49-F238E27FC236}">
                  <a16:creationId xmlns:a16="http://schemas.microsoft.com/office/drawing/2014/main" id="{709E23A3-4F10-D546-667A-743E21DD87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2492" y="3325235"/>
              <a:ext cx="743230" cy="6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728" name="Straight Arrow Connector 8">
              <a:extLst>
                <a:ext uri="{FF2B5EF4-FFF2-40B4-BE49-F238E27FC236}">
                  <a16:creationId xmlns:a16="http://schemas.microsoft.com/office/drawing/2014/main" id="{5978B43D-948F-0548-BFCE-B4C666D201EC}"/>
                </a:ext>
              </a:extLst>
            </p:cNvPr>
            <p:cNvCxnSpPr>
              <a:cxnSpLocks/>
            </p:cNvCxnSpPr>
            <p:nvPr/>
          </p:nvCxnSpPr>
          <p:spPr bwMode="auto">
            <a:xfrm>
              <a:off x="4307586" y="3216932"/>
              <a:ext cx="686058" cy="324821"/>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72729" name="TextBox 5">
              <a:extLst>
                <a:ext uri="{FF2B5EF4-FFF2-40B4-BE49-F238E27FC236}">
                  <a16:creationId xmlns:a16="http://schemas.microsoft.com/office/drawing/2014/main" id="{2AC3B48E-8071-3970-A0BA-986B88EA2AB7}"/>
                </a:ext>
              </a:extLst>
            </p:cNvPr>
            <p:cNvSpPr txBox="1">
              <a:spLocks noChangeArrowheads="1"/>
            </p:cNvSpPr>
            <p:nvPr/>
          </p:nvSpPr>
          <p:spPr bwMode="auto">
            <a:xfrm>
              <a:off x="5661025" y="3462338"/>
              <a:ext cx="1330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Sulfur</a:t>
              </a:r>
            </a:p>
          </p:txBody>
        </p:sp>
      </p:grpSp>
      <p:grpSp>
        <p:nvGrpSpPr>
          <p:cNvPr id="9" name="Group 8">
            <a:extLst>
              <a:ext uri="{FF2B5EF4-FFF2-40B4-BE49-F238E27FC236}">
                <a16:creationId xmlns:a16="http://schemas.microsoft.com/office/drawing/2014/main" id="{3ACC9670-8595-E27B-0149-CA39162F4C5A}"/>
              </a:ext>
            </a:extLst>
          </p:cNvPr>
          <p:cNvGrpSpPr>
            <a:grpSpLocks/>
          </p:cNvGrpSpPr>
          <p:nvPr/>
        </p:nvGrpSpPr>
        <p:grpSpPr bwMode="auto">
          <a:xfrm>
            <a:off x="4430713" y="906463"/>
            <a:ext cx="1930400" cy="2079625"/>
            <a:chOff x="4419600" y="765175"/>
            <a:chExt cx="1930400" cy="2079625"/>
          </a:xfrm>
        </p:grpSpPr>
        <p:cxnSp>
          <p:nvCxnSpPr>
            <p:cNvPr id="72723" name="Straight Arrow Connector 4">
              <a:extLst>
                <a:ext uri="{FF2B5EF4-FFF2-40B4-BE49-F238E27FC236}">
                  <a16:creationId xmlns:a16="http://schemas.microsoft.com/office/drawing/2014/main" id="{198E66F0-6680-DC94-C204-5D287394F590}"/>
                </a:ext>
              </a:extLst>
            </p:cNvPr>
            <p:cNvCxnSpPr>
              <a:cxnSpLocks/>
            </p:cNvCxnSpPr>
            <p:nvPr/>
          </p:nvCxnSpPr>
          <p:spPr bwMode="auto">
            <a:xfrm flipV="1">
              <a:off x="4419600" y="1641475"/>
              <a:ext cx="1231900" cy="120332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grpSp>
          <p:nvGrpSpPr>
            <p:cNvPr id="72724" name="Group 2">
              <a:extLst>
                <a:ext uri="{FF2B5EF4-FFF2-40B4-BE49-F238E27FC236}">
                  <a16:creationId xmlns:a16="http://schemas.microsoft.com/office/drawing/2014/main" id="{50D1A488-90D1-849D-508F-CB70566167C2}"/>
                </a:ext>
              </a:extLst>
            </p:cNvPr>
            <p:cNvGrpSpPr>
              <a:grpSpLocks/>
            </p:cNvGrpSpPr>
            <p:nvPr/>
          </p:nvGrpSpPr>
          <p:grpSpPr bwMode="auto">
            <a:xfrm>
              <a:off x="5462588" y="765175"/>
              <a:ext cx="887412" cy="803275"/>
              <a:chOff x="5462588" y="765175"/>
              <a:chExt cx="887412" cy="803275"/>
            </a:xfrm>
          </p:grpSpPr>
          <p:pic>
            <p:nvPicPr>
              <p:cNvPr id="72725" name="Picture 11" descr="A blue sphere with two circles&#10;&#10;Description automatically generated">
                <a:extLst>
                  <a:ext uri="{FF2B5EF4-FFF2-40B4-BE49-F238E27FC236}">
                    <a16:creationId xmlns:a16="http://schemas.microsoft.com/office/drawing/2014/main" id="{DBD4E796-201E-540F-BEC5-AD2F207610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8" y="1144588"/>
                <a:ext cx="5588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6" name="TextBox 13">
                <a:extLst>
                  <a:ext uri="{FF2B5EF4-FFF2-40B4-BE49-F238E27FC236}">
                    <a16:creationId xmlns:a16="http://schemas.microsoft.com/office/drawing/2014/main" id="{D94ACC6E-0A88-A36C-D655-706E1948497F}"/>
                  </a:ext>
                </a:extLst>
              </p:cNvPr>
              <p:cNvSpPr txBox="1">
                <a:spLocks noChangeArrowheads="1"/>
              </p:cNvSpPr>
              <p:nvPr/>
            </p:nvSpPr>
            <p:spPr bwMode="auto">
              <a:xfrm>
                <a:off x="5791200" y="765175"/>
                <a:ext cx="55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O</a:t>
                </a:r>
                <a:r>
                  <a:rPr lang="en-US" altLang="en-US" sz="2400" baseline="-25000">
                    <a:latin typeface="Times New Roman" panose="02020603050405020304" pitchFamily="18" charset="0"/>
                  </a:rPr>
                  <a:t>2</a:t>
                </a:r>
              </a:p>
            </p:txBody>
          </p:sp>
        </p:grpSp>
      </p:grpSp>
      <p:sp>
        <p:nvSpPr>
          <p:cNvPr id="72718" name="Text Box 2">
            <a:extLst>
              <a:ext uri="{FF2B5EF4-FFF2-40B4-BE49-F238E27FC236}">
                <a16:creationId xmlns:a16="http://schemas.microsoft.com/office/drawing/2014/main" id="{DBD1155C-C45B-2BC2-9555-D20D7E4C0622}"/>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72719" name="Text Box 4">
            <a:extLst>
              <a:ext uri="{FF2B5EF4-FFF2-40B4-BE49-F238E27FC236}">
                <a16:creationId xmlns:a16="http://schemas.microsoft.com/office/drawing/2014/main" id="{16D95829-4556-2380-C097-D0AC647D1600}"/>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72720" name="Rectangle 5">
            <a:extLst>
              <a:ext uri="{FF2B5EF4-FFF2-40B4-BE49-F238E27FC236}">
                <a16:creationId xmlns:a16="http://schemas.microsoft.com/office/drawing/2014/main" id="{663FA0F3-DC27-D2B2-E7AE-546FBCB9A1A2}"/>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72721" name="Rectangle 6">
            <a:extLst>
              <a:ext uri="{FF2B5EF4-FFF2-40B4-BE49-F238E27FC236}">
                <a16:creationId xmlns:a16="http://schemas.microsoft.com/office/drawing/2014/main" id="{7E38041A-8D56-65B3-F698-BC41B6CA170F}"/>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72722" name="TextBox 2">
            <a:extLst>
              <a:ext uri="{FF2B5EF4-FFF2-40B4-BE49-F238E27FC236}">
                <a16:creationId xmlns:a16="http://schemas.microsoft.com/office/drawing/2014/main" id="{97194DF0-363C-C045-6C3C-E681193DF694}"/>
              </a:ext>
            </a:extLst>
          </p:cNvPr>
          <p:cNvSpPr txBox="1">
            <a:spLocks noChangeArrowheads="1"/>
          </p:cNvSpPr>
          <p:nvPr/>
        </p:nvSpPr>
        <p:spPr bwMode="auto">
          <a:xfrm>
            <a:off x="3292475" y="6010275"/>
            <a:ext cx="5580063"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i="1">
                <a:latin typeface="Times New Roman" panose="02020603050405020304" pitchFamily="18" charset="0"/>
              </a:rPr>
              <a:t>Adsorption and Reaction Kinetics of SO2 on Graphene: an Ultra-high Vacuum Surface Science Study</a:t>
            </a:r>
            <a:br>
              <a:rPr lang="en-US" altLang="en-US" sz="1000">
                <a:latin typeface="Times New Roman" panose="02020603050405020304" pitchFamily="18" charset="0"/>
              </a:rPr>
            </a:br>
            <a:r>
              <a:rPr lang="en-US" altLang="en-US" sz="1000" b="1" i="1">
                <a:solidFill>
                  <a:srgbClr val="FF0000"/>
                </a:solidFill>
                <a:latin typeface="Times New Roman" panose="02020603050405020304" pitchFamily="18" charset="0"/>
              </a:rPr>
              <a:t>J. Vac. Sci. Technol. A,  39 (2021) 042201</a:t>
            </a:r>
            <a:br>
              <a:rPr lang="en-US" altLang="en-US" sz="1000">
                <a:latin typeface="Times New Roman" panose="02020603050405020304" pitchFamily="18" charset="0"/>
              </a:rPr>
            </a:br>
            <a:r>
              <a:rPr lang="en-US" altLang="en-US" sz="1000" b="1" i="1">
                <a:latin typeface="Times New Roman" panose="02020603050405020304" pitchFamily="18" charset="0"/>
              </a:rPr>
              <a:t>by Thomas Stach, Melody C. Johnson, Samuel Stevens, Uwe Burghaus</a:t>
            </a:r>
            <a:br>
              <a:rPr lang="en-US" altLang="en-US" sz="1000">
                <a:latin typeface="Times New Roman" panose="02020603050405020304" pitchFamily="18" charset="0"/>
              </a:rPr>
            </a:br>
            <a:r>
              <a:rPr lang="en-US" altLang="en-US" sz="1000" b="1" i="1">
                <a:latin typeface="Times New Roman" panose="02020603050405020304" pitchFamily="18" charset="0"/>
                <a:hlinkClick r:id="rId11"/>
              </a:rPr>
              <a:t>https://doi.org/10.1116/6.0001055</a:t>
            </a:r>
            <a:br>
              <a:rPr lang="en-US" altLang="en-US" sz="1000">
                <a:latin typeface="Times New Roman" panose="02020603050405020304" pitchFamily="18" charset="0"/>
              </a:rPr>
            </a:br>
            <a:r>
              <a:rPr lang="en-US" altLang="en-US" sz="1000" b="1" i="1">
                <a:latin typeface="Times New Roman" panose="02020603050405020304" pitchFamily="18" charset="0"/>
              </a:rPr>
              <a:t>DOI: 10.1116/6.0001055</a:t>
            </a:r>
            <a:endParaRPr lang="en-US" altLang="en-US" sz="1000">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61F9C61F-0FCD-5007-2C5D-7D9C8B0B7DC6}"/>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242"/>
    </mc:Choice>
    <mc:Fallback xmlns="">
      <p:transition spd="slow" advTm="2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3" grpId="0"/>
      <p:bldP spid="13" grpId="1"/>
      <p:bldP spid="23" grpId="0"/>
      <p:bldP spid="23" grpId="1"/>
    </p:bldLst>
  </p:timing>
  <p:extLst>
    <p:ext uri="{3A86A75C-4F4B-4683-9AE1-C65F6400EC91}">
      <p14:laserTraceLst xmlns:p14="http://schemas.microsoft.com/office/powerpoint/2010/main">
        <p14:tracePtLst>
          <p14:tracePt t="17074" x="4168775" y="3113088"/>
          <p14:tracePt t="17081" x="4178300" y="3113088"/>
          <p14:tracePt t="17092" x="4210050" y="3133725"/>
          <p14:tracePt t="17107" x="4251325" y="3144838"/>
          <p14:tracePt t="17161" x="4251325" y="3154363"/>
          <p14:tracePt t="17171" x="4251325" y="3186113"/>
          <p14:tracePt t="17179" x="4251325" y="3257550"/>
          <p14:tracePt t="17189" x="4230688" y="3382963"/>
          <p14:tracePt t="17205" x="4157663" y="3683000"/>
          <p14:tracePt t="17221" x="4065588" y="4095750"/>
          <p14:tracePt t="17239" x="3971925" y="4416425"/>
          <p14:tracePt t="17242" x="3951288" y="4551363"/>
          <p14:tracePt t="17255" x="3921125" y="4665663"/>
          <p14:tracePt t="17258" x="3878263" y="4789488"/>
          <p14:tracePt t="17271" x="3848100" y="4903788"/>
          <p14:tracePt t="17275" x="3836988" y="5016500"/>
          <p14:tracePt t="17289" x="3836988" y="5140325"/>
          <p14:tracePt t="17292" x="3836988" y="5245100"/>
          <p14:tracePt t="17305" x="3848100" y="5440363"/>
          <p14:tracePt t="17322" x="3889375" y="5586413"/>
          <p14:tracePt t="17338" x="3910013" y="5627688"/>
          <p14:tracePt t="17377" x="3910013" y="5637213"/>
          <p14:tracePt t="17386" x="3921125" y="5657850"/>
          <p14:tracePt t="17396" x="3921125" y="5678488"/>
          <p14:tracePt t="17405" x="3930650" y="5699125"/>
          <p14:tracePt t="17421" x="3971925" y="5761038"/>
          <p14:tracePt t="17439" x="4044950" y="5907088"/>
          <p14:tracePt t="17442" x="4086225" y="5969000"/>
          <p14:tracePt t="17455" x="4116388" y="6030913"/>
          <p14:tracePt t="17459" x="4168775" y="6072188"/>
          <p14:tracePt t="17472" x="4210050" y="6134100"/>
          <p14:tracePt t="17475" x="4262438" y="6154738"/>
          <p14:tracePt t="17490" x="4427538" y="6216650"/>
          <p14:tracePt t="17505" x="4624388" y="6248400"/>
          <p14:tracePt t="17522" x="4819650" y="6248400"/>
          <p14:tracePt t="17539" x="5006975" y="6237288"/>
          <p14:tracePt t="17555" x="5202238" y="6216650"/>
          <p14:tracePt t="17571" x="5389563" y="6196013"/>
          <p14:tracePt t="17589" x="5492750" y="6196013"/>
          <p14:tracePt t="17605" x="5554663" y="6207125"/>
          <p14:tracePt t="17621" x="5616575" y="6216650"/>
          <p14:tracePt t="17639" x="5657850" y="6237288"/>
          <p14:tracePt t="17642" x="5668963" y="6248400"/>
          <p14:tracePt t="17655" x="5678488" y="6248400"/>
          <p14:tracePt t="17681" x="5648325" y="6248400"/>
          <p14:tracePt t="17691" x="5586413" y="6237288"/>
          <p14:tracePt t="17705" x="5419725" y="6207125"/>
          <p14:tracePt t="17722" x="5245100" y="6164263"/>
          <p14:tracePt t="17738" x="5089525" y="6122988"/>
          <p14:tracePt t="17755" x="4954588" y="6092825"/>
          <p14:tracePt t="17771" x="4892675" y="6061075"/>
          <p14:tracePt t="17788" x="4737100" y="5999163"/>
          <p14:tracePt t="17805" x="4498975" y="5907088"/>
          <p14:tracePt t="17821" x="4292600" y="5895975"/>
          <p14:tracePt t="17839" x="4198938" y="5895975"/>
          <p14:tracePt t="17842" x="4189413" y="5927725"/>
          <p14:tracePt t="17855" x="4168775" y="5948363"/>
          <p14:tracePt t="17858" x="4168775" y="5978525"/>
          <p14:tracePt t="17871" x="4168775" y="5999163"/>
          <p14:tracePt t="17875" x="4168775" y="6019800"/>
          <p14:tracePt t="17889" x="4230688" y="6122988"/>
          <p14:tracePt t="17906" x="4354513" y="6269038"/>
          <p14:tracePt t="17922" x="4583113" y="6423025"/>
          <p14:tracePt t="17938" x="4810125" y="6496050"/>
          <p14:tracePt t="17955" x="5057775" y="6537325"/>
          <p14:tracePt t="17971" x="5265738" y="6537325"/>
          <p14:tracePt t="17988" x="5399088" y="6516688"/>
          <p14:tracePt t="18005" x="5492750" y="6423025"/>
          <p14:tracePt t="18021" x="5616575" y="6310313"/>
          <p14:tracePt t="18039" x="5699125" y="6175375"/>
          <p14:tracePt t="18042" x="5719763" y="6102350"/>
          <p14:tracePt t="18056" x="5730875" y="6010275"/>
          <p14:tracePt t="18059" x="5730875" y="5948363"/>
          <p14:tracePt t="18071" x="5719763" y="5875338"/>
          <p14:tracePt t="18075" x="5668963" y="5781675"/>
          <p14:tracePt t="18089" x="5586413" y="5689600"/>
          <p14:tracePt t="18092" x="5481638" y="5595938"/>
          <p14:tracePt t="18106" x="5099050" y="5461000"/>
          <p14:tracePt t="18122" x="4768850" y="5419725"/>
          <p14:tracePt t="18139" x="4551363" y="5451475"/>
          <p14:tracePt t="18155" x="4354513" y="5575300"/>
          <p14:tracePt t="18172" x="4189413" y="5751513"/>
          <p14:tracePt t="18188" x="4095750" y="5937250"/>
          <p14:tracePt t="18205" x="4065588" y="6122988"/>
          <p14:tracePt t="18221" x="4086225" y="6237288"/>
          <p14:tracePt t="18239" x="4240213" y="6372225"/>
          <p14:tracePt t="18242" x="4333875" y="6434138"/>
          <p14:tracePt t="18256" x="4437063" y="6464300"/>
          <p14:tracePt t="18258" x="4560888" y="6505575"/>
          <p14:tracePt t="18272" x="4695825" y="6548438"/>
          <p14:tracePt t="18275" x="4789488" y="6548438"/>
          <p14:tracePt t="18290" x="4986338" y="6537325"/>
          <p14:tracePt t="18305" x="5140325" y="6454775"/>
          <p14:tracePt t="18322" x="5233988" y="6310313"/>
          <p14:tracePt t="18339" x="5265738" y="6122988"/>
          <p14:tracePt t="18355" x="5140325" y="5907088"/>
          <p14:tracePt t="18371" x="4819650" y="5668963"/>
          <p14:tracePt t="18389" x="4583113" y="5595938"/>
          <p14:tracePt t="18405" x="4519613" y="5595938"/>
          <p14:tracePt t="18421" x="4510088" y="5616575"/>
          <p14:tracePt t="18439" x="4510088" y="5657850"/>
          <p14:tracePt t="18442" x="4510088" y="5668963"/>
          <p14:tracePt t="18455" x="4510088" y="5689600"/>
          <p14:tracePt t="18458" x="4519613" y="5689600"/>
          <p14:tracePt t="18481" x="4530725" y="5689600"/>
          <p14:tracePt t="18521" x="4530725" y="5678488"/>
          <p14:tracePt t="18545" x="4540250" y="5678488"/>
          <p14:tracePt t="18554" x="4540250" y="5668963"/>
          <p14:tracePt t="18633" x="4551363" y="5668963"/>
          <p14:tracePt t="18658" x="4560888" y="5668963"/>
          <p14:tracePt t="18665" x="4572000" y="566896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5">
            <a:extLst>
              <a:ext uri="{FF2B5EF4-FFF2-40B4-BE49-F238E27FC236}">
                <a16:creationId xmlns:a16="http://schemas.microsoft.com/office/drawing/2014/main" id="{D24460AF-A36A-3250-C5E7-40EFB247BC91}"/>
              </a:ext>
            </a:extLst>
          </p:cNvPr>
          <p:cNvSpPr txBox="1">
            <a:spLocks noChangeArrowheads="1"/>
          </p:cNvSpPr>
          <p:nvPr/>
        </p:nvSpPr>
        <p:spPr bwMode="auto">
          <a:xfrm>
            <a:off x="0" y="-4763"/>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a:t>
            </a:r>
            <a:r>
              <a:rPr lang="en-US" altLang="en-US" sz="2400" baseline="-25000">
                <a:latin typeface="Times New Roman" panose="02020603050405020304" pitchFamily="18" charset="0"/>
              </a:rPr>
              <a:t>2</a:t>
            </a:r>
            <a:r>
              <a:rPr lang="en-US" altLang="en-US" sz="2400">
                <a:latin typeface="Times New Roman" panose="02020603050405020304" pitchFamily="18" charset="0"/>
              </a:rPr>
              <a:t>S/graphene/Ru </a:t>
            </a:r>
          </a:p>
        </p:txBody>
      </p:sp>
      <p:pic>
        <p:nvPicPr>
          <p:cNvPr id="74755" name="Picture 2">
            <a:extLst>
              <a:ext uri="{FF2B5EF4-FFF2-40B4-BE49-F238E27FC236}">
                <a16:creationId xmlns:a16="http://schemas.microsoft.com/office/drawing/2014/main" id="{B928037F-7110-86B4-2C7D-F999169DD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125" y="2554288"/>
            <a:ext cx="2825750" cy="17494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0000"/>
                </a:solidFill>
                <a:miter lim="800000"/>
                <a:headEnd/>
                <a:tailEnd/>
              </a14:hiddenLine>
            </a:ext>
          </a:extLst>
        </p:spPr>
      </p:pic>
      <p:cxnSp>
        <p:nvCxnSpPr>
          <p:cNvPr id="74756" name="Straight Arrow Connector 2">
            <a:extLst>
              <a:ext uri="{FF2B5EF4-FFF2-40B4-BE49-F238E27FC236}">
                <a16:creationId xmlns:a16="http://schemas.microsoft.com/office/drawing/2014/main" id="{D6E71B41-173D-663D-7A02-3FE2F2AA984F}"/>
              </a:ext>
            </a:extLst>
          </p:cNvPr>
          <p:cNvCxnSpPr>
            <a:cxnSpLocks noChangeShapeType="1"/>
          </p:cNvCxnSpPr>
          <p:nvPr/>
        </p:nvCxnSpPr>
        <p:spPr bwMode="auto">
          <a:xfrm>
            <a:off x="2028825" y="2057400"/>
            <a:ext cx="1933575" cy="129540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grpSp>
        <p:nvGrpSpPr>
          <p:cNvPr id="74757" name="Group 21">
            <a:extLst>
              <a:ext uri="{FF2B5EF4-FFF2-40B4-BE49-F238E27FC236}">
                <a16:creationId xmlns:a16="http://schemas.microsoft.com/office/drawing/2014/main" id="{1FEA700B-7A45-BAC5-4705-9F702E4476DC}"/>
              </a:ext>
            </a:extLst>
          </p:cNvPr>
          <p:cNvGrpSpPr>
            <a:grpSpLocks/>
          </p:cNvGrpSpPr>
          <p:nvPr/>
        </p:nvGrpSpPr>
        <p:grpSpPr bwMode="auto">
          <a:xfrm>
            <a:off x="4267200" y="1981200"/>
            <a:ext cx="1420813" cy="2025650"/>
            <a:chOff x="4267200" y="1981200"/>
            <a:chExt cx="1420058" cy="2024857"/>
          </a:xfrm>
        </p:grpSpPr>
        <p:pic>
          <p:nvPicPr>
            <p:cNvPr id="74778" name="Picture 6">
              <a:extLst>
                <a:ext uri="{FF2B5EF4-FFF2-40B4-BE49-F238E27FC236}">
                  <a16:creationId xmlns:a16="http://schemas.microsoft.com/office/drawing/2014/main" id="{BFCE62DE-58C1-153E-84D4-C8FE6A128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4308" y="3388058"/>
              <a:ext cx="742950" cy="61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79" name="Straight Arrow Connector 4">
              <a:extLst>
                <a:ext uri="{FF2B5EF4-FFF2-40B4-BE49-F238E27FC236}">
                  <a16:creationId xmlns:a16="http://schemas.microsoft.com/office/drawing/2014/main" id="{DED866C8-C11A-F18F-747A-B7E961D36441}"/>
                </a:ext>
              </a:extLst>
            </p:cNvPr>
            <p:cNvCxnSpPr>
              <a:cxnSpLocks/>
            </p:cNvCxnSpPr>
            <p:nvPr/>
          </p:nvCxnSpPr>
          <p:spPr bwMode="auto">
            <a:xfrm flipV="1">
              <a:off x="4267200" y="1981200"/>
              <a:ext cx="576262" cy="114617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74780" name="Straight Arrow Connector 8">
              <a:extLst>
                <a:ext uri="{FF2B5EF4-FFF2-40B4-BE49-F238E27FC236}">
                  <a16:creationId xmlns:a16="http://schemas.microsoft.com/office/drawing/2014/main" id="{66707097-4EE9-AE83-0EA7-F40D3CBDCCE7}"/>
                </a:ext>
              </a:extLst>
            </p:cNvPr>
            <p:cNvCxnSpPr>
              <a:cxnSpLocks/>
            </p:cNvCxnSpPr>
            <p:nvPr/>
          </p:nvCxnSpPr>
          <p:spPr bwMode="auto">
            <a:xfrm>
              <a:off x="4419600" y="3279775"/>
              <a:ext cx="685800" cy="32476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grpSp>
      <p:cxnSp>
        <p:nvCxnSpPr>
          <p:cNvPr id="74758" name="Straight Arrow Connector 14">
            <a:extLst>
              <a:ext uri="{FF2B5EF4-FFF2-40B4-BE49-F238E27FC236}">
                <a16:creationId xmlns:a16="http://schemas.microsoft.com/office/drawing/2014/main" id="{DFE14325-0288-0B72-C358-90271FF4B2BA}"/>
              </a:ext>
            </a:extLst>
          </p:cNvPr>
          <p:cNvCxnSpPr>
            <a:cxnSpLocks/>
          </p:cNvCxnSpPr>
          <p:nvPr/>
        </p:nvCxnSpPr>
        <p:spPr bwMode="auto">
          <a:xfrm flipV="1">
            <a:off x="4419600" y="2289175"/>
            <a:ext cx="2233613" cy="94615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74759" name="Picture 1" descr="A yellow and white molecule&#10;&#10;Description automatically generated">
            <a:extLst>
              <a:ext uri="{FF2B5EF4-FFF2-40B4-BE49-F238E27FC236}">
                <a16:creationId xmlns:a16="http://schemas.microsoft.com/office/drawing/2014/main" id="{4F4B39DC-CF1A-9058-BC49-3E8FE7C429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3538" y="1519238"/>
            <a:ext cx="65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2" descr="A yellow and white molecule&#10;&#10;Description automatically generated">
            <a:extLst>
              <a:ext uri="{FF2B5EF4-FFF2-40B4-BE49-F238E27FC236}">
                <a16:creationId xmlns:a16="http://schemas.microsoft.com/office/drawing/2014/main" id="{AF75757F-7BEB-3647-F3C1-4A65F7B907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213" y="2117725"/>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AutoShape 2">
            <a:extLst>
              <a:ext uri="{FF2B5EF4-FFF2-40B4-BE49-F238E27FC236}">
                <a16:creationId xmlns:a16="http://schemas.microsoft.com/office/drawing/2014/main" id="{CB313627-79D0-53C7-D066-222630A9444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74762" name="Picture 7" descr="A blue sphere with two circles&#10;&#10;Description automatically generated">
            <a:extLst>
              <a:ext uri="{FF2B5EF4-FFF2-40B4-BE49-F238E27FC236}">
                <a16:creationId xmlns:a16="http://schemas.microsoft.com/office/drawing/2014/main" id="{5827453A-BE4A-50A1-F40C-DC88A7A1D2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5813" y="1566863"/>
            <a:ext cx="5588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TextBox 8">
            <a:extLst>
              <a:ext uri="{FF2B5EF4-FFF2-40B4-BE49-F238E27FC236}">
                <a16:creationId xmlns:a16="http://schemas.microsoft.com/office/drawing/2014/main" id="{4E54BBF4-C4E5-A5F1-BA86-59443B0A36B4}"/>
              </a:ext>
            </a:extLst>
          </p:cNvPr>
          <p:cNvSpPr txBox="1">
            <a:spLocks noChangeArrowheads="1"/>
          </p:cNvSpPr>
          <p:nvPr/>
        </p:nvSpPr>
        <p:spPr bwMode="auto">
          <a:xfrm>
            <a:off x="4724400" y="1049338"/>
            <a:ext cx="577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a:t>
            </a:r>
            <a:r>
              <a:rPr lang="en-US" altLang="en-US" sz="2400" baseline="-25000">
                <a:latin typeface="Times New Roman" panose="02020603050405020304" pitchFamily="18" charset="0"/>
              </a:rPr>
              <a:t>2</a:t>
            </a:r>
          </a:p>
        </p:txBody>
      </p:sp>
      <p:sp>
        <p:nvSpPr>
          <p:cNvPr id="74764" name="TextBox 10">
            <a:extLst>
              <a:ext uri="{FF2B5EF4-FFF2-40B4-BE49-F238E27FC236}">
                <a16:creationId xmlns:a16="http://schemas.microsoft.com/office/drawing/2014/main" id="{FA693793-3D0C-1D1E-1262-E901E486A119}"/>
              </a:ext>
            </a:extLst>
          </p:cNvPr>
          <p:cNvSpPr txBox="1">
            <a:spLocks noChangeArrowheads="1"/>
          </p:cNvSpPr>
          <p:nvPr/>
        </p:nvSpPr>
        <p:spPr bwMode="auto">
          <a:xfrm>
            <a:off x="1168400" y="1274763"/>
            <a:ext cx="733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a:t>
            </a:r>
            <a:r>
              <a:rPr lang="en-US" altLang="en-US" sz="2400" baseline="-25000">
                <a:latin typeface="Times New Roman" panose="02020603050405020304" pitchFamily="18" charset="0"/>
              </a:rPr>
              <a:t>2</a:t>
            </a:r>
            <a:r>
              <a:rPr lang="en-US" altLang="en-US" sz="2400">
                <a:latin typeface="Times New Roman" panose="02020603050405020304" pitchFamily="18" charset="0"/>
              </a:rPr>
              <a:t>S</a:t>
            </a:r>
          </a:p>
        </p:txBody>
      </p:sp>
      <p:sp>
        <p:nvSpPr>
          <p:cNvPr id="74765" name="TextBox 11">
            <a:extLst>
              <a:ext uri="{FF2B5EF4-FFF2-40B4-BE49-F238E27FC236}">
                <a16:creationId xmlns:a16="http://schemas.microsoft.com/office/drawing/2014/main" id="{673B4AEB-9A69-93AF-8FFB-13027520E5AA}"/>
              </a:ext>
            </a:extLst>
          </p:cNvPr>
          <p:cNvSpPr txBox="1">
            <a:spLocks noChangeArrowheads="1"/>
          </p:cNvSpPr>
          <p:nvPr/>
        </p:nvSpPr>
        <p:spPr bwMode="auto">
          <a:xfrm>
            <a:off x="6653213" y="1673225"/>
            <a:ext cx="731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a:t>
            </a:r>
            <a:r>
              <a:rPr lang="en-US" altLang="en-US" sz="2400" baseline="-25000">
                <a:latin typeface="Times New Roman" panose="02020603050405020304" pitchFamily="18" charset="0"/>
              </a:rPr>
              <a:t>2</a:t>
            </a:r>
            <a:r>
              <a:rPr lang="en-US" altLang="en-US" sz="2400">
                <a:latin typeface="Times New Roman" panose="02020603050405020304" pitchFamily="18" charset="0"/>
              </a:rPr>
              <a:t>S</a:t>
            </a:r>
          </a:p>
        </p:txBody>
      </p:sp>
      <p:grpSp>
        <p:nvGrpSpPr>
          <p:cNvPr id="3" name="Group 2">
            <a:extLst>
              <a:ext uri="{FF2B5EF4-FFF2-40B4-BE49-F238E27FC236}">
                <a16:creationId xmlns:a16="http://schemas.microsoft.com/office/drawing/2014/main" id="{08BD4D30-58DE-88D8-449A-B80867AFD7AB}"/>
              </a:ext>
            </a:extLst>
          </p:cNvPr>
          <p:cNvGrpSpPr>
            <a:grpSpLocks/>
          </p:cNvGrpSpPr>
          <p:nvPr/>
        </p:nvGrpSpPr>
        <p:grpSpPr bwMode="auto">
          <a:xfrm>
            <a:off x="368300" y="4891088"/>
            <a:ext cx="7672388" cy="1509712"/>
            <a:chOff x="368300" y="4891088"/>
            <a:chExt cx="7672388" cy="1509712"/>
          </a:xfrm>
        </p:grpSpPr>
        <p:sp>
          <p:nvSpPr>
            <p:cNvPr id="74774" name="TextBox 13">
              <a:extLst>
                <a:ext uri="{FF2B5EF4-FFF2-40B4-BE49-F238E27FC236}">
                  <a16:creationId xmlns:a16="http://schemas.microsoft.com/office/drawing/2014/main" id="{D2CD866F-A537-7897-44C7-03ABCAE6C14F}"/>
                </a:ext>
              </a:extLst>
            </p:cNvPr>
            <p:cNvSpPr txBox="1">
              <a:spLocks noChangeArrowheads="1"/>
            </p:cNvSpPr>
            <p:nvPr/>
          </p:nvSpPr>
          <p:spPr bwMode="auto">
            <a:xfrm>
              <a:off x="368300" y="4891088"/>
              <a:ext cx="3060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Sulfur tolerant catalyst.</a:t>
              </a:r>
            </a:p>
          </p:txBody>
        </p:sp>
        <p:sp>
          <p:nvSpPr>
            <p:cNvPr id="74775" name="TextBox 15">
              <a:extLst>
                <a:ext uri="{FF2B5EF4-FFF2-40B4-BE49-F238E27FC236}">
                  <a16:creationId xmlns:a16="http://schemas.microsoft.com/office/drawing/2014/main" id="{3DCC6A89-B7B6-0239-FA45-03A345E0834B}"/>
                </a:ext>
              </a:extLst>
            </p:cNvPr>
            <p:cNvSpPr txBox="1">
              <a:spLocks noChangeArrowheads="1"/>
            </p:cNvSpPr>
            <p:nvPr/>
          </p:nvSpPr>
          <p:spPr bwMode="auto">
            <a:xfrm>
              <a:off x="368300" y="5449888"/>
              <a:ext cx="4624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a:t>
              </a:r>
              <a:r>
                <a:rPr lang="en-US" altLang="en-US" sz="2400" baseline="-25000">
                  <a:latin typeface="Times New Roman" panose="02020603050405020304" pitchFamily="18" charset="0"/>
                </a:rPr>
                <a:t>2</a:t>
              </a:r>
              <a:r>
                <a:rPr lang="en-US" altLang="en-US" sz="2400">
                  <a:latin typeface="Times New Roman" panose="02020603050405020304" pitchFamily="18" charset="0"/>
                </a:rPr>
                <a:t>S is byproduct of desulfurization catalysis.</a:t>
              </a:r>
            </a:p>
          </p:txBody>
        </p:sp>
        <p:sp>
          <p:nvSpPr>
            <p:cNvPr id="74776" name="TextBox 16">
              <a:extLst>
                <a:ext uri="{FF2B5EF4-FFF2-40B4-BE49-F238E27FC236}">
                  <a16:creationId xmlns:a16="http://schemas.microsoft.com/office/drawing/2014/main" id="{58C00D1B-3150-C727-1E92-D3351171FDD0}"/>
                </a:ext>
              </a:extLst>
            </p:cNvPr>
            <p:cNvSpPr txBox="1">
              <a:spLocks noChangeArrowheads="1"/>
            </p:cNvSpPr>
            <p:nvPr/>
          </p:nvSpPr>
          <p:spPr bwMode="auto">
            <a:xfrm>
              <a:off x="5322888" y="5394325"/>
              <a:ext cx="271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Hydrogen economy.</a:t>
              </a:r>
            </a:p>
          </p:txBody>
        </p:sp>
        <p:sp>
          <p:nvSpPr>
            <p:cNvPr id="74777" name="Right Brace 17">
              <a:extLst>
                <a:ext uri="{FF2B5EF4-FFF2-40B4-BE49-F238E27FC236}">
                  <a16:creationId xmlns:a16="http://schemas.microsoft.com/office/drawing/2014/main" id="{863E7EF3-F135-D985-A1AB-C7FD3BC55ABB}"/>
                </a:ext>
              </a:extLst>
            </p:cNvPr>
            <p:cNvSpPr>
              <a:spLocks/>
            </p:cNvSpPr>
            <p:nvPr/>
          </p:nvSpPr>
          <p:spPr bwMode="auto">
            <a:xfrm>
              <a:off x="4945063" y="4891088"/>
              <a:ext cx="209550" cy="1509712"/>
            </a:xfrm>
            <a:prstGeom prst="rightBrace">
              <a:avLst>
                <a:gd name="adj1" fmla="val 8339"/>
                <a:gd name="adj2" fmla="val 50000"/>
              </a:avLst>
            </a:prstGeom>
            <a:solidFill>
              <a:schemeClr val="bg1"/>
            </a:solidFill>
            <a:ln w="38100" algn="ctr">
              <a:solidFill>
                <a:schemeClr val="tx1"/>
              </a:solidFill>
              <a:round/>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endParaRPr lang="en-US" altLang="en-US" sz="2400">
                <a:latin typeface="Times New Roman" panose="02020603050405020304" pitchFamily="18" charset="0"/>
              </a:endParaRPr>
            </a:p>
          </p:txBody>
        </p:sp>
      </p:grpSp>
      <p:sp>
        <p:nvSpPr>
          <p:cNvPr id="74767" name="TextBox 18">
            <a:extLst>
              <a:ext uri="{FF2B5EF4-FFF2-40B4-BE49-F238E27FC236}">
                <a16:creationId xmlns:a16="http://schemas.microsoft.com/office/drawing/2014/main" id="{7C98D94C-B81A-C247-5C91-E634249045B0}"/>
              </a:ext>
            </a:extLst>
          </p:cNvPr>
          <p:cNvSpPr txBox="1">
            <a:spLocks noChangeArrowheads="1"/>
          </p:cNvSpPr>
          <p:nvPr/>
        </p:nvSpPr>
        <p:spPr bwMode="auto">
          <a:xfrm>
            <a:off x="5661025" y="3462338"/>
            <a:ext cx="1330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Sulfur</a:t>
            </a:r>
          </a:p>
        </p:txBody>
      </p:sp>
      <p:pic>
        <p:nvPicPr>
          <p:cNvPr id="74768" name="Picture 1" descr="A yellow and white molecule&#10;&#10;Description automatically generated">
            <a:extLst>
              <a:ext uri="{FF2B5EF4-FFF2-40B4-BE49-F238E27FC236}">
                <a16:creationId xmlns:a16="http://schemas.microsoft.com/office/drawing/2014/main" id="{5483CE05-B248-0D3D-4A59-159513FBBF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5563" y="3343275"/>
            <a:ext cx="652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9" name="Text Box 2">
            <a:extLst>
              <a:ext uri="{FF2B5EF4-FFF2-40B4-BE49-F238E27FC236}">
                <a16:creationId xmlns:a16="http://schemas.microsoft.com/office/drawing/2014/main" id="{55CB84AE-6D26-6649-94FB-DE1665A1574B}"/>
              </a:ext>
            </a:extLst>
          </p:cNvPr>
          <p:cNvSpPr txBox="1">
            <a:spLocks noChangeArrowheads="1"/>
          </p:cNvSpPr>
          <p:nvPr/>
        </p:nvSpPr>
        <p:spPr bwMode="auto">
          <a:xfrm>
            <a:off x="-76200" y="6342063"/>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74770" name="Rectangle 5">
            <a:extLst>
              <a:ext uri="{FF2B5EF4-FFF2-40B4-BE49-F238E27FC236}">
                <a16:creationId xmlns:a16="http://schemas.microsoft.com/office/drawing/2014/main" id="{C96C7EC1-0C40-9102-FBC6-03B9592B40B3}"/>
              </a:ext>
            </a:extLst>
          </p:cNvPr>
          <p:cNvSpPr>
            <a:spLocks noChangeArrowheads="1"/>
          </p:cNvSpPr>
          <p:nvPr/>
        </p:nvSpPr>
        <p:spPr bwMode="auto">
          <a:xfrm>
            <a:off x="0" y="762000"/>
            <a:ext cx="9120188" cy="46038"/>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74771" name="Rectangle 6">
            <a:extLst>
              <a:ext uri="{FF2B5EF4-FFF2-40B4-BE49-F238E27FC236}">
                <a16:creationId xmlns:a16="http://schemas.microsoft.com/office/drawing/2014/main" id="{988F1B0F-A841-3C9D-B3AD-BA39CCCB42FF}"/>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74772" name="TextBox 6">
            <a:extLst>
              <a:ext uri="{FF2B5EF4-FFF2-40B4-BE49-F238E27FC236}">
                <a16:creationId xmlns:a16="http://schemas.microsoft.com/office/drawing/2014/main" id="{737838AC-F255-1386-A4BA-C7F108AF42C4}"/>
              </a:ext>
            </a:extLst>
          </p:cNvPr>
          <p:cNvSpPr txBox="1">
            <a:spLocks noChangeArrowheads="1"/>
          </p:cNvSpPr>
          <p:nvPr/>
        </p:nvSpPr>
        <p:spPr bwMode="auto">
          <a:xfrm>
            <a:off x="317500" y="2998788"/>
            <a:ext cx="24606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0066FF"/>
                </a:solidFill>
                <a:latin typeface="Times New Roman" panose="02020603050405020304" pitchFamily="18" charset="0"/>
              </a:rPr>
              <a:t>Why?</a:t>
            </a:r>
          </a:p>
          <a:p>
            <a:pPr>
              <a:spcBef>
                <a:spcPct val="0"/>
              </a:spcBef>
              <a:buFontTx/>
              <a:buNone/>
            </a:pPr>
            <a:r>
              <a:rPr lang="en-US" altLang="en-US" sz="1800">
                <a:latin typeface="Times New Roman" panose="02020603050405020304" pitchFamily="18" charset="0"/>
              </a:rPr>
              <a:t>Charge transfer from  filled Ru(4d) to antibonding empty-S(3d) orbitals of H</a:t>
            </a:r>
            <a:r>
              <a:rPr lang="en-US" altLang="en-US" sz="1800" baseline="-25000">
                <a:latin typeface="Times New Roman" panose="02020603050405020304" pitchFamily="18" charset="0"/>
              </a:rPr>
              <a:t>2</a:t>
            </a:r>
            <a:r>
              <a:rPr lang="en-US" altLang="en-US" sz="1800">
                <a:latin typeface="Times New Roman" panose="02020603050405020304" pitchFamily="18" charset="0"/>
              </a:rPr>
              <a:t>S</a:t>
            </a:r>
          </a:p>
        </p:txBody>
      </p:sp>
      <p:sp>
        <p:nvSpPr>
          <p:cNvPr id="74773" name="TextBox 1">
            <a:extLst>
              <a:ext uri="{FF2B5EF4-FFF2-40B4-BE49-F238E27FC236}">
                <a16:creationId xmlns:a16="http://schemas.microsoft.com/office/drawing/2014/main" id="{B37188BF-00E6-4724-ACA6-63D3AE9F217F}"/>
              </a:ext>
            </a:extLst>
          </p:cNvPr>
          <p:cNvSpPr txBox="1">
            <a:spLocks noChangeArrowheads="1"/>
          </p:cNvSpPr>
          <p:nvPr/>
        </p:nvSpPr>
        <p:spPr bwMode="auto">
          <a:xfrm>
            <a:off x="5491163" y="123825"/>
            <a:ext cx="362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latin typeface="Times New Roman" panose="02020603050405020304" pitchFamily="18" charset="0"/>
              </a:rPr>
              <a:t>J. Vac. Sci. Technol. A 41, 062201 (2023)</a:t>
            </a:r>
          </a:p>
          <a:p>
            <a:pPr>
              <a:spcBef>
                <a:spcPct val="0"/>
              </a:spcBef>
              <a:buFontTx/>
              <a:buNone/>
            </a:pPr>
            <a:r>
              <a:rPr lang="en-US" altLang="en-US" sz="1000">
                <a:cs typeface="Times New Roman" panose="02020603050405020304" pitchFamily="18" charset="0"/>
              </a:rPr>
              <a:t>T. Stach, A. Seif, A. Ambrosetti, P.L. Silvestrelli, U. Burghaus</a:t>
            </a:r>
            <a:endParaRPr lang="en-US" altLang="en-US" sz="1000">
              <a:latin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D309056E-0877-17A3-3748-BA3E1DB3A7F4}"/>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279"/>
    </mc:Choice>
    <mc:Fallback xmlns="">
      <p:transition spd="slow" advTm="1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847" x="4613275" y="5668963"/>
          <p14:tracePt t="5856" x="4633913" y="5668963"/>
          <p14:tracePt t="5873" x="4654550" y="5678488"/>
          <p14:tracePt t="5887" x="4665663" y="5689600"/>
          <p14:tracePt t="5903" x="4665663" y="5699125"/>
          <p14:tracePt t="5990" x="4645025" y="5689600"/>
          <p14:tracePt t="6007" x="4633913" y="5689600"/>
          <p14:tracePt t="6015" x="4624388" y="5689600"/>
          <p14:tracePt t="6030" x="4613275" y="5689600"/>
          <p14:tracePt t="6046" x="4603750" y="5689600"/>
          <p14:tracePt t="6094" x="4603750" y="5678488"/>
          <p14:tracePt t="6110" x="4603750" y="5657850"/>
          <p14:tracePt t="6119" x="4603750" y="5648325"/>
          <p14:tracePt t="6127" x="4592638" y="5637213"/>
          <p14:tracePt t="6137" x="4572000" y="5607050"/>
          <p14:tracePt t="6153" x="4489450" y="5534025"/>
          <p14:tracePt t="6170" x="4395788" y="5451475"/>
          <p14:tracePt t="6187" x="4292600" y="5378450"/>
          <p14:tracePt t="6203" x="4210050" y="5295900"/>
          <p14:tracePt t="6220" x="4157663" y="5245100"/>
          <p14:tracePt t="6224" x="4127500" y="5202238"/>
          <p14:tracePt t="6237" x="4116388" y="5172075"/>
          <p14:tracePt t="6240" x="4095750" y="5140325"/>
          <p14:tracePt t="6254" x="4086225" y="5110163"/>
          <p14:tracePt t="6257" x="4075113" y="5078413"/>
          <p14:tracePt t="6271" x="4044950" y="5016500"/>
          <p14:tracePt t="6288" x="4003675" y="4954588"/>
          <p14:tracePt t="6304" x="3962400" y="4903788"/>
          <p14:tracePt t="6321" x="3921125" y="4840288"/>
          <p14:tracePt t="6337" x="3898900" y="4778375"/>
          <p14:tracePt t="6354" x="3848100" y="4686300"/>
          <p14:tracePt t="6371" x="3795713" y="4572000"/>
          <p14:tracePt t="6387" x="3724275" y="4427538"/>
          <p14:tracePt t="6404" x="3641725" y="4283075"/>
          <p14:tracePt t="6420" x="3568700" y="4127500"/>
          <p14:tracePt t="6424" x="3548063" y="4054475"/>
          <p14:tracePt t="6437" x="3527425" y="3951288"/>
          <p14:tracePt t="6440" x="3506788" y="3868738"/>
          <p14:tracePt t="6454" x="3475038" y="3765550"/>
          <p14:tracePt t="6457" x="3444875" y="3651250"/>
          <p14:tracePt t="6471" x="3371850" y="3454400"/>
          <p14:tracePt t="6488" x="3257550" y="3268663"/>
          <p14:tracePt t="6503" x="3144838" y="3082925"/>
          <p14:tracePt t="6520" x="3082925" y="2936875"/>
          <p14:tracePt t="6537" x="3041650" y="2803525"/>
          <p14:tracePt t="6553" x="3030538" y="2689225"/>
          <p14:tracePt t="6570" x="3009900" y="2565400"/>
          <p14:tracePt t="6587" x="2968625" y="2441575"/>
          <p14:tracePt t="6604" x="2886075" y="2297113"/>
          <p14:tracePt t="6607" x="2833688" y="2244725"/>
          <p14:tracePt t="6621" x="2741613" y="2151063"/>
          <p14:tracePt t="6624" x="2679700" y="2089150"/>
          <p14:tracePt t="6637" x="2606675" y="2027238"/>
          <p14:tracePt t="6640" x="2533650" y="1985963"/>
          <p14:tracePt t="6654" x="2451100" y="1933575"/>
          <p14:tracePt t="6657" x="2389188" y="1892300"/>
          <p14:tracePt t="6671" x="2254250" y="1809750"/>
          <p14:tracePt t="6688" x="2068513" y="1706563"/>
          <p14:tracePt t="6703" x="1820863" y="1612900"/>
          <p14:tracePt t="6721" x="1582738" y="1571625"/>
          <p14:tracePt t="6737" x="1468438" y="1592263"/>
          <p14:tracePt t="6753" x="1376363" y="1697038"/>
          <p14:tracePt t="6770" x="1303338" y="1809750"/>
          <p14:tracePt t="6787" x="1241425" y="1933575"/>
          <p14:tracePt t="6803" x="1200150" y="2038350"/>
          <p14:tracePt t="6821" x="1189038" y="2141538"/>
          <p14:tracePt t="6824" x="1189038" y="2203450"/>
          <p14:tracePt t="6838" x="1220788" y="2265363"/>
          <p14:tracePt t="6841" x="1282700" y="2317750"/>
          <p14:tracePt t="6854" x="1385888" y="2368550"/>
          <p14:tracePt t="6857" x="1468438" y="2400300"/>
          <p14:tracePt t="6871" x="1697038" y="2482850"/>
          <p14:tracePt t="6887" x="1820863" y="2492375"/>
          <p14:tracePt t="6904" x="1882775" y="2492375"/>
          <p14:tracePt t="6920" x="1903413" y="2471738"/>
          <p14:tracePt t="6937" x="1924050" y="2420938"/>
          <p14:tracePt t="6955" x="1976438" y="2286000"/>
          <p14:tracePt t="6970" x="2079625" y="2130425"/>
          <p14:tracePt t="6987" x="2141538" y="2027238"/>
          <p14:tracePt t="7003" x="2151063" y="1912938"/>
          <p14:tracePt t="7021" x="2089150" y="1768475"/>
          <p14:tracePt t="7024" x="1997075" y="1697038"/>
          <p14:tracePt t="7037" x="1912938" y="1635125"/>
          <p14:tracePt t="7040" x="1768475" y="1582738"/>
          <p14:tracePt t="7054" x="1635125" y="1520825"/>
          <p14:tracePt t="7057" x="1541463" y="1489075"/>
          <p14:tracePt t="7072" x="1427163" y="1458913"/>
          <p14:tracePt t="7088" x="1397000" y="1458913"/>
          <p14:tracePt t="7104" x="1385888" y="1468438"/>
          <p14:tracePt t="7120" x="1385888" y="1500188"/>
          <p14:tracePt t="7137" x="1385888" y="1530350"/>
          <p14:tracePt t="7153" x="1427163" y="1562100"/>
          <p14:tracePt t="7170" x="1500188" y="1603375"/>
          <p14:tracePt t="7187" x="1541463" y="1635125"/>
          <p14:tracePt t="7204" x="1592263" y="1644650"/>
          <p14:tracePt t="7207" x="1655763" y="1665288"/>
          <p14:tracePt t="7221" x="1706563" y="1676400"/>
          <p14:tracePt t="7224" x="1747838" y="1685925"/>
          <p14:tracePt t="7237" x="1809750" y="1706563"/>
          <p14:tracePt t="7240" x="1851025" y="1727200"/>
          <p14:tracePt t="7254" x="1903413" y="1738313"/>
          <p14:tracePt t="7257" x="1965325" y="1768475"/>
          <p14:tracePt t="7271" x="2038350" y="1820863"/>
          <p14:tracePt t="7288" x="2068513" y="1871663"/>
          <p14:tracePt t="7304" x="2100263" y="1924050"/>
          <p14:tracePt t="7320" x="2171700" y="1997075"/>
          <p14:tracePt t="7338" x="2254250" y="2068513"/>
          <p14:tracePt t="7353" x="2379663" y="2151063"/>
          <p14:tracePt t="7370" x="2544763" y="2286000"/>
          <p14:tracePt t="7388" x="2720975" y="2400300"/>
          <p14:tracePt t="7403" x="2865438" y="2513013"/>
          <p14:tracePt t="7421" x="3021013" y="2638425"/>
          <p14:tracePt t="7424" x="3082925" y="2689225"/>
          <p14:tracePt t="7438" x="3175000" y="2751138"/>
          <p14:tracePt t="7441" x="3279775" y="2854325"/>
          <p14:tracePt t="7454" x="3433763" y="2968625"/>
          <p14:tracePt t="7457" x="3651250" y="3103563"/>
          <p14:tracePt t="7471" x="4262438" y="3444875"/>
          <p14:tracePt t="7488" x="4695825" y="3630613"/>
          <p14:tracePt t="7503" x="5006975" y="3692525"/>
          <p14:tracePt t="7521" x="5181600" y="3713163"/>
          <p14:tracePt t="7537" x="5348288" y="3733800"/>
          <p14:tracePt t="7554" x="5522913" y="3786188"/>
          <p14:tracePt t="7570" x="5710238" y="3836988"/>
          <p14:tracePt t="7587" x="5895975" y="3889375"/>
          <p14:tracePt t="7604" x="6030913" y="3941763"/>
          <p14:tracePt t="7621" x="6092825" y="3962400"/>
          <p14:tracePt t="7624" x="6122988" y="3983038"/>
          <p14:tracePt t="7637" x="6134100" y="3992563"/>
          <p14:tracePt t="7640" x="6143625" y="3992563"/>
          <p14:tracePt t="7687" x="6154738" y="4003675"/>
          <p14:tracePt t="7694" x="6164263" y="4003675"/>
          <p14:tracePt t="7758" x="6154738" y="3983038"/>
          <p14:tracePt t="7768" x="6113463" y="3941763"/>
          <p14:tracePt t="7777" x="6040438" y="3898900"/>
          <p14:tracePt t="7788" x="5948363" y="3848100"/>
          <p14:tracePt t="7791" x="5864225" y="3816350"/>
          <p14:tracePt t="7804" x="5802313" y="3806825"/>
          <p14:tracePt t="7821" x="5730875" y="3806825"/>
          <p14:tracePt t="7824" x="5689600" y="3827463"/>
          <p14:tracePt t="7838" x="5648325" y="3848100"/>
          <p14:tracePt t="7841" x="5607050" y="3868738"/>
          <p14:tracePt t="7854" x="5534025" y="3878263"/>
          <p14:tracePt t="7857" x="5472113" y="3898900"/>
          <p14:tracePt t="7872" x="5316538" y="3910013"/>
          <p14:tracePt t="7888" x="5160963" y="3898900"/>
          <p14:tracePt t="7904" x="5078413" y="3889375"/>
          <p14:tracePt t="7921" x="5057775" y="3889375"/>
          <p14:tracePt t="7943" x="5099050" y="3921125"/>
          <p14:tracePt t="7956" x="5160963" y="3962400"/>
          <p14:tracePt t="7959" x="5245100" y="3992563"/>
          <p14:tracePt t="7971" x="5316538" y="4013200"/>
          <p14:tracePt t="7987" x="5472113" y="4024313"/>
          <p14:tracePt t="8004" x="5586413" y="3971925"/>
          <p14:tracePt t="8008" x="5616575" y="3921125"/>
          <p14:tracePt t="8021" x="5648325" y="3848100"/>
          <p14:tracePt t="8024" x="5657850" y="3765550"/>
          <p14:tracePt t="8038" x="5657850" y="3683000"/>
          <p14:tracePt t="8041" x="5616575" y="3578225"/>
          <p14:tracePt t="8054" x="5522913" y="3454400"/>
          <p14:tracePt t="8057" x="5378450" y="3300413"/>
          <p14:tracePt t="8071" x="5037138" y="3062288"/>
          <p14:tracePt t="8088" x="4799013" y="2886075"/>
          <p14:tracePt t="8104" x="4686300" y="2813050"/>
          <p14:tracePt t="8121" x="4613275" y="2762250"/>
          <p14:tracePt t="8137" x="4498975" y="2730500"/>
          <p14:tracePt t="8154" x="4333875" y="2700338"/>
          <p14:tracePt t="8170" x="4033838" y="2679700"/>
          <p14:tracePt t="8188" x="3703638" y="2679700"/>
          <p14:tracePt t="8204" x="3589338" y="2824163"/>
          <p14:tracePt t="8221" x="3548063" y="2968625"/>
          <p14:tracePt t="8224" x="3516313" y="3062288"/>
          <p14:tracePt t="8238" x="3506788" y="3144838"/>
          <p14:tracePt t="8241" x="3506788" y="3248025"/>
          <p14:tracePt t="8254" x="3506788" y="3330575"/>
          <p14:tracePt t="8257" x="3527425" y="3413125"/>
          <p14:tracePt t="8272" x="3609975" y="3589338"/>
          <p14:tracePt t="8288" x="3744913" y="3724275"/>
          <p14:tracePt t="8304" x="3848100" y="3806825"/>
          <p14:tracePt t="8321" x="3921125" y="3868738"/>
          <p14:tracePt t="8337" x="4003675" y="3910013"/>
          <p14:tracePt t="8353" x="4137025" y="4003675"/>
          <p14:tracePt t="8371" x="4406900" y="4127500"/>
          <p14:tracePt t="8387" x="4675188" y="4178300"/>
          <p14:tracePt t="8404" x="4954588" y="4219575"/>
          <p14:tracePt t="8407" x="5057775" y="4219575"/>
          <p14:tracePt t="8421" x="5160963" y="4178300"/>
          <p14:tracePt t="8424" x="5275263" y="4148138"/>
          <p14:tracePt t="8438" x="5327650" y="4116388"/>
          <p14:tracePt t="8441" x="5410200" y="4054475"/>
          <p14:tracePt t="8454" x="5472113" y="3971925"/>
          <p14:tracePt t="8457" x="5513388" y="3910013"/>
          <p14:tracePt t="8471" x="5575300" y="3765550"/>
          <p14:tracePt t="8488" x="5607050" y="3641725"/>
          <p14:tracePt t="8504" x="5627688" y="3475038"/>
          <p14:tracePt t="8521" x="5627688" y="3351213"/>
          <p14:tracePt t="8538" x="5607050" y="3227388"/>
          <p14:tracePt t="8554" x="5575300" y="3144838"/>
          <p14:tracePt t="8570" x="5534025" y="3062288"/>
          <p14:tracePt t="8588" x="5461000" y="2979738"/>
          <p14:tracePt t="8591" x="5430838" y="2936875"/>
          <p14:tracePt t="8604" x="5337175" y="2895600"/>
          <p14:tracePt t="8621" x="5140325" y="2792413"/>
          <p14:tracePt t="8624" x="4995863" y="2741613"/>
          <p14:tracePt t="8638" x="4860925" y="2720975"/>
          <p14:tracePt t="8640" x="4748213" y="2700338"/>
          <p14:tracePt t="8654" x="4675188" y="2689225"/>
          <p14:tracePt t="8657" x="4613275" y="2689225"/>
          <p14:tracePt t="8671" x="4551363" y="2700338"/>
          <p14:tracePt t="8688" x="4437063" y="2720975"/>
          <p14:tracePt t="8704" x="4344988" y="2741613"/>
          <p14:tracePt t="8721" x="4219575" y="2762250"/>
          <p14:tracePt t="8738" x="4095750" y="2813050"/>
          <p14:tracePt t="8754" x="3971925" y="2874963"/>
          <p14:tracePt t="8771" x="3878263" y="2989263"/>
          <p14:tracePt t="8787" x="3795713" y="3092450"/>
          <p14:tracePt t="8804" x="3733800" y="3216275"/>
          <p14:tracePt t="8821" x="3662363" y="3382963"/>
          <p14:tracePt t="8824" x="3630613" y="3433763"/>
          <p14:tracePt t="8837" x="3600450" y="3495675"/>
          <p14:tracePt t="8841" x="3557588" y="3536950"/>
          <p14:tracePt t="8855" x="3506788" y="3621088"/>
          <p14:tracePt t="8871" x="3475038" y="3713163"/>
          <p14:tracePt t="8888" x="3475038" y="3827463"/>
          <p14:tracePt t="8904" x="3578225" y="3992563"/>
          <p14:tracePt t="8921" x="3733800" y="4148138"/>
          <p14:tracePt t="8944" x="3921125" y="4303713"/>
          <p14:tracePt t="8954" x="4013200" y="4354513"/>
          <p14:tracePt t="8971" x="4157663" y="4427538"/>
          <p14:tracePt t="8988" x="4333875" y="4478338"/>
          <p14:tracePt t="8991" x="4448175" y="4510088"/>
          <p14:tracePt t="9004" x="4560888" y="4540250"/>
          <p14:tracePt t="9007" x="4645025" y="4551363"/>
          <p14:tracePt t="9021" x="4727575" y="4551363"/>
          <p14:tracePt t="9024" x="4810125" y="4551363"/>
          <p14:tracePt t="9038" x="4872038" y="4540250"/>
          <p14:tracePt t="9041" x="4913313" y="4510088"/>
          <p14:tracePt t="9054" x="5016500" y="4448175"/>
          <p14:tracePt t="9057" x="5110163" y="4395788"/>
          <p14:tracePt t="9072" x="5213350" y="4262438"/>
          <p14:tracePt t="9088" x="5245100" y="4189413"/>
          <p14:tracePt t="9104" x="5295900" y="4116388"/>
          <p14:tracePt t="9121" x="5316538" y="4086225"/>
          <p14:tracePt t="9138" x="5348288" y="4044950"/>
          <p14:tracePt t="9154" x="5368925" y="3992563"/>
          <p14:tracePt t="9171" x="5378450" y="3910013"/>
          <p14:tracePt t="9187" x="5368925" y="3827463"/>
          <p14:tracePt t="9204" x="5327650" y="3733800"/>
          <p14:tracePt t="9207" x="5307013" y="3683000"/>
          <p14:tracePt t="9221" x="5295900" y="3683000"/>
          <p14:tracePt t="9224" x="5286375" y="3683000"/>
          <p14:tracePt t="9262" x="5286375" y="3703638"/>
          <p14:tracePt t="9272" x="5286375" y="3724275"/>
          <p14:tracePt t="9288" x="5307013" y="3816350"/>
          <p14:tracePt t="9304" x="5357813" y="3910013"/>
          <p14:tracePt t="9321" x="5399088" y="4054475"/>
          <p14:tracePt t="9338" x="5399088" y="4168775"/>
          <p14:tracePt t="9354" x="5399088" y="4333875"/>
          <p14:tracePt t="9371" x="5378450" y="4530725"/>
          <p14:tracePt t="9388" x="5357813" y="4695825"/>
          <p14:tracePt t="9404" x="5348288" y="4768850"/>
          <p14:tracePt t="9421" x="5337175" y="4810125"/>
          <p14:tracePt t="9424" x="5337175" y="4830763"/>
          <p14:tracePt t="9438" x="5337175" y="4840288"/>
          <p14:tracePt t="9441" x="5337175" y="4851400"/>
          <p14:tracePt t="9454" x="5327650" y="4892675"/>
          <p14:tracePt t="9457" x="5307013" y="4913313"/>
          <p14:tracePt t="9472" x="5245100" y="4975225"/>
          <p14:tracePt t="9488" x="5202238" y="5078413"/>
          <p14:tracePt t="9504" x="5213350" y="5151438"/>
          <p14:tracePt t="9521" x="5245100" y="5192713"/>
          <p14:tracePt t="9537" x="5254625" y="5213350"/>
          <p14:tracePt t="9554" x="5295900" y="5245100"/>
          <p14:tracePt t="9570" x="5348288" y="5295900"/>
          <p14:tracePt t="9587" x="5389563" y="5327650"/>
          <p14:tracePt t="9614" x="5378450" y="5327650"/>
          <p14:tracePt t="9630" x="5368925" y="5327650"/>
          <p14:tracePt t="11751" x="5410200" y="5316538"/>
          <p14:tracePt t="11759" x="5481638" y="5295900"/>
          <p14:tracePt t="11771" x="5586413" y="5254625"/>
          <p14:tracePt t="11789" x="5761038" y="5202238"/>
          <p14:tracePt t="11792" x="5854700" y="5172075"/>
          <p14:tracePt t="11804" x="5948363" y="5151438"/>
          <p14:tracePt t="11808" x="6040438" y="5119688"/>
          <p14:tracePt t="11821" x="6113463" y="5099050"/>
          <p14:tracePt t="11825" x="6207125" y="5068888"/>
          <p14:tracePt t="11841" x="6392863" y="4995863"/>
          <p14:tracePt t="11854" x="6526213" y="4924425"/>
          <p14:tracePt t="11857" x="6619875" y="4860925"/>
          <p14:tracePt t="11872" x="6619875" y="4633913"/>
          <p14:tracePt t="11888" x="6619875" y="4365625"/>
          <p14:tracePt t="11904" x="6640513" y="4075113"/>
          <p14:tracePt t="11921" x="6651625" y="3806825"/>
          <p14:tracePt t="11939" x="6651625" y="3536950"/>
          <p14:tracePt t="11954" x="6610350" y="3279775"/>
          <p14:tracePt t="11971" x="6548438" y="3021013"/>
          <p14:tracePt t="11987" x="6475413" y="2833688"/>
          <p14:tracePt t="12005" x="6413500" y="2730500"/>
          <p14:tracePt t="12008" x="6413500" y="2720975"/>
          <p14:tracePt t="12021" x="6413500" y="2709863"/>
          <p14:tracePt t="12046" x="6402388" y="2709863"/>
          <p14:tracePt t="12063" x="6392863" y="2720975"/>
          <p14:tracePt t="12135" x="6423025" y="2720975"/>
          <p14:tracePt t="12142" x="6516688" y="2730500"/>
          <p14:tracePt t="12154" x="6610350" y="2741613"/>
          <p14:tracePt t="12170" x="6878638" y="2741613"/>
          <p14:tracePt t="12188" x="7146925" y="2741613"/>
          <p14:tracePt t="12191" x="7302500" y="2720975"/>
          <p14:tracePt t="12204" x="7416800" y="2709863"/>
          <p14:tracePt t="12207" x="7458075" y="2700338"/>
          <p14:tracePt t="12221" x="7458075" y="2689225"/>
          <p14:tracePt t="12224" x="7458075" y="2647950"/>
          <p14:tracePt t="12238" x="7437438" y="2565400"/>
          <p14:tracePt t="12241" x="7375525" y="2441575"/>
          <p14:tracePt t="12254" x="7281863" y="2297113"/>
          <p14:tracePt t="12257" x="7240588" y="2151063"/>
          <p14:tracePt t="12272" x="7137400" y="1903413"/>
          <p14:tracePt t="12288" x="7137400" y="1727200"/>
          <p14:tracePt t="12304" x="7178675" y="1624013"/>
          <p14:tracePt t="12322" x="7199313" y="1509713"/>
          <p14:tracePt t="12338" x="7199313" y="1406525"/>
          <p14:tracePt t="12354" x="7146925" y="1303338"/>
          <p14:tracePt t="12371" x="7064375" y="1230313"/>
          <p14:tracePt t="12387" x="7023100" y="1200150"/>
          <p14:tracePt t="12405" x="6992938" y="1179513"/>
          <p14:tracePt t="12407" x="6981825" y="1179513"/>
          <p14:tracePt t="12421" x="6972300" y="1158875"/>
          <p14:tracePt t="12424" x="6961188" y="1147763"/>
          <p14:tracePt t="12438" x="6951663" y="1127125"/>
          <p14:tracePt t="12441" x="6951663" y="1096963"/>
          <p14:tracePt t="12454" x="6919913" y="1023938"/>
          <p14:tracePt t="12472" x="6878638" y="950913"/>
          <p14:tracePt t="12488" x="6858000" y="889000"/>
          <p14:tracePt t="12504" x="6858000" y="868363"/>
          <p14:tracePt t="12521" x="6858000" y="847725"/>
          <p14:tracePt t="12538" x="6846888" y="806450"/>
          <p14:tracePt t="12554" x="6816725" y="765175"/>
          <p14:tracePt t="12571" x="6743700" y="693738"/>
          <p14:tracePt t="12589" x="6692900" y="673100"/>
          <p14:tracePt t="12592" x="6672263" y="661988"/>
          <p14:tracePt t="12604" x="6651625" y="650875"/>
          <p14:tracePt t="12608" x="6630988" y="650875"/>
          <p14:tracePt t="12655" x="6619875" y="641350"/>
          <p14:tracePt t="12672" x="6610350" y="630238"/>
          <p14:tracePt t="12680" x="6599238" y="620713"/>
          <p14:tracePt t="12692" x="6589713" y="600075"/>
          <p14:tracePt t="12704" x="6526213" y="568325"/>
          <p14:tracePt t="12721" x="6505575" y="558800"/>
          <p14:tracePt t="12775" x="6505575" y="547688"/>
          <p14:tracePt t="12791" x="6516688" y="547688"/>
          <p14:tracePt t="12802" x="6548438" y="547688"/>
          <p14:tracePt t="12811" x="6589713" y="547688"/>
          <p14:tracePt t="12821" x="6630988" y="547688"/>
          <p14:tracePt t="12824" x="6681788" y="547688"/>
          <p14:tracePt t="12838" x="6754813" y="547688"/>
          <p14:tracePt t="12842" x="6837363" y="547688"/>
          <p14:tracePt t="12854" x="6981825" y="547688"/>
          <p14:tracePt t="12871" x="7146925" y="568325"/>
          <p14:tracePt t="12888" x="7302500" y="588963"/>
          <p14:tracePt t="12904" x="7499350" y="620713"/>
          <p14:tracePt t="12921" x="7664450" y="630238"/>
          <p14:tracePt t="12938" x="7737475" y="641350"/>
          <p14:tracePt t="12954" x="7767638" y="630238"/>
          <p14:tracePt t="12971" x="7778750" y="609600"/>
          <p14:tracePt t="12988" x="7788275" y="600075"/>
          <p14:tracePt t="13005" x="7788275" y="588963"/>
          <p14:tracePt t="13008" x="7788275" y="568325"/>
          <p14:tracePt t="13023" x="7778750" y="558800"/>
          <p14:tracePt t="13038" x="7778750" y="547688"/>
          <p14:tracePt t="13041" x="7778750" y="538163"/>
          <p14:tracePt t="13055" x="7767638" y="527050"/>
          <p14:tracePt t="13095" x="7767638" y="517525"/>
          <p14:tracePt t="13111" x="7767638" y="506413"/>
          <p14:tracePt t="13127" x="7767638" y="496888"/>
          <p14:tracePt t="13137" x="7758113" y="496888"/>
          <p14:tracePt t="13145" x="7747000" y="485775"/>
          <p14:tracePt t="13155" x="7737475" y="476250"/>
          <p14:tracePt t="13171" x="7643813" y="434975"/>
          <p14:tracePt t="13188" x="7478713" y="403225"/>
          <p14:tracePt t="13191" x="7385050" y="393700"/>
          <p14:tracePt t="13204" x="7281863" y="373063"/>
          <p14:tracePt t="13208" x="7210425" y="361950"/>
          <p14:tracePt t="13221" x="7126288" y="361950"/>
          <p14:tracePt t="13224" x="7043738" y="361950"/>
          <p14:tracePt t="13238" x="6951663" y="373063"/>
          <p14:tracePt t="13241" x="6899275" y="382588"/>
          <p14:tracePt t="13254" x="6784975" y="393700"/>
          <p14:tracePt t="13272" x="6713538" y="423863"/>
          <p14:tracePt t="13289" x="6672263" y="434975"/>
          <p14:tracePt t="13304" x="6640513" y="434975"/>
          <p14:tracePt t="13321" x="6619875" y="434975"/>
          <p14:tracePt t="13338" x="6599238" y="434975"/>
          <p14:tracePt t="13354" x="6589713" y="434975"/>
          <p14:tracePt t="13407" x="6589713" y="444500"/>
          <p14:tracePt t="13423" x="6589713" y="455613"/>
          <p14:tracePt t="13430" x="6599238" y="465138"/>
          <p14:tracePt t="13441" x="6640513" y="485775"/>
          <p14:tracePt t="13455" x="6837363" y="547688"/>
          <p14:tracePt t="13472" x="7085013" y="609600"/>
          <p14:tracePt t="13489" x="7334250" y="630238"/>
          <p14:tracePt t="13504" x="7572375" y="641350"/>
          <p14:tracePt t="13521" x="7737475" y="641350"/>
          <p14:tracePt t="13538" x="7799388" y="630238"/>
          <p14:tracePt t="13554" x="7829550" y="620713"/>
          <p14:tracePt t="13571" x="7840663" y="620713"/>
          <p14:tracePt t="13588" x="7851775" y="620713"/>
          <p14:tracePt t="13591" x="7861300" y="620713"/>
          <p14:tracePt t="13631" x="7851775" y="620713"/>
          <p14:tracePt t="13640" x="7840663" y="620713"/>
          <p14:tracePt t="13655" x="7778750" y="620713"/>
          <p14:tracePt t="13671" x="7664450" y="661988"/>
          <p14:tracePt t="13688" x="7602538" y="806450"/>
          <p14:tracePt t="13704" x="7593013" y="982663"/>
          <p14:tracePt t="13721" x="7593013" y="1106488"/>
          <p14:tracePt t="13738" x="7613650" y="1220788"/>
          <p14:tracePt t="13754" x="7643813" y="1314450"/>
          <p14:tracePt t="13771" x="7654925" y="1397000"/>
          <p14:tracePt t="13788" x="7705725" y="1582738"/>
          <p14:tracePt t="13791" x="7737475" y="1676400"/>
          <p14:tracePt t="13804" x="7788275" y="1768475"/>
          <p14:tracePt t="13807" x="7829550" y="1851025"/>
          <p14:tracePt t="13821" x="7881938" y="1903413"/>
          <p14:tracePt t="13824" x="7913688" y="1912938"/>
          <p14:tracePt t="13838" x="7934325" y="1912938"/>
          <p14:tracePt t="13841" x="7943850" y="1912938"/>
          <p14:tracePt t="13856" x="7943850" y="190341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a:extLst>
              <a:ext uri="{FF2B5EF4-FFF2-40B4-BE49-F238E27FC236}">
                <a16:creationId xmlns:a16="http://schemas.microsoft.com/office/drawing/2014/main" id="{A4EB4AF0-1097-83B0-809B-56558AACF058}"/>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78851" name="Text Box 4">
            <a:extLst>
              <a:ext uri="{FF2B5EF4-FFF2-40B4-BE49-F238E27FC236}">
                <a16:creationId xmlns:a16="http://schemas.microsoft.com/office/drawing/2014/main" id="{AC766D6C-8EA7-04B6-BE8A-9C23403C14B9}"/>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78852" name="Rectangle 5">
            <a:extLst>
              <a:ext uri="{FF2B5EF4-FFF2-40B4-BE49-F238E27FC236}">
                <a16:creationId xmlns:a16="http://schemas.microsoft.com/office/drawing/2014/main" id="{5A8608F5-40AE-03F2-CF14-3905033F5583}"/>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78853" name="Rectangle 6">
            <a:extLst>
              <a:ext uri="{FF2B5EF4-FFF2-40B4-BE49-F238E27FC236}">
                <a16:creationId xmlns:a16="http://schemas.microsoft.com/office/drawing/2014/main" id="{678C250B-0C6B-9596-1E15-5D0446FF8DC0}"/>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78854" name="TextBox 6">
            <a:extLst>
              <a:ext uri="{FF2B5EF4-FFF2-40B4-BE49-F238E27FC236}">
                <a16:creationId xmlns:a16="http://schemas.microsoft.com/office/drawing/2014/main" id="{4B67E274-D68F-90F5-DCBB-3BDDC4863ADC}"/>
              </a:ext>
            </a:extLst>
          </p:cNvPr>
          <p:cNvSpPr txBox="1">
            <a:spLocks noChangeArrowheads="1"/>
          </p:cNvSpPr>
          <p:nvPr/>
        </p:nvSpPr>
        <p:spPr bwMode="auto">
          <a:xfrm>
            <a:off x="-4763" y="141288"/>
            <a:ext cx="2627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Acknowledgements</a:t>
            </a:r>
          </a:p>
        </p:txBody>
      </p:sp>
      <p:sp>
        <p:nvSpPr>
          <p:cNvPr id="78855" name="TextBox 9">
            <a:extLst>
              <a:ext uri="{FF2B5EF4-FFF2-40B4-BE49-F238E27FC236}">
                <a16:creationId xmlns:a16="http://schemas.microsoft.com/office/drawing/2014/main" id="{3869487D-FCA4-BFE7-995D-66A1A24CB738}"/>
              </a:ext>
            </a:extLst>
          </p:cNvPr>
          <p:cNvSpPr txBox="1">
            <a:spLocks noChangeArrowheads="1"/>
          </p:cNvSpPr>
          <p:nvPr/>
        </p:nvSpPr>
        <p:spPr bwMode="auto">
          <a:xfrm>
            <a:off x="6705600" y="1023938"/>
            <a:ext cx="2400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Talk will be available at</a:t>
            </a:r>
          </a:p>
          <a:p>
            <a:pPr>
              <a:spcBef>
                <a:spcPct val="0"/>
              </a:spcBef>
              <a:buFontTx/>
              <a:buNone/>
            </a:pPr>
            <a:r>
              <a:rPr lang="en-US" altLang="en-US" sz="1800">
                <a:solidFill>
                  <a:srgbClr val="FF0000"/>
                </a:solidFill>
                <a:latin typeface="Times New Roman" panose="02020603050405020304" pitchFamily="18" charset="0"/>
              </a:rPr>
              <a:t>http://uweburghaus.us/</a:t>
            </a:r>
          </a:p>
        </p:txBody>
      </p:sp>
      <p:sp>
        <p:nvSpPr>
          <p:cNvPr id="2" name="TextBox 5">
            <a:extLst>
              <a:ext uri="{FF2B5EF4-FFF2-40B4-BE49-F238E27FC236}">
                <a16:creationId xmlns:a16="http://schemas.microsoft.com/office/drawing/2014/main" id="{C963A1A0-C343-9CD8-995C-209141C4C3AB}"/>
              </a:ext>
            </a:extLst>
          </p:cNvPr>
          <p:cNvSpPr txBox="1">
            <a:spLocks noChangeArrowheads="1"/>
          </p:cNvSpPr>
          <p:nvPr/>
        </p:nvSpPr>
        <p:spPr bwMode="auto">
          <a:xfrm>
            <a:off x="263525" y="1827213"/>
            <a:ext cx="6092825" cy="2308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ct val="0"/>
              </a:spcBef>
              <a:defRPr/>
            </a:pPr>
            <a:r>
              <a:rPr lang="en-US" altLang="en-US" sz="1800" dirty="0">
                <a:latin typeface="Calibri" panose="020F0502020204030204" pitchFamily="34" charset="0"/>
                <a:cs typeface="Calibri" panose="020F0502020204030204" pitchFamily="34" charset="0"/>
              </a:rPr>
              <a:t>Research presented was initially supported by ND </a:t>
            </a:r>
            <a:r>
              <a:rPr lang="en-US" altLang="en-US" sz="1800" b="1" dirty="0" err="1">
                <a:solidFill>
                  <a:srgbClr val="0066FF"/>
                </a:solidFill>
                <a:latin typeface="Calibri" panose="020F0502020204030204" pitchFamily="34" charset="0"/>
                <a:cs typeface="Calibri" panose="020F0502020204030204" pitchFamily="34" charset="0"/>
              </a:rPr>
              <a:t>EPSCoR</a:t>
            </a:r>
            <a:endParaRPr lang="en-US" altLang="en-US" sz="1800" b="1" dirty="0">
              <a:solidFill>
                <a:srgbClr val="0066FF"/>
              </a:solidFill>
              <a:latin typeface="Calibri" panose="020F0502020204030204" pitchFamily="34" charset="0"/>
              <a:cs typeface="Calibri" panose="020F0502020204030204" pitchFamily="34" charset="0"/>
            </a:endParaRPr>
          </a:p>
          <a:p>
            <a:pPr>
              <a:spcBef>
                <a:spcPct val="0"/>
              </a:spcBef>
              <a:buFontTx/>
              <a:buNone/>
              <a:defRPr/>
            </a:pPr>
            <a:r>
              <a:rPr lang="en-US" altLang="en-US" sz="1800" dirty="0">
                <a:latin typeface="Calibri" panose="020F0502020204030204" pitchFamily="34" charset="0"/>
                <a:cs typeface="Calibri" panose="020F0502020204030204" pitchFamily="34" charset="0"/>
              </a:rPr>
              <a:t>ND </a:t>
            </a:r>
            <a:r>
              <a:rPr lang="en-US" altLang="en-US" sz="1800" dirty="0" err="1">
                <a:latin typeface="Calibri" panose="020F0502020204030204" pitchFamily="34" charset="0"/>
                <a:cs typeface="Calibri" panose="020F0502020204030204" pitchFamily="34" charset="0"/>
              </a:rPr>
              <a:t>EPSCoR</a:t>
            </a:r>
            <a:r>
              <a:rPr lang="en-US" altLang="en-US" sz="1800" dirty="0">
                <a:latin typeface="Calibri" panose="020F0502020204030204" pitchFamily="34" charset="0"/>
                <a:cs typeface="Calibri" panose="020F0502020204030204" pitchFamily="34" charset="0"/>
              </a:rPr>
              <a:t> STEM Solicitation – Seed Award</a:t>
            </a:r>
          </a:p>
          <a:p>
            <a:pPr marL="285750" indent="-285750">
              <a:spcBef>
                <a:spcPct val="0"/>
              </a:spcBef>
              <a:defRPr/>
            </a:pPr>
            <a:r>
              <a:rPr lang="en-US" altLang="en-US" sz="1800" dirty="0">
                <a:latin typeface="Calibri" panose="020F0502020204030204" pitchFamily="34" charset="0"/>
                <a:cs typeface="Calibri" panose="020F0502020204030204" pitchFamily="34" charset="0"/>
              </a:rPr>
              <a:t>TA position for T. </a:t>
            </a:r>
            <a:r>
              <a:rPr lang="en-US" altLang="en-US" sz="1800" dirty="0" err="1">
                <a:latin typeface="Calibri" panose="020F0502020204030204" pitchFamily="34" charset="0"/>
                <a:cs typeface="Calibri" panose="020F0502020204030204" pitchFamily="34" charset="0"/>
              </a:rPr>
              <a:t>Stach</a:t>
            </a:r>
            <a:r>
              <a:rPr lang="en-US" altLang="en-US" sz="1800" dirty="0">
                <a:latin typeface="Calibri" panose="020F0502020204030204" pitchFamily="34" charset="0"/>
                <a:cs typeface="Calibri" panose="020F0502020204030204" pitchFamily="34" charset="0"/>
              </a:rPr>
              <a:t> from NDSU</a:t>
            </a:r>
          </a:p>
          <a:p>
            <a:pPr>
              <a:spcBef>
                <a:spcPct val="0"/>
              </a:spcBef>
              <a:buFontTx/>
              <a:buNone/>
              <a:defRPr/>
            </a:pPr>
            <a:endParaRPr lang="en-US" altLang="en-US" sz="1800" dirty="0">
              <a:latin typeface="Calibri" panose="020F0502020204030204" pitchFamily="34" charset="0"/>
              <a:cs typeface="Calibri" panose="020F0502020204030204" pitchFamily="34" charset="0"/>
            </a:endParaRPr>
          </a:p>
          <a:p>
            <a:pPr>
              <a:spcBef>
                <a:spcPct val="0"/>
              </a:spcBef>
              <a:buFontTx/>
              <a:buNone/>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Various </a:t>
            </a:r>
            <a:r>
              <a:rPr lang="en-US" sz="1800" b="1" dirty="0">
                <a:solidFill>
                  <a:srgbClr val="0066FF"/>
                </a:solidFill>
                <a:latin typeface="Calibri" panose="020F0502020204030204" pitchFamily="34" charset="0"/>
                <a:ea typeface="Calibri" panose="020F0502020204030204" pitchFamily="34" charset="0"/>
                <a:cs typeface="Calibri" panose="020F0502020204030204" pitchFamily="34" charset="0"/>
              </a:rPr>
              <a:t>donations</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 (equipment, tech support, repairs, materials) are acknowledged from:</a:t>
            </a:r>
            <a:endParaRPr lang="en-US" altLang="en-US" sz="1800" dirty="0">
              <a:latin typeface="Calibri" panose="020F0502020204030204" pitchFamily="34" charset="0"/>
              <a:cs typeface="Calibri" panose="020F0502020204030204" pitchFamily="34" charset="0"/>
            </a:endParaRPr>
          </a:p>
          <a:p>
            <a:pPr marL="285750" indent="-285750">
              <a:spcBef>
                <a:spcPct val="0"/>
              </a:spcBef>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RBD Instruments Inc. (Bend, OR)</a:t>
            </a:r>
          </a:p>
          <a:p>
            <a:pPr marL="285750" indent="-285750">
              <a:spcBef>
                <a:spcPct val="0"/>
              </a:spcBef>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Princeton Scientific Corp. (Easton, PA)</a:t>
            </a:r>
            <a:endParaRPr lang="en-US" altLang="en-US" sz="1800" dirty="0">
              <a:latin typeface="Calibri" panose="020F0502020204030204" pitchFamily="34" charset="0"/>
              <a:cs typeface="Calibri" panose="020F0502020204030204" pitchFamily="34" charset="0"/>
            </a:endParaRPr>
          </a:p>
        </p:txBody>
      </p:sp>
      <p:pic>
        <p:nvPicPr>
          <p:cNvPr id="78857" name="Picture 20" descr="RBD Instruments, Inc.">
            <a:extLst>
              <a:ext uri="{FF2B5EF4-FFF2-40B4-BE49-F238E27FC236}">
                <a16:creationId xmlns:a16="http://schemas.microsoft.com/office/drawing/2014/main" id="{A61704E0-C3E8-6589-B93C-502AB00BC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975" y="3108325"/>
            <a:ext cx="10890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22">
            <a:extLst>
              <a:ext uri="{FF2B5EF4-FFF2-40B4-BE49-F238E27FC236}">
                <a16:creationId xmlns:a16="http://schemas.microsoft.com/office/drawing/2014/main" id="{1CA06017-18BC-902C-495E-2ED9E1583C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0888" y="4437063"/>
            <a:ext cx="17399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28" descr="Image result for EPSCoR fargo ND logo">
            <a:extLst>
              <a:ext uri="{FF2B5EF4-FFF2-40B4-BE49-F238E27FC236}">
                <a16:creationId xmlns:a16="http://schemas.microsoft.com/office/drawing/2014/main" id="{88AD9ACE-41D7-6AB3-7E62-99BA2B683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9088" y="1973263"/>
            <a:ext cx="1998662"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6">
            <a:extLst>
              <a:ext uri="{FF2B5EF4-FFF2-40B4-BE49-F238E27FC236}">
                <a16:creationId xmlns:a16="http://schemas.microsoft.com/office/drawing/2014/main" id="{10397504-8DD6-8B08-4197-B1EF55FAAC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763" y="4554538"/>
            <a:ext cx="159226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1" name="TextBox 8">
            <a:extLst>
              <a:ext uri="{FF2B5EF4-FFF2-40B4-BE49-F238E27FC236}">
                <a16:creationId xmlns:a16="http://schemas.microsoft.com/office/drawing/2014/main" id="{7EDFE713-1F7B-B7B2-E90F-26CBE6A685F7}"/>
              </a:ext>
            </a:extLst>
          </p:cNvPr>
          <p:cNvSpPr txBox="1">
            <a:spLocks noChangeArrowheads="1"/>
          </p:cNvSpPr>
          <p:nvPr/>
        </p:nvSpPr>
        <p:spPr bwMode="auto">
          <a:xfrm>
            <a:off x="2155825" y="4627563"/>
            <a:ext cx="325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cs typeface="Times New Roman" panose="02020603050405020304" pitchFamily="18" charset="0"/>
              </a:rPr>
              <a:t>Theory collaboration: </a:t>
            </a:r>
            <a:r>
              <a:rPr lang="en-US" altLang="en-US" sz="2400">
                <a:solidFill>
                  <a:srgbClr val="0066FF"/>
                </a:solidFill>
                <a:cs typeface="Times New Roman" panose="02020603050405020304" pitchFamily="18" charset="0"/>
              </a:rPr>
              <a:t>A. Seif,</a:t>
            </a:r>
            <a:r>
              <a:rPr lang="en-US" altLang="en-US" sz="2400" baseline="30000">
                <a:solidFill>
                  <a:srgbClr val="0066FF"/>
                </a:solidFill>
                <a:cs typeface="Times New Roman" panose="02020603050405020304" pitchFamily="18" charset="0"/>
              </a:rPr>
              <a:t> </a:t>
            </a:r>
            <a:r>
              <a:rPr lang="en-US" altLang="en-US" sz="2400">
                <a:solidFill>
                  <a:srgbClr val="0066FF"/>
                </a:solidFill>
                <a:cs typeface="Times New Roman" panose="02020603050405020304" pitchFamily="18" charset="0"/>
              </a:rPr>
              <a:t>A. Ambrosetti, P.L. Silvestrelli</a:t>
            </a:r>
            <a:endParaRPr lang="en-US" altLang="en-US" sz="2400">
              <a:solidFill>
                <a:srgbClr val="0066FF"/>
              </a:solidFill>
              <a:latin typeface="Times New Roman" panose="02020603050405020304" pitchFamily="18" charset="0"/>
            </a:endParaRPr>
          </a:p>
        </p:txBody>
      </p:sp>
      <p:pic>
        <p:nvPicPr>
          <p:cNvPr id="78862" name="Immagine 2" descr="Immagine che contiene testo, Carattere, tipografia, Elementi grafici&#10;&#10;Descrizione generata automaticamente">
            <a:extLst>
              <a:ext uri="{FF2B5EF4-FFF2-40B4-BE49-F238E27FC236}">
                <a16:creationId xmlns:a16="http://schemas.microsoft.com/office/drawing/2014/main" id="{BDA09C3D-6674-00A8-543A-EEDD1EAD79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9025" y="71438"/>
            <a:ext cx="41767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952EAC61-B511-7B55-E4CE-30B53419617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7540"/>
    </mc:Choice>
    <mc:Fallback xmlns="">
      <p:transition spd="slow" advTm="2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142" x="7943850" y="1892300"/>
          <p14:tracePt t="22150" x="7943850" y="1871663"/>
          <p14:tracePt t="22166" x="7913688" y="1779588"/>
          <p14:tracePt t="22183" x="7829550" y="1644650"/>
          <p14:tracePt t="22198" x="7696200" y="1509713"/>
          <p14:tracePt t="22216" x="7531100" y="1385888"/>
          <p14:tracePt t="22232" x="7385050" y="1282700"/>
          <p14:tracePt t="22248" x="7334250" y="1230313"/>
          <p14:tracePt t="22733" x="7313613" y="1230313"/>
          <p14:tracePt t="22741" x="7272338" y="1230313"/>
          <p14:tracePt t="22751" x="7178675" y="1241425"/>
          <p14:tracePt t="22767" x="6910388" y="1241425"/>
          <p14:tracePt t="22782" x="6599238" y="1200150"/>
          <p14:tracePt t="22799" x="6257925" y="1147763"/>
          <p14:tracePt t="22815" x="6143625" y="1147763"/>
          <p14:tracePt t="22861" x="6143625" y="1138238"/>
          <p14:tracePt t="22878" x="6134100" y="1127125"/>
          <p14:tracePt t="22887" x="6113463" y="1117600"/>
          <p14:tracePt t="22899" x="6081713" y="1106488"/>
          <p14:tracePt t="22902" x="6010275" y="1085850"/>
          <p14:tracePt t="22917" x="5864225" y="1065213"/>
          <p14:tracePt t="22933" x="5813425" y="1055688"/>
          <p14:tracePt t="22935" x="5781675" y="1055688"/>
          <p14:tracePt t="22949" x="5730875" y="1055688"/>
          <p14:tracePt t="23005" x="5730875" y="1044575"/>
          <p14:tracePt t="23045" x="5719763" y="1044575"/>
          <p14:tracePt t="23062" x="5719763" y="1055688"/>
          <p14:tracePt t="23071" x="5719763" y="1065213"/>
          <p14:tracePt t="23082" x="5710238" y="1076325"/>
          <p14:tracePt t="23086" x="5710238" y="1085850"/>
          <p14:tracePt t="23099" x="5699125" y="1106488"/>
          <p14:tracePt t="23117" x="5699125" y="1117600"/>
          <p14:tracePt t="23141" x="5699125" y="1127125"/>
          <p14:tracePt t="23150" x="5699125" y="1138238"/>
          <p14:tracePt t="23166" x="5699125" y="1147763"/>
          <p14:tracePt t="23189" x="5710238" y="1158875"/>
          <p14:tracePt t="23205" x="5710238" y="1168400"/>
          <p14:tracePt t="23215" x="5710238" y="1179513"/>
          <p14:tracePt t="23233" x="5719763" y="1189038"/>
          <p14:tracePt t="23261" x="5730875" y="1189038"/>
          <p14:tracePt t="23270" x="5730875" y="1200150"/>
          <p14:tracePt t="23286" x="5751513" y="1200150"/>
          <p14:tracePt t="23299" x="5751513" y="1220788"/>
          <p14:tracePt t="23302" x="5772150" y="1230313"/>
          <p14:tracePt t="23316" x="5792788" y="1230313"/>
          <p14:tracePt t="23319" x="5834063" y="1241425"/>
          <p14:tracePt t="23333" x="5886450" y="1241425"/>
          <p14:tracePt t="23335" x="5937250" y="1241425"/>
          <p14:tracePt t="23349" x="6092825" y="1179513"/>
          <p14:tracePt t="23366" x="6289675" y="1035050"/>
          <p14:tracePt t="23383" x="6434138" y="847725"/>
          <p14:tracePt t="23399" x="6537325" y="650875"/>
          <p14:tracePt t="23416" x="6619875" y="423863"/>
          <p14:tracePt t="23432" x="6672263" y="217488"/>
          <p14:tracePt t="23448" x="6702425" y="523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7077D922-9817-8911-64CE-DD145E6CC695}"/>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8195" name="Text Box 4">
            <a:extLst>
              <a:ext uri="{FF2B5EF4-FFF2-40B4-BE49-F238E27FC236}">
                <a16:creationId xmlns:a16="http://schemas.microsoft.com/office/drawing/2014/main" id="{2F3C9334-1D57-FF7B-2D25-4FA487DFA875}"/>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8196" name="Rectangle 5">
            <a:extLst>
              <a:ext uri="{FF2B5EF4-FFF2-40B4-BE49-F238E27FC236}">
                <a16:creationId xmlns:a16="http://schemas.microsoft.com/office/drawing/2014/main" id="{D718B39F-54A0-0FB8-4A46-CEC6C3A27284}"/>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8197" name="Rectangle 6">
            <a:extLst>
              <a:ext uri="{FF2B5EF4-FFF2-40B4-BE49-F238E27FC236}">
                <a16:creationId xmlns:a16="http://schemas.microsoft.com/office/drawing/2014/main" id="{8352BCED-9E54-6789-B98B-3472B8767483}"/>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8198" name="TextBox 6">
            <a:extLst>
              <a:ext uri="{FF2B5EF4-FFF2-40B4-BE49-F238E27FC236}">
                <a16:creationId xmlns:a16="http://schemas.microsoft.com/office/drawing/2014/main" id="{43E5C620-8A1F-4FA0-ED4A-191AA56F589D}"/>
              </a:ext>
            </a:extLst>
          </p:cNvPr>
          <p:cNvSpPr txBox="1">
            <a:spLocks noChangeArrowheads="1"/>
          </p:cNvSpPr>
          <p:nvPr/>
        </p:nvSpPr>
        <p:spPr bwMode="auto">
          <a:xfrm>
            <a:off x="-4763" y="141288"/>
            <a:ext cx="40163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Can graphene act as a catalyst?</a:t>
            </a:r>
          </a:p>
        </p:txBody>
      </p:sp>
      <p:sp>
        <p:nvSpPr>
          <p:cNvPr id="2" name="TextBox 1">
            <a:extLst>
              <a:ext uri="{FF2B5EF4-FFF2-40B4-BE49-F238E27FC236}">
                <a16:creationId xmlns:a16="http://schemas.microsoft.com/office/drawing/2014/main" id="{85B83D54-4C80-234E-FAFF-A263220E4ABE}"/>
              </a:ext>
            </a:extLst>
          </p:cNvPr>
          <p:cNvSpPr txBox="1">
            <a:spLocks noChangeArrowheads="1"/>
          </p:cNvSpPr>
          <p:nvPr/>
        </p:nvSpPr>
        <p:spPr bwMode="auto">
          <a:xfrm>
            <a:off x="19050" y="1004888"/>
            <a:ext cx="73009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0066FF"/>
                </a:solidFill>
                <a:latin typeface="Times New Roman" panose="02020603050405020304" pitchFamily="18" charset="0"/>
                <a:ea typeface="Calibri" panose="020F0502020204030204" pitchFamily="34" charset="0"/>
                <a:cs typeface="Times New Roman" panose="02020603050405020304" pitchFamily="18" charset="0"/>
              </a:rPr>
              <a:t>synthetic organic chemistry in the liquid phase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phenol oxidation by graphene oxide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Friedel–Crafts reaction of benzene using mesoporous carbon nitrides</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oxidation of alcohols in the liquid phase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&amp; many more </a:t>
            </a:r>
            <a:endParaRPr lang="en-US" altLang="en-US" sz="1800">
              <a:latin typeface="Times New Roman" panose="02020603050405020304" pitchFamily="18" charset="0"/>
            </a:endParaRPr>
          </a:p>
        </p:txBody>
      </p:sp>
      <p:sp>
        <p:nvSpPr>
          <p:cNvPr id="3" name="TextBox 2">
            <a:extLst>
              <a:ext uri="{FF2B5EF4-FFF2-40B4-BE49-F238E27FC236}">
                <a16:creationId xmlns:a16="http://schemas.microsoft.com/office/drawing/2014/main" id="{119626A9-5D4F-275A-5C9B-B2818CA6822E}"/>
              </a:ext>
            </a:extLst>
          </p:cNvPr>
          <p:cNvSpPr txBox="1">
            <a:spLocks noChangeArrowheads="1"/>
          </p:cNvSpPr>
          <p:nvPr/>
        </p:nvSpPr>
        <p:spPr bwMode="auto">
          <a:xfrm>
            <a:off x="0" y="2600325"/>
            <a:ext cx="49355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0066FF"/>
                </a:solidFill>
                <a:latin typeface="Times New Roman" panose="02020603050405020304" pitchFamily="18" charset="0"/>
              </a:rPr>
              <a:t>gas-surface reactions</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Photocatalytic CO</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 to methanol conversion</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H</a:t>
            </a:r>
            <a:r>
              <a:rPr lang="en-US" altLang="en-US" sz="18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a:latin typeface="Times New Roman" panose="02020603050405020304" pitchFamily="18" charset="0"/>
                <a:ea typeface="Calibri" panose="020F0502020204030204" pitchFamily="34" charset="0"/>
                <a:cs typeface="Times New Roman" panose="02020603050405020304" pitchFamily="18" charset="0"/>
              </a:rPr>
              <a:t>S oxidation by N-doped graphene</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CO oxidation on graphene flakes</a:t>
            </a:r>
          </a:p>
          <a:p>
            <a:pPr lvl="1">
              <a:spcBef>
                <a:spcPct val="0"/>
              </a:spcBef>
              <a:buFont typeface="Arial" panose="020B0604020202020204" pitchFamily="34" charset="0"/>
              <a:buChar char="•"/>
            </a:pPr>
            <a:r>
              <a:rPr lang="en-US" altLang="en-US" sz="1800">
                <a:latin typeface="Times New Roman" panose="02020603050405020304" pitchFamily="18" charset="0"/>
                <a:ea typeface="Calibri" panose="020F0502020204030204" pitchFamily="34" charset="0"/>
                <a:cs typeface="Times New Roman" panose="02020603050405020304" pitchFamily="18" charset="0"/>
              </a:rPr>
              <a:t>NO dissociation on S-doped graphene</a:t>
            </a:r>
            <a:endParaRPr lang="en-US" altLang="en-US" sz="1800">
              <a:latin typeface="Times New Roman" panose="02020603050405020304" pitchFamily="18" charset="0"/>
            </a:endParaRPr>
          </a:p>
        </p:txBody>
      </p:sp>
      <p:sp>
        <p:nvSpPr>
          <p:cNvPr id="5" name="TextBox 4">
            <a:extLst>
              <a:ext uri="{FF2B5EF4-FFF2-40B4-BE49-F238E27FC236}">
                <a16:creationId xmlns:a16="http://schemas.microsoft.com/office/drawing/2014/main" id="{31812CEE-BD2C-8D39-06EB-03F57EDA4560}"/>
              </a:ext>
            </a:extLst>
          </p:cNvPr>
          <p:cNvSpPr txBox="1">
            <a:spLocks noChangeArrowheads="1"/>
          </p:cNvSpPr>
          <p:nvPr/>
        </p:nvSpPr>
        <p:spPr bwMode="auto">
          <a:xfrm>
            <a:off x="9525" y="4181475"/>
            <a:ext cx="271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0066FF"/>
                </a:solidFill>
                <a:latin typeface="Times New Roman" panose="02020603050405020304" pitchFamily="18" charset="0"/>
                <a:ea typeface="Calibri" panose="020F0502020204030204" pitchFamily="34" charset="0"/>
                <a:cs typeface="Times New Roman" panose="02020603050405020304" pitchFamily="18" charset="0"/>
              </a:rPr>
              <a:t>electrocatalysis</a:t>
            </a:r>
          </a:p>
          <a:p>
            <a:pPr>
              <a:spcBef>
                <a:spcPct val="0"/>
              </a:spcBef>
            </a:pPr>
            <a:r>
              <a:rPr lang="en-US" altLang="en-US" sz="1800">
                <a:solidFill>
                  <a:srgbClr val="0066FF"/>
                </a:solidFill>
                <a:latin typeface="Times New Roman" panose="02020603050405020304" pitchFamily="18" charset="0"/>
                <a:ea typeface="Calibri" panose="020F0502020204030204" pitchFamily="34" charset="0"/>
                <a:cs typeface="Times New Roman" panose="02020603050405020304" pitchFamily="18" charset="0"/>
              </a:rPr>
              <a:t>photochemistry</a:t>
            </a:r>
          </a:p>
          <a:p>
            <a:pPr>
              <a:spcBef>
                <a:spcPct val="0"/>
              </a:spcBef>
            </a:pPr>
            <a:r>
              <a:rPr lang="en-US" altLang="en-US" sz="1800">
                <a:solidFill>
                  <a:srgbClr val="0066FF"/>
                </a:solidFill>
                <a:latin typeface="Times New Roman" panose="02020603050405020304" pitchFamily="18" charset="0"/>
                <a:ea typeface="Calibri" panose="020F0502020204030204" pitchFamily="34" charset="0"/>
                <a:cs typeface="Times New Roman" panose="02020603050405020304" pitchFamily="18" charset="0"/>
              </a:rPr>
              <a:t>many theoretical studies</a:t>
            </a:r>
          </a:p>
        </p:txBody>
      </p:sp>
      <p:sp>
        <p:nvSpPr>
          <p:cNvPr id="6" name="TextBox 5">
            <a:extLst>
              <a:ext uri="{FF2B5EF4-FFF2-40B4-BE49-F238E27FC236}">
                <a16:creationId xmlns:a16="http://schemas.microsoft.com/office/drawing/2014/main" id="{BAF2F005-6E0D-DA13-622A-07BFE42E7B62}"/>
              </a:ext>
            </a:extLst>
          </p:cNvPr>
          <p:cNvSpPr txBox="1">
            <a:spLocks noChangeArrowheads="1"/>
          </p:cNvSpPr>
          <p:nvPr/>
        </p:nvSpPr>
        <p:spPr bwMode="auto">
          <a:xfrm>
            <a:off x="4572000" y="5678488"/>
            <a:ext cx="4421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Recent short review:</a:t>
            </a:r>
          </a:p>
          <a:p>
            <a:pPr>
              <a:spcBef>
                <a:spcPct val="0"/>
              </a:spcBef>
              <a:buFontTx/>
              <a:buNone/>
            </a:pPr>
            <a:r>
              <a:rPr lang="en-US" altLang="en-US" sz="1800" b="1" i="1">
                <a:latin typeface="Times New Roman" panose="02020603050405020304" pitchFamily="18" charset="0"/>
              </a:rPr>
              <a:t>https://www.eurekaselect.com/article/120800</a:t>
            </a:r>
          </a:p>
        </p:txBody>
      </p:sp>
      <p:grpSp>
        <p:nvGrpSpPr>
          <p:cNvPr id="7" name="Group 6">
            <a:extLst>
              <a:ext uri="{FF2B5EF4-FFF2-40B4-BE49-F238E27FC236}">
                <a16:creationId xmlns:a16="http://schemas.microsoft.com/office/drawing/2014/main" id="{75B06E2D-97D0-9071-C4CE-85FDED46C7C6}"/>
              </a:ext>
            </a:extLst>
          </p:cNvPr>
          <p:cNvGrpSpPr>
            <a:grpSpLocks/>
          </p:cNvGrpSpPr>
          <p:nvPr/>
        </p:nvGrpSpPr>
        <p:grpSpPr bwMode="auto">
          <a:xfrm>
            <a:off x="7086600" y="1052513"/>
            <a:ext cx="2286000" cy="3608387"/>
            <a:chOff x="7086600" y="1052512"/>
            <a:chExt cx="2286000" cy="3608606"/>
          </a:xfrm>
        </p:grpSpPr>
        <p:sp>
          <p:nvSpPr>
            <p:cNvPr id="8204" name="TextBox 10">
              <a:extLst>
                <a:ext uri="{FF2B5EF4-FFF2-40B4-BE49-F238E27FC236}">
                  <a16:creationId xmlns:a16="http://schemas.microsoft.com/office/drawing/2014/main" id="{996F35FE-B5B9-5F45-B687-795D8F018EB9}"/>
                </a:ext>
              </a:extLst>
            </p:cNvPr>
            <p:cNvSpPr txBox="1">
              <a:spLocks noChangeArrowheads="1"/>
            </p:cNvSpPr>
            <p:nvPr/>
          </p:nvSpPr>
          <p:spPr bwMode="auto">
            <a:xfrm>
              <a:off x="7499224" y="2514600"/>
              <a:ext cx="1873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66FF"/>
                  </a:solidFill>
                  <a:latin typeface="Times New Roman" panose="02020603050405020304" pitchFamily="18" charset="0"/>
                </a:rPr>
                <a:t>It does work using graphene as a catalyst.</a:t>
              </a:r>
            </a:p>
          </p:txBody>
        </p:sp>
        <p:sp>
          <p:nvSpPr>
            <p:cNvPr id="8205" name="Right Brace 3">
              <a:extLst>
                <a:ext uri="{FF2B5EF4-FFF2-40B4-BE49-F238E27FC236}">
                  <a16:creationId xmlns:a16="http://schemas.microsoft.com/office/drawing/2014/main" id="{B4E254A9-D03F-503C-41AB-6ED66A385BB4}"/>
                </a:ext>
              </a:extLst>
            </p:cNvPr>
            <p:cNvSpPr>
              <a:spLocks/>
            </p:cNvSpPr>
            <p:nvPr/>
          </p:nvSpPr>
          <p:spPr bwMode="auto">
            <a:xfrm>
              <a:off x="7086600" y="1052512"/>
              <a:ext cx="433777" cy="3608606"/>
            </a:xfrm>
            <a:prstGeom prst="rightBrace">
              <a:avLst>
                <a:gd name="adj1" fmla="val 8319"/>
                <a:gd name="adj2" fmla="val 50000"/>
              </a:avLst>
            </a:prstGeom>
            <a:noFill/>
            <a:ln w="9525">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pic>
        <p:nvPicPr>
          <p:cNvPr id="8" name="Audio 7">
            <a:hlinkClick r:id="" action="ppaction://media"/>
            <a:extLst>
              <a:ext uri="{FF2B5EF4-FFF2-40B4-BE49-F238E27FC236}">
                <a16:creationId xmlns:a16="http://schemas.microsoft.com/office/drawing/2014/main" id="{578088BA-5A12-497F-08DF-3CE10CB5890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9765"/>
    </mc:Choice>
    <mc:Fallback xmlns="">
      <p:transition spd="slow" advTm="6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2" grpId="0"/>
      <p:bldP spid="3" grpId="0"/>
      <p:bldP spid="5" grpId="0"/>
      <p:bldP spid="6" grpId="0"/>
    </p:bldLst>
  </p:timing>
  <p:extLst>
    <p:ext uri="{3A86A75C-4F4B-4683-9AE1-C65F6400EC91}">
      <p14:laserTraceLst xmlns:p14="http://schemas.microsoft.com/office/powerpoint/2010/main">
        <p14:tracePtLst>
          <p14:tracePt t="7130" x="1830388" y="6175375"/>
          <p14:tracePt t="7139" x="1768475" y="6175375"/>
          <p14:tracePt t="7155" x="1624013" y="6143625"/>
          <p14:tracePt t="7172" x="1417638" y="6081713"/>
          <p14:tracePt t="7189" x="1335088" y="6072188"/>
          <p14:tracePt t="7206" x="1335088" y="6061075"/>
          <p14:tracePt t="7222" x="1335088" y="6010275"/>
          <p14:tracePt t="7238" x="1335088" y="5895975"/>
          <p14:tracePt t="7257" x="1303338" y="5740400"/>
          <p14:tracePt t="7259" x="1262063" y="5648325"/>
          <p14:tracePt t="7272" x="1230313" y="5565775"/>
          <p14:tracePt t="7275" x="1200150" y="5461000"/>
          <p14:tracePt t="7291" x="1179513" y="5357813"/>
          <p14:tracePt t="7295" x="1158875" y="5245100"/>
          <p14:tracePt t="7306" x="1117600" y="4975225"/>
          <p14:tracePt t="7322" x="1085850" y="4706938"/>
          <p14:tracePt t="7339" x="1065213" y="4427538"/>
          <p14:tracePt t="7355" x="1055688" y="4148138"/>
          <p14:tracePt t="7372" x="1014413" y="3889375"/>
          <p14:tracePt t="7389" x="962025" y="3641725"/>
          <p14:tracePt t="7405" x="889000" y="3424238"/>
          <p14:tracePt t="7422" x="827088" y="3236913"/>
          <p14:tracePt t="7438" x="776288" y="3071813"/>
          <p14:tracePt t="7457" x="735013" y="2968625"/>
          <p14:tracePt t="7460" x="723900" y="2927350"/>
          <p14:tracePt t="7473" x="714375" y="2895600"/>
          <p14:tracePt t="7476" x="703263" y="2854325"/>
          <p14:tracePt t="7488" x="693738" y="2844800"/>
          <p14:tracePt t="7492" x="682625" y="2833688"/>
          <p14:tracePt t="7506" x="661988" y="2813050"/>
          <p14:tracePt t="7522" x="650875" y="2813050"/>
          <p14:tracePt t="7659" x="693738" y="2813050"/>
          <p14:tracePt t="7667" x="806450" y="2854325"/>
          <p14:tracePt t="7676" x="920750" y="2886075"/>
          <p14:tracePt t="7689" x="1044575" y="2936875"/>
          <p14:tracePt t="7692" x="1189038" y="2968625"/>
          <p14:tracePt t="7705" x="1385888" y="3041650"/>
          <p14:tracePt t="7708" x="1530350" y="3071813"/>
          <p14:tracePt t="7722" x="1562100" y="3103563"/>
          <p14:tracePt t="7725" x="1571625" y="3113088"/>
          <p14:tracePt t="7746" x="1571625" y="3092450"/>
          <p14:tracePt t="7755" x="1571625" y="3030538"/>
          <p14:tracePt t="7772" x="1582738" y="2833688"/>
          <p14:tracePt t="7788" x="1530350" y="2554288"/>
          <p14:tracePt t="7806" x="1417638" y="2233613"/>
          <p14:tracePt t="7822" x="1303338" y="1985963"/>
          <p14:tracePt t="7838" x="1209675" y="1809750"/>
          <p14:tracePt t="7856" x="1168400" y="1717675"/>
          <p14:tracePt t="7859" x="1158875" y="1697038"/>
          <p14:tracePt t="7873" x="1147763" y="1676400"/>
          <p14:tracePt t="7876" x="1147763" y="1665288"/>
          <p14:tracePt t="7888" x="1138238" y="1655763"/>
          <p14:tracePt t="7892" x="1127125" y="1655763"/>
          <p14:tracePt t="7906" x="1117600" y="1644650"/>
          <p14:tracePt t="7909" x="1096963" y="1644650"/>
          <p14:tracePt t="7922" x="1085850" y="1635125"/>
          <p14:tracePt t="7925" x="1065213" y="1624013"/>
          <p14:tracePt t="7939" x="1014413" y="1603375"/>
          <p14:tracePt t="7956" x="950913" y="1582738"/>
          <p14:tracePt t="7972" x="909638" y="1550988"/>
          <p14:tracePt t="7988" x="889000" y="1530350"/>
          <p14:tracePt t="8006" x="889000" y="1509713"/>
          <p14:tracePt t="8022" x="868363" y="1458913"/>
          <p14:tracePt t="8038" x="858838" y="1427163"/>
          <p14:tracePt t="8056" x="817563" y="1397000"/>
          <p14:tracePt t="8059" x="796925" y="1385888"/>
          <p14:tracePt t="8076" x="765175" y="1376363"/>
          <p14:tracePt t="8098" x="765175" y="1385888"/>
          <p14:tracePt t="8114" x="765175" y="1397000"/>
          <p14:tracePt t="8170" x="765175" y="1385888"/>
          <p14:tracePt t="8178" x="765175" y="1365250"/>
          <p14:tracePt t="8194" x="765175" y="1355725"/>
          <p14:tracePt t="8219" x="785813" y="1355725"/>
          <p14:tracePt t="8227" x="847725" y="1355725"/>
          <p14:tracePt t="8238" x="889000" y="1365250"/>
          <p14:tracePt t="8256" x="1076325" y="1385888"/>
          <p14:tracePt t="8259" x="1138238" y="1385888"/>
          <p14:tracePt t="8273" x="1220788" y="1385888"/>
          <p14:tracePt t="8276" x="1282700" y="1385888"/>
          <p14:tracePt t="8290" x="1365250" y="1385888"/>
          <p14:tracePt t="8293" x="1406525" y="1376363"/>
          <p14:tracePt t="8306" x="1479550" y="1365250"/>
          <p14:tracePt t="8322" x="1509713" y="1365250"/>
          <p14:tracePt t="8325" x="1562100" y="1355725"/>
          <p14:tracePt t="8339" x="1685925" y="1355725"/>
          <p14:tracePt t="8356" x="1882775" y="1355725"/>
          <p14:tracePt t="8372" x="2047875" y="1355725"/>
          <p14:tracePt t="8389" x="2233613" y="1323975"/>
          <p14:tracePt t="8406" x="2338388" y="1292225"/>
          <p14:tracePt t="8422" x="2451100" y="1282700"/>
          <p14:tracePt t="8438" x="2544763" y="1282700"/>
          <p14:tracePt t="8456" x="2638425" y="1282700"/>
          <p14:tracePt t="8459" x="2689225" y="1292225"/>
          <p14:tracePt t="8473" x="2751138" y="1314450"/>
          <p14:tracePt t="8475" x="2792413" y="1314450"/>
          <p14:tracePt t="8489" x="2854325" y="1323975"/>
          <p14:tracePt t="8492" x="2916238" y="1335088"/>
          <p14:tracePt t="8506" x="2968625" y="1344613"/>
          <p14:tracePt t="8509" x="3009900" y="1355725"/>
          <p14:tracePt t="8522" x="3113088" y="1365250"/>
          <p14:tracePt t="8539" x="3206750" y="1406525"/>
          <p14:tracePt t="8556" x="3309938" y="1447800"/>
          <p14:tracePt t="8572" x="3371850" y="1468438"/>
          <p14:tracePt t="8589" x="3454400" y="1489075"/>
          <p14:tracePt t="8606" x="3568700" y="1500188"/>
          <p14:tracePt t="8622" x="3703638" y="1500188"/>
          <p14:tracePt t="8638" x="3786188" y="1500188"/>
          <p14:tracePt t="8656" x="3848100" y="1500188"/>
          <p14:tracePt t="8659" x="3889375" y="1489075"/>
          <p14:tracePt t="8673" x="3898900" y="1479550"/>
          <p14:tracePt t="8676" x="3921125" y="1479550"/>
          <p14:tracePt t="8689" x="3930650" y="1479550"/>
          <p14:tracePt t="8692" x="3951288" y="1479550"/>
          <p14:tracePt t="8707" x="4003675" y="1468438"/>
          <p14:tracePt t="8723" x="4086225" y="1458913"/>
          <p14:tracePt t="8739" x="4189413" y="1447800"/>
          <p14:tracePt t="8756" x="4262438" y="1438275"/>
          <p14:tracePt t="8772" x="4313238" y="1427163"/>
          <p14:tracePt t="8794" x="4313238" y="1417638"/>
          <p14:tracePt t="8810" x="4303713" y="1417638"/>
          <p14:tracePt t="8822" x="4283075" y="1417638"/>
          <p14:tracePt t="8838" x="4219575" y="1417638"/>
          <p14:tracePt t="8857" x="4168775" y="1417638"/>
          <p14:tracePt t="8859" x="4148138" y="1417638"/>
          <p14:tracePt t="8872" x="4127500" y="1417638"/>
          <p14:tracePt t="8875" x="4095750" y="1417638"/>
          <p14:tracePt t="8889" x="4054475" y="1417638"/>
          <p14:tracePt t="8892" x="4013200" y="1417638"/>
          <p14:tracePt t="8906" x="3941763" y="1406525"/>
          <p14:tracePt t="8909" x="3857625" y="1385888"/>
          <p14:tracePt t="8922" x="3754438" y="1376363"/>
          <p14:tracePt t="8925" x="3630613" y="1365250"/>
          <p14:tracePt t="8939" x="3424238" y="1344613"/>
          <p14:tracePt t="8956" x="3248025" y="1344613"/>
          <p14:tracePt t="8972" x="3092450" y="1344613"/>
          <p14:tracePt t="8989" x="2968625" y="1335088"/>
          <p14:tracePt t="9006" x="2833688" y="1323975"/>
          <p14:tracePt t="9022" x="2689225" y="1292225"/>
          <p14:tracePt t="9038" x="2471738" y="1250950"/>
          <p14:tracePt t="9056" x="2306638" y="1250950"/>
          <p14:tracePt t="9059" x="2265363" y="1262063"/>
          <p14:tracePt t="9073" x="2203450" y="1282700"/>
          <p14:tracePt t="9075" x="2171700" y="1303338"/>
          <p14:tracePt t="9089" x="2130425" y="1303338"/>
          <p14:tracePt t="9092" x="2079625" y="1323975"/>
          <p14:tracePt t="9106" x="1976438" y="1344613"/>
          <p14:tracePt t="9123" x="1912938" y="1365250"/>
          <p14:tracePt t="9139" x="1851025" y="1365250"/>
          <p14:tracePt t="9156" x="1697038" y="1323975"/>
          <p14:tracePt t="9172" x="1541463" y="1282700"/>
          <p14:tracePt t="9188" x="1447800" y="1271588"/>
          <p14:tracePt t="9206" x="1376363" y="1262063"/>
          <p14:tracePt t="9222" x="1314450" y="1250950"/>
          <p14:tracePt t="9238" x="1250950" y="1241425"/>
          <p14:tracePt t="9256" x="1189038" y="1241425"/>
          <p14:tracePt t="9259" x="1179513" y="1241425"/>
          <p14:tracePt t="9272" x="1168400" y="1241425"/>
          <p14:tracePt t="9275" x="1158875" y="1241425"/>
          <p14:tracePt t="9315" x="1158875" y="1230313"/>
          <p14:tracePt t="9330" x="1168400" y="1230313"/>
          <p14:tracePt t="9339" x="1189038" y="1220788"/>
          <p14:tracePt t="9356" x="1292225" y="1220788"/>
          <p14:tracePt t="9372" x="1427163" y="1220788"/>
          <p14:tracePt t="9389" x="1603375" y="1220788"/>
          <p14:tracePt t="9405" x="1830388" y="1220788"/>
          <p14:tracePt t="9422" x="2100263" y="1220788"/>
          <p14:tracePt t="9438" x="2368550" y="1220788"/>
          <p14:tracePt t="9456" x="2647950" y="1220788"/>
          <p14:tracePt t="9459" x="2782888" y="1220788"/>
          <p14:tracePt t="9473" x="2916238" y="1220788"/>
          <p14:tracePt t="9476" x="3062288" y="1220788"/>
          <p14:tracePt t="9489" x="3165475" y="1220788"/>
          <p14:tracePt t="9492" x="3289300" y="1230313"/>
          <p14:tracePt t="9506" x="3486150" y="1271588"/>
          <p14:tracePt t="9523" x="3621088" y="1292225"/>
          <p14:tracePt t="9539" x="3724275" y="1303338"/>
          <p14:tracePt t="9556" x="3827463" y="1314450"/>
          <p14:tracePt t="9572" x="3941763" y="1335088"/>
          <p14:tracePt t="9588" x="4024313" y="1344613"/>
          <p14:tracePt t="9606" x="4116388" y="1365250"/>
          <p14:tracePt t="9622" x="4210050" y="1385888"/>
          <p14:tracePt t="9638" x="4303713" y="1385888"/>
          <p14:tracePt t="9656" x="4395788" y="1397000"/>
          <p14:tracePt t="9659" x="4437063" y="1406525"/>
          <p14:tracePt t="9673" x="4457700" y="1406525"/>
          <p14:tracePt t="9676" x="4489450" y="1406525"/>
          <p14:tracePt t="9689" x="4498975" y="1406525"/>
          <p14:tracePt t="9692" x="4510088" y="1406525"/>
          <p14:tracePt t="9706" x="4519613" y="1406525"/>
          <p14:tracePt t="9709" x="4519613" y="1417638"/>
          <p14:tracePt t="9722" x="4530725" y="1417638"/>
          <p14:tracePt t="9739" x="4551363" y="1438275"/>
          <p14:tracePt t="9756" x="4603750" y="1458913"/>
          <p14:tracePt t="9773" x="4654550" y="1458913"/>
          <p14:tracePt t="9789" x="4706938" y="1458913"/>
          <p14:tracePt t="9806" x="4748213" y="1458913"/>
          <p14:tracePt t="9822" x="4757738" y="1458913"/>
          <p14:tracePt t="9839" x="4768850" y="1458913"/>
          <p14:tracePt t="9856" x="4789488" y="1458913"/>
          <p14:tracePt t="9872" x="4799013" y="1458913"/>
          <p14:tracePt t="10130" x="4810125" y="1458913"/>
          <p14:tracePt t="10146" x="4810125" y="1468438"/>
          <p14:tracePt t="10171" x="4810125" y="1479550"/>
          <p14:tracePt t="10178" x="4819650" y="1479550"/>
          <p14:tracePt t="10189" x="4830763" y="1479550"/>
          <p14:tracePt t="10206" x="4840288" y="1489075"/>
          <p14:tracePt t="10222" x="4872038" y="1489075"/>
          <p14:tracePt t="10239" x="4913313" y="1500188"/>
          <p14:tracePt t="10256" x="4933950" y="1500188"/>
          <p14:tracePt t="10296" x="4933950" y="1509713"/>
          <p14:tracePt t="10323" x="4933950" y="1520825"/>
          <p14:tracePt t="10418" x="4933950" y="1530350"/>
          <p14:tracePt t="10435" x="4933950" y="1541463"/>
          <p14:tracePt t="10634" x="4945063" y="1541463"/>
          <p14:tracePt t="21043" x="4945063" y="1562100"/>
          <p14:tracePt t="21051" x="4892675" y="1665288"/>
          <p14:tracePt t="21062" x="4851400" y="1768475"/>
          <p14:tracePt t="21075" x="4789488" y="1871663"/>
          <p14:tracePt t="21078" x="4748213" y="1985963"/>
          <p14:tracePt t="21091" x="4675188" y="2171700"/>
          <p14:tracePt t="21107" x="4633913" y="2297113"/>
          <p14:tracePt t="21124" x="4613275" y="2430463"/>
          <p14:tracePt t="21140" x="4613275" y="2524125"/>
          <p14:tracePt t="21157" x="4613275" y="2617788"/>
          <p14:tracePt t="21174" x="4633913" y="2720975"/>
          <p14:tracePt t="21190" x="4695825" y="2854325"/>
          <p14:tracePt t="21206" x="4768850" y="2968625"/>
          <p14:tracePt t="21223" x="4830763" y="3021013"/>
          <p14:tracePt t="21239" x="4881563" y="3030538"/>
          <p14:tracePt t="21257" x="4965700" y="3009900"/>
          <p14:tracePt t="21260" x="5006975" y="2989263"/>
          <p14:tracePt t="21275" x="5068888" y="2947988"/>
          <p14:tracePt t="21277" x="5130800" y="2906713"/>
          <p14:tracePt t="21290" x="5202238" y="2874963"/>
          <p14:tracePt t="21293" x="5295900" y="2844800"/>
          <p14:tracePt t="21311" x="5481638" y="2771775"/>
          <p14:tracePt t="21324" x="5616575" y="2709863"/>
          <p14:tracePt t="21340" x="5657850" y="2679700"/>
          <p14:tracePt t="21379" x="5648325" y="2679700"/>
          <p14:tracePt t="21389" x="5627688" y="2709863"/>
          <p14:tracePt t="21397" x="5575300" y="2762250"/>
          <p14:tracePt t="21407" x="5522913" y="2833688"/>
          <p14:tracePt t="21423" x="5389563" y="2979738"/>
          <p14:tracePt t="21439" x="5286375" y="3092450"/>
          <p14:tracePt t="21457" x="5245100" y="3165475"/>
          <p14:tracePt t="21460" x="5245100" y="3216275"/>
          <p14:tracePt t="21474" x="5233988" y="3236913"/>
          <p14:tracePt t="21477" x="5233988" y="3268663"/>
          <p14:tracePt t="21490" x="5233988" y="3289300"/>
          <p14:tracePt t="21524" x="5233988" y="3279775"/>
          <p14:tracePt t="21531" x="5233988" y="3248025"/>
          <p14:tracePt t="21540" x="5213350" y="3195638"/>
          <p14:tracePt t="21557" x="5160963" y="3113088"/>
          <p14:tracePt t="21573" x="5140325" y="3092450"/>
          <p14:tracePt t="21595" x="5130800" y="3092450"/>
          <p14:tracePt t="21606" x="5119688" y="3092450"/>
          <p14:tracePt t="21623" x="5089525" y="3092450"/>
          <p14:tracePt t="21639" x="5068888" y="3103563"/>
          <p14:tracePt t="21657" x="5048250" y="3124200"/>
          <p14:tracePt t="21660" x="5037138" y="3133725"/>
          <p14:tracePt t="21673" x="5037138" y="3144838"/>
          <p14:tracePt t="21689" x="5027613" y="3144838"/>
          <p14:tracePt t="21706" x="5016500" y="3144838"/>
          <p14:tracePt t="21779" x="5027613" y="3154363"/>
          <p14:tracePt t="21819" x="5027613" y="3144838"/>
          <p14:tracePt t="21827" x="5027613" y="3133725"/>
          <p14:tracePt t="21839" x="5027613" y="3124200"/>
          <p14:tracePt t="21857" x="5027613" y="3103563"/>
          <p14:tracePt t="21860" x="5027613" y="3092450"/>
          <p14:tracePt t="21939" x="5027613" y="3113088"/>
          <p14:tracePt t="21947" x="5027613" y="3124200"/>
          <p14:tracePt t="21957" x="5037138" y="3133725"/>
          <p14:tracePt t="21973" x="5068888" y="3154363"/>
          <p14:tracePt t="21990" x="5110163" y="3154363"/>
          <p14:tracePt t="22006" x="5140325" y="3154363"/>
          <p14:tracePt t="22023" x="5151438" y="3154363"/>
          <p14:tracePt t="22039" x="5160963" y="3154363"/>
          <p14:tracePt t="22139" x="5151438" y="3154363"/>
          <p14:tracePt t="22156" x="5140325" y="3154363"/>
          <p14:tracePt t="22291" x="5151438" y="3154363"/>
          <p14:tracePt t="22299" x="5151438" y="3144838"/>
          <p14:tracePt t="22326" x="5160963" y="3144838"/>
          <p14:tracePt t="22363" x="5160963" y="3133725"/>
          <p14:tracePt t="22387" x="5151438" y="3133725"/>
          <p14:tracePt t="22395" x="5130800" y="3133725"/>
          <p14:tracePt t="22411" x="5110163" y="3133725"/>
          <p14:tracePt t="22423" x="5089525" y="3144838"/>
          <p14:tracePt t="22440" x="5068888" y="3154363"/>
          <p14:tracePt t="22457" x="5048250" y="3165475"/>
          <p14:tracePt t="22507" x="5057775" y="3165475"/>
          <p14:tracePt t="22515" x="5078413" y="3154363"/>
          <p14:tracePt t="22525" x="5099050" y="3144838"/>
          <p14:tracePt t="22540" x="5119688" y="3133725"/>
          <p14:tracePt t="22557" x="5130800" y="3124200"/>
          <p14:tracePt t="22667" x="5130800" y="3113088"/>
          <p14:tracePt t="24499" x="5119688" y="3113088"/>
          <p14:tracePt t="26891" x="5089525" y="3133725"/>
          <p14:tracePt t="26899" x="5057775" y="3154363"/>
          <p14:tracePt t="26909" x="5027613" y="3175000"/>
          <p14:tracePt t="26925" x="4945063" y="3227388"/>
          <p14:tracePt t="26941" x="4860925" y="3289300"/>
          <p14:tracePt t="26957" x="4799013" y="3321050"/>
          <p14:tracePt t="26974" x="4768850" y="3351213"/>
          <p14:tracePt t="26990" x="4768850" y="3362325"/>
          <p14:tracePt t="27043" x="4757738" y="3362325"/>
          <p14:tracePt t="27060" x="4748213" y="3371850"/>
          <p14:tracePt t="27083" x="4737100" y="3371850"/>
          <p14:tracePt t="27324" x="4727575" y="3371850"/>
          <p14:tracePt t="27499" x="4727575" y="3382963"/>
          <p14:tracePt t="27683" x="4706938" y="3382963"/>
          <p14:tracePt t="27692" x="4675188" y="3392488"/>
          <p14:tracePt t="27708" x="4633913" y="3403600"/>
          <p14:tracePt t="27724" x="4592638" y="3413125"/>
          <p14:tracePt t="27740" x="4540250" y="3424238"/>
          <p14:tracePt t="27757" x="4498975" y="3433763"/>
          <p14:tracePt t="27775" x="4468813" y="3433763"/>
          <p14:tracePt t="27790" x="4457700" y="3433763"/>
          <p14:tracePt t="27819" x="4448175" y="3433763"/>
          <p14:tracePt t="27828" x="4437063" y="3433763"/>
          <p14:tracePt t="27841" x="4427538" y="3433763"/>
          <p14:tracePt t="27844" x="4395788" y="3433763"/>
          <p14:tracePt t="27857" x="4375150" y="3433763"/>
          <p14:tracePt t="27860" x="4333875" y="3424238"/>
          <p14:tracePt t="27874" x="4303713" y="3424238"/>
          <p14:tracePt t="27878" x="4262438" y="3424238"/>
          <p14:tracePt t="27890" x="4219575" y="3424238"/>
          <p14:tracePt t="27893" x="4178300" y="3424238"/>
          <p14:tracePt t="27909" x="4106863" y="3424238"/>
          <p14:tracePt t="27924" x="4065588" y="3424238"/>
          <p14:tracePt t="27941" x="4024313" y="3424238"/>
          <p14:tracePt t="27957" x="4003675" y="3424238"/>
          <p14:tracePt t="27974" x="3962400" y="3424238"/>
          <p14:tracePt t="27990" x="3848100" y="3424238"/>
          <p14:tracePt t="28007" x="3703638" y="3424238"/>
          <p14:tracePt t="28023" x="3506788" y="3424238"/>
          <p14:tracePt t="28040" x="3341688" y="3433763"/>
          <p14:tracePt t="28057" x="3206750" y="3454400"/>
          <p14:tracePt t="28060" x="3154363" y="3454400"/>
          <p14:tracePt t="28074" x="3103563" y="3465513"/>
          <p14:tracePt t="28077" x="3041650" y="3465513"/>
          <p14:tracePt t="28094" x="2947988" y="3486150"/>
          <p14:tracePt t="28108" x="2874963" y="3495675"/>
          <p14:tracePt t="28124" x="2824163" y="3506788"/>
          <p14:tracePt t="28141" x="2792413" y="3506788"/>
          <p14:tracePt t="28157" x="2782888" y="3506788"/>
          <p14:tracePt t="28174" x="2741613" y="3506788"/>
          <p14:tracePt t="28190" x="2638425" y="3495675"/>
          <p14:tracePt t="28207" x="2482850" y="3486150"/>
          <p14:tracePt t="28224" x="2306638" y="3475038"/>
          <p14:tracePt t="28241" x="2130425" y="3486150"/>
          <p14:tracePt t="28244" x="2100263" y="3506788"/>
          <p14:tracePt t="28258" x="2079625" y="3527425"/>
          <p14:tracePt t="28261" x="2058988" y="3536950"/>
          <p14:tracePt t="28274" x="2047875" y="3548063"/>
          <p14:tracePt t="28277" x="2038350" y="3548063"/>
          <p14:tracePt t="28291" x="2038350" y="3557588"/>
          <p14:tracePt t="28293" x="2038350" y="3568700"/>
          <p14:tracePt t="28308" x="2038350" y="3589338"/>
          <p14:tracePt t="28325" x="2047875" y="3600450"/>
          <p14:tracePt t="28347" x="2047875" y="3609975"/>
          <p14:tracePt t="28357" x="2047875" y="3621088"/>
          <p14:tracePt t="28374" x="2047875" y="3630613"/>
          <p14:tracePt t="28390" x="2027238" y="3662363"/>
          <p14:tracePt t="28407" x="2006600" y="3692525"/>
          <p14:tracePt t="28423" x="2006600" y="3733800"/>
          <p14:tracePt t="28441" x="2006600" y="3775075"/>
          <p14:tracePt t="28444" x="2038350" y="3795713"/>
          <p14:tracePt t="28457" x="2058988" y="3827463"/>
          <p14:tracePt t="28460" x="2089150" y="3848100"/>
          <p14:tracePt t="28474" x="2120900" y="3868738"/>
          <p14:tracePt t="28477" x="2130425" y="3868738"/>
          <p14:tracePt t="28491" x="2141538" y="3878263"/>
          <p14:tracePt t="28494" x="2151063" y="3878263"/>
          <p14:tracePt t="28508" x="2162175" y="3889375"/>
          <p14:tracePt t="28525" x="2171700" y="3898900"/>
          <p14:tracePt t="28540" x="2212975" y="3910013"/>
          <p14:tracePt t="28557" x="2265363" y="3930650"/>
          <p14:tracePt t="28574" x="2389188" y="3971925"/>
          <p14:tracePt t="28590" x="2492375" y="4003675"/>
          <p14:tracePt t="28607" x="2544763" y="4033838"/>
          <p14:tracePt t="28624" x="2565400" y="4033838"/>
          <p14:tracePt t="28667" x="2574925" y="4033838"/>
          <p14:tracePt t="28683" x="2595563" y="4033838"/>
          <p14:tracePt t="28699" x="2627313" y="4033838"/>
          <p14:tracePt t="28709" x="2668588" y="4033838"/>
          <p14:tracePt t="28725" x="2751138" y="4033838"/>
          <p14:tracePt t="28740" x="2833688" y="4033838"/>
          <p14:tracePt t="28758" x="2886075" y="4033838"/>
          <p14:tracePt t="28774" x="2906713" y="4033838"/>
          <p14:tracePt t="28790" x="2927350" y="4024313"/>
          <p14:tracePt t="28807" x="2936875" y="4024313"/>
          <p14:tracePt t="28823" x="2947988" y="4013200"/>
          <p14:tracePt t="28841" x="2979738" y="3992563"/>
          <p14:tracePt t="28844" x="3000375" y="3983038"/>
          <p14:tracePt t="28858" x="3030538" y="3983038"/>
          <p14:tracePt t="28860" x="3082925" y="3983038"/>
          <p14:tracePt t="28874" x="3113088" y="3971925"/>
          <p14:tracePt t="28877" x="3133725" y="3971925"/>
          <p14:tracePt t="28891" x="3165475" y="3962400"/>
          <p14:tracePt t="28893" x="3186113" y="3962400"/>
          <p14:tracePt t="28908" x="3236913" y="3962400"/>
          <p14:tracePt t="28924" x="3289300" y="3962400"/>
          <p14:tracePt t="28941" x="3330575" y="3962400"/>
          <p14:tracePt t="28957" x="3362325" y="3951288"/>
          <p14:tracePt t="28974" x="3413125" y="3921125"/>
          <p14:tracePt t="28990" x="3444875" y="3857625"/>
          <p14:tracePt t="29007" x="3465513" y="3795713"/>
          <p14:tracePt t="29024" x="3486150" y="3713163"/>
          <p14:tracePt t="29041" x="3486150" y="3662363"/>
          <p14:tracePt t="29058" x="3486150" y="3609975"/>
          <p14:tracePt t="29060" x="3486150" y="3589338"/>
          <p14:tracePt t="29074" x="3475038" y="3568700"/>
          <p14:tracePt t="29077" x="3465513" y="3548063"/>
          <p14:tracePt t="29091" x="3454400" y="3516313"/>
          <p14:tracePt t="29093" x="3433763" y="3495675"/>
          <p14:tracePt t="29108" x="3403600" y="3454400"/>
          <p14:tracePt t="29125" x="3382963" y="3403600"/>
          <p14:tracePt t="29141" x="3351213" y="3371850"/>
          <p14:tracePt t="29157" x="3341688" y="3362325"/>
          <p14:tracePt t="29174" x="3321050" y="3362325"/>
          <p14:tracePt t="29190" x="3309938" y="3341688"/>
          <p14:tracePt t="29207" x="3289300" y="3341688"/>
          <p14:tracePt t="29224" x="3248025" y="3341688"/>
          <p14:tracePt t="29241" x="3206750" y="3330575"/>
          <p14:tracePt t="29244" x="3175000" y="3309938"/>
          <p14:tracePt t="29258" x="3144838" y="3309938"/>
          <p14:tracePt t="29260" x="3124200" y="3309938"/>
          <p14:tracePt t="29274" x="3103563" y="3300413"/>
          <p14:tracePt t="29290" x="3092450" y="3300413"/>
          <p14:tracePt t="29331" x="3082925" y="3300413"/>
          <p14:tracePt t="29339" x="3071813" y="3300413"/>
          <p14:tracePt t="29347" x="3051175" y="3300413"/>
          <p14:tracePt t="29357" x="3021013" y="3300413"/>
          <p14:tracePt t="29374" x="2947988" y="3300413"/>
          <p14:tracePt t="29390" x="2844800" y="3300413"/>
          <p14:tracePt t="29407" x="2792413" y="3300413"/>
          <p14:tracePt t="29425" x="2751138" y="3300413"/>
          <p14:tracePt t="29428" x="2751138" y="3309938"/>
          <p14:tracePt t="29444" x="2741613" y="3309938"/>
          <p14:tracePt t="29467" x="2741613" y="3321050"/>
          <p14:tracePt t="29483" x="2730500" y="3321050"/>
          <p14:tracePt t="29499" x="2720975" y="3330575"/>
          <p14:tracePt t="29509" x="2700338" y="3330575"/>
          <p14:tracePt t="29525" x="2659063" y="3341688"/>
          <p14:tracePt t="29540" x="2595563" y="3351213"/>
          <p14:tracePt t="29558" x="2565400" y="3382963"/>
          <p14:tracePt t="29574" x="2544763" y="3403600"/>
          <p14:tracePt t="29590" x="2533650" y="3424238"/>
          <p14:tracePt t="29607" x="2533650" y="3433763"/>
          <p14:tracePt t="29623" x="2524125" y="3444875"/>
          <p14:tracePt t="29644" x="2524125" y="3454400"/>
          <p14:tracePt t="29657" x="2524125" y="3465513"/>
          <p14:tracePt t="29674" x="2524125" y="3475038"/>
          <p14:tracePt t="29677" x="2513013" y="3475038"/>
          <p14:tracePt t="29691" x="2513013" y="3495675"/>
          <p14:tracePt t="29708" x="2513013" y="3516313"/>
          <p14:tracePt t="29724" x="2513013" y="3527425"/>
          <p14:tracePt t="29740" x="2513013" y="3536950"/>
          <p14:tracePt t="29779" x="2503488" y="3536950"/>
          <p14:tracePt t="29803" x="2503488" y="3548063"/>
          <p14:tracePt t="30523" x="2503488" y="3568700"/>
          <p14:tracePt t="30531" x="2492375" y="3568700"/>
          <p14:tracePt t="30540" x="2492375" y="3578225"/>
          <p14:tracePt t="30558" x="2482850" y="3600450"/>
          <p14:tracePt t="30575" x="2471738" y="3609975"/>
          <p14:tracePt t="30590" x="2462213" y="3621088"/>
          <p14:tracePt t="30607" x="2462213" y="3641725"/>
          <p14:tracePt t="30624" x="2462213" y="3671888"/>
          <p14:tracePt t="30641" x="2462213" y="3692525"/>
          <p14:tracePt t="30658" x="2462213" y="3713163"/>
          <p14:tracePt t="30660" x="2462213" y="3724275"/>
          <p14:tracePt t="30676" x="2462213" y="3733800"/>
          <p14:tracePt t="30691" x="2462213" y="3744913"/>
          <p14:tracePt t="30694" x="2462213" y="3754438"/>
          <p14:tracePt t="30709" x="2462213" y="3765550"/>
          <p14:tracePt t="30725" x="2462213" y="3786188"/>
          <p14:tracePt t="30741" x="2471738" y="3816350"/>
          <p14:tracePt t="30757" x="2544763" y="3857625"/>
          <p14:tracePt t="30774" x="2659063" y="3930650"/>
          <p14:tracePt t="30790" x="2730500" y="3971925"/>
          <p14:tracePt t="30807" x="2782888" y="4003675"/>
          <p14:tracePt t="30825" x="2813050" y="4013200"/>
          <p14:tracePt t="30841" x="2833688" y="4024313"/>
          <p14:tracePt t="30844" x="2854325" y="4033838"/>
          <p14:tracePt t="30858" x="2865438" y="4033838"/>
          <p14:tracePt t="30861" x="2886075" y="4044950"/>
          <p14:tracePt t="30874" x="2906713" y="4065588"/>
          <p14:tracePt t="30877" x="2927350" y="4065588"/>
          <p14:tracePt t="30891" x="2968625" y="4075113"/>
          <p14:tracePt t="30908" x="3021013" y="4086225"/>
          <p14:tracePt t="30924" x="3051175" y="4086225"/>
          <p14:tracePt t="30940" x="3071813" y="4086225"/>
          <p14:tracePt t="30957" x="3082925" y="4086225"/>
          <p14:tracePt t="30974" x="3092450" y="4086225"/>
          <p14:tracePt t="31004" x="3103563" y="4086225"/>
          <p14:tracePt t="31043" x="3113088" y="4086225"/>
          <p14:tracePt t="31075" x="3124200" y="4086225"/>
          <p14:tracePt t="31092" x="3133725" y="4086225"/>
          <p14:tracePt t="31131" x="3144838" y="4086225"/>
          <p14:tracePt t="31147" x="3154363" y="4086225"/>
          <p14:tracePt t="31156" x="3165475" y="4086225"/>
          <p14:tracePt t="31164" x="3175000" y="4086225"/>
          <p14:tracePt t="31174" x="3186113" y="4086225"/>
          <p14:tracePt t="31190" x="3195638" y="4086225"/>
          <p14:tracePt t="31208" x="3216275" y="4086225"/>
          <p14:tracePt t="31224" x="3236913" y="4086225"/>
          <p14:tracePt t="31241" x="3351213" y="4086225"/>
          <p14:tracePt t="31244" x="3433763" y="4086225"/>
          <p14:tracePt t="31258" x="3506788" y="4086225"/>
          <p14:tracePt t="31261" x="3609975" y="4086225"/>
          <p14:tracePt t="31274" x="3713163" y="4065588"/>
          <p14:tracePt t="31277" x="3795713" y="4054475"/>
          <p14:tracePt t="31291" x="3878263" y="4044950"/>
          <p14:tracePt t="31294" x="3951288" y="4033838"/>
          <p14:tracePt t="31308" x="4024313" y="4024313"/>
          <p14:tracePt t="31329" x="4054475" y="4003675"/>
          <p14:tracePt t="31340" x="4065588" y="4003675"/>
          <p14:tracePt t="31373" x="4075113" y="4003675"/>
          <p14:tracePt t="31381" x="4095750" y="3992563"/>
          <p14:tracePt t="31390" x="4106863" y="3992563"/>
          <p14:tracePt t="31407" x="4157663" y="3983038"/>
          <p14:tracePt t="31425" x="4210050" y="3951288"/>
          <p14:tracePt t="31441" x="4240213" y="3941763"/>
          <p14:tracePt t="31444" x="4262438" y="3930650"/>
          <p14:tracePt t="31458" x="4292600" y="3921125"/>
          <p14:tracePt t="31461" x="4333875" y="3921125"/>
          <p14:tracePt t="31475" x="4386263" y="3910013"/>
          <p14:tracePt t="31477" x="4448175" y="3898900"/>
          <p14:tracePt t="31491" x="4489450" y="3889375"/>
          <p14:tracePt t="31494" x="4519613" y="3878263"/>
          <p14:tracePt t="31508" x="4583113" y="3868738"/>
          <p14:tracePt t="31525" x="4592638" y="3848100"/>
          <p14:tracePt t="31541" x="4603750" y="3836988"/>
          <p14:tracePt t="31558" x="4603750" y="3816350"/>
          <p14:tracePt t="31604" x="4613275" y="3806825"/>
          <p14:tracePt t="31620" x="4624388" y="3795713"/>
          <p14:tracePt t="31629" x="4633913" y="3786188"/>
          <p14:tracePt t="31642" x="4645025" y="3775075"/>
          <p14:tracePt t="31645" x="4654550" y="3775075"/>
          <p14:tracePt t="31658" x="4654550" y="3765550"/>
          <p14:tracePt t="31661" x="4654550" y="3754438"/>
          <p14:tracePt t="31674" x="4665663" y="3754438"/>
          <p14:tracePt t="31795" x="4665663" y="3744913"/>
          <p14:tracePt t="32027" x="4665663" y="3733800"/>
          <p14:tracePt t="32036" x="4675188" y="3733800"/>
          <p14:tracePt t="32179" x="4686300" y="3733800"/>
          <p14:tracePt t="32196" x="4686300" y="3724275"/>
          <p14:tracePt t="32243" x="4686300" y="3713163"/>
          <p14:tracePt t="32283" x="4686300" y="3703638"/>
          <p14:tracePt t="32315" x="4695825" y="3703638"/>
          <p14:tracePt t="32331" x="4695825" y="3692525"/>
          <p14:tracePt t="32340" x="4695825" y="3683000"/>
          <p14:tracePt t="32348" x="4695825" y="3671888"/>
          <p14:tracePt t="32363" x="4695825" y="3662363"/>
          <p14:tracePt t="32375" x="4706938" y="3662363"/>
          <p14:tracePt t="32396" x="4706938" y="3651250"/>
          <p14:tracePt t="34028" x="4686300" y="3662363"/>
          <p14:tracePt t="34036" x="4665663" y="3671888"/>
          <p14:tracePt t="34046" x="4624388" y="3671888"/>
          <p14:tracePt t="34058" x="4613275" y="3683000"/>
          <p14:tracePt t="46076" x="4551363" y="3683000"/>
          <p14:tracePt t="46084" x="4530725" y="3703638"/>
          <p14:tracePt t="46094" x="4478338" y="3724275"/>
          <p14:tracePt t="46109" x="4386263" y="3795713"/>
          <p14:tracePt t="46126" x="4303713" y="3898900"/>
          <p14:tracePt t="46142" x="4251325" y="4075113"/>
          <p14:tracePt t="46159" x="4189413" y="4283075"/>
          <p14:tracePt t="46176" x="4095750" y="4448175"/>
          <p14:tracePt t="46192" x="3951288" y="4583113"/>
          <p14:tracePt t="46208" x="3744913" y="4757738"/>
          <p14:tracePt t="46226" x="3495675" y="4954588"/>
          <p14:tracePt t="46229" x="3392488" y="5057775"/>
          <p14:tracePt t="46242" x="3289300" y="5160963"/>
          <p14:tracePt t="46245" x="3195638" y="5286375"/>
          <p14:tracePt t="46259" x="3144838" y="5378450"/>
          <p14:tracePt t="46262" x="3113088" y="5451475"/>
          <p14:tracePt t="46276" x="3082925" y="5534025"/>
          <p14:tracePt t="46292" x="3082925" y="5554663"/>
          <p14:tracePt t="46325" x="3092450" y="5543550"/>
          <p14:tracePt t="46333" x="3092450" y="5513388"/>
          <p14:tracePt t="46342" x="3092450" y="5481638"/>
          <p14:tracePt t="46359" x="3092450" y="5368925"/>
          <p14:tracePt t="46376" x="3062288" y="5245100"/>
          <p14:tracePt t="46391" x="3041650" y="5140325"/>
          <p14:tracePt t="46409" x="3030538" y="5048250"/>
          <p14:tracePt t="46412" x="3030538" y="4995863"/>
          <p14:tracePt t="46426" x="3030538" y="4954588"/>
          <p14:tracePt t="46429" x="3030538" y="4903788"/>
          <p14:tracePt t="46442" x="3030538" y="4851400"/>
          <p14:tracePt t="46445" x="3030538" y="4819650"/>
          <p14:tracePt t="46459" x="3041650" y="4748213"/>
          <p14:tracePt t="46462" x="3051175" y="4665663"/>
          <p14:tracePt t="46476" x="3051175" y="4519613"/>
          <p14:tracePt t="46493" x="3030538" y="4354513"/>
          <p14:tracePt t="46509" x="3000375" y="4230688"/>
          <p14:tracePt t="46526" x="2959100" y="4148138"/>
          <p14:tracePt t="46542" x="2936875" y="4116388"/>
          <p14:tracePt t="46559" x="2927350" y="4106863"/>
          <p14:tracePt t="46576" x="2906713" y="4106863"/>
          <p14:tracePt t="46592" x="2895600" y="4148138"/>
          <p14:tracePt t="46608" x="2874963" y="4219575"/>
          <p14:tracePt t="46626" x="2854325" y="4313238"/>
          <p14:tracePt t="46629" x="2844800" y="4354513"/>
          <p14:tracePt t="46642" x="2833688" y="4416425"/>
          <p14:tracePt t="46645" x="2833688" y="4468813"/>
          <p14:tracePt t="46659" x="2813050" y="4551363"/>
          <p14:tracePt t="46662" x="2813050" y="4645025"/>
          <p14:tracePt t="46676" x="2813050" y="4810125"/>
          <p14:tracePt t="46692" x="2824163" y="4954588"/>
          <p14:tracePt t="46709" x="2854325" y="5057775"/>
          <p14:tracePt t="46726" x="2886075" y="5110163"/>
          <p14:tracePt t="46742" x="2886075" y="5160963"/>
          <p14:tracePt t="46759" x="2886075" y="5192713"/>
          <p14:tracePt t="46776" x="2886075" y="5202238"/>
          <p14:tracePt t="46792" x="2886075" y="5213350"/>
          <p14:tracePt t="46812" x="2895600" y="5202238"/>
          <p14:tracePt t="46826" x="2895600" y="5192713"/>
          <p14:tracePt t="46829" x="2916238" y="5172075"/>
          <p14:tracePt t="46842" x="2927350" y="5140325"/>
          <p14:tracePt t="46845" x="2927350" y="5110163"/>
          <p14:tracePt t="46859" x="2947988" y="5027613"/>
          <p14:tracePt t="46876" x="2979738" y="4924425"/>
          <p14:tracePt t="46893" x="3009900" y="4830763"/>
          <p14:tracePt t="46909" x="3071813" y="4748213"/>
          <p14:tracePt t="46926" x="3133725" y="4645025"/>
          <p14:tracePt t="46942" x="3186113" y="4551363"/>
          <p14:tracePt t="46959" x="3206750" y="4489450"/>
          <p14:tracePt t="46976" x="3227388" y="4437063"/>
          <p14:tracePt t="46992" x="3227388" y="4427538"/>
          <p14:tracePt t="47028" x="3227388" y="4448175"/>
          <p14:tracePt t="47035" x="3227388" y="4468813"/>
          <p14:tracePt t="47045" x="3227388" y="4498975"/>
          <p14:tracePt t="47059" x="3227388" y="4530725"/>
          <p14:tracePt t="47062" x="3227388" y="4583113"/>
          <p14:tracePt t="47076" x="3227388" y="4665663"/>
          <p14:tracePt t="47092" x="3227388" y="4768850"/>
          <p14:tracePt t="47109" x="3227388" y="4851400"/>
          <p14:tracePt t="47126" x="3227388" y="4975225"/>
          <p14:tracePt t="47142" x="3257550" y="5089525"/>
          <p14:tracePt t="47159" x="3300413" y="5181600"/>
          <p14:tracePt t="47176" x="3321050" y="5222875"/>
          <p14:tracePt t="47192" x="3341688" y="5265738"/>
          <p14:tracePt t="47208" x="3362325" y="5295900"/>
          <p14:tracePt t="47226" x="3362325" y="5307013"/>
          <p14:tracePt t="47229" x="3362325" y="5316538"/>
          <p14:tracePt t="47268" x="3371850" y="5295900"/>
          <p14:tracePt t="47284" x="3371850" y="5286375"/>
          <p14:tracePt t="58860" x="3382963" y="5286375"/>
          <p14:tracePt t="58868" x="3403600" y="5275263"/>
          <p14:tracePt t="58877" x="3433763" y="5265738"/>
          <p14:tracePt t="58894" x="3548063" y="5233988"/>
          <p14:tracePt t="58910" x="3703638" y="5192713"/>
          <p14:tracePt t="58927" x="3775075" y="5160963"/>
          <p14:tracePt t="58944" x="3795713" y="5151438"/>
          <p14:tracePt t="59333" x="3806825" y="5151438"/>
          <p14:tracePt t="59342" x="3816350" y="5151438"/>
          <p14:tracePt t="59357" x="3836988" y="5151438"/>
          <p14:tracePt t="59381" x="3836988" y="5160963"/>
          <p14:tracePt t="59389" x="3836988" y="5172075"/>
          <p14:tracePt t="59398" x="3836988" y="5181600"/>
          <p14:tracePt t="59410" x="3836988" y="5192713"/>
          <p14:tracePt t="59413" x="3836988" y="5202238"/>
          <p14:tracePt t="59428" x="3836988" y="5213350"/>
          <p14:tracePt t="59430" x="3836988" y="5222875"/>
          <p14:tracePt t="59444" x="3836988" y="5233988"/>
          <p14:tracePt t="59447" x="3836988" y="5254625"/>
          <p14:tracePt t="59461" x="3836988" y="5265738"/>
          <p14:tracePt t="59477" x="3836988" y="5275263"/>
          <p14:tracePt t="59494" x="3836988" y="5286375"/>
          <p14:tracePt t="59510" x="3836988" y="5307013"/>
          <p14:tracePt t="59527" x="3836988" y="5327650"/>
          <p14:tracePt t="59543" x="3836988" y="5348288"/>
          <p14:tracePt t="59559" x="3857625" y="5368925"/>
          <p14:tracePt t="59578" x="3857625" y="5378450"/>
          <p14:tracePt t="59580" x="3868738" y="5399088"/>
          <p14:tracePt t="59593" x="3889375" y="5399088"/>
          <p14:tracePt t="59610" x="3910013" y="5419725"/>
          <p14:tracePt t="59613" x="3921125" y="5430838"/>
          <p14:tracePt t="59627" x="3941763" y="5440363"/>
          <p14:tracePt t="59630" x="3951288" y="5451475"/>
          <p14:tracePt t="59643" x="3962400" y="5461000"/>
          <p14:tracePt t="59660" x="3962400" y="5472113"/>
          <p14:tracePt t="59677" x="3962400" y="5481638"/>
          <p14:tracePt t="59694" x="3962400" y="5492750"/>
          <p14:tracePt t="59710" x="3983038" y="5522913"/>
          <p14:tracePt t="59727" x="4024313" y="5575300"/>
          <p14:tracePt t="59744" x="4137025" y="5648325"/>
          <p14:tracePt t="59760" x="4230688" y="5699125"/>
          <p14:tracePt t="59777" x="4303713" y="5740400"/>
          <p14:tracePt t="59794" x="4344988" y="5772150"/>
          <p14:tracePt t="59797" x="4354513" y="5772150"/>
          <p14:tracePt t="59810" x="4365625" y="5792788"/>
          <p14:tracePt t="59813" x="4386263" y="5802313"/>
          <p14:tracePt t="59827" x="4406900" y="5822950"/>
          <p14:tracePt t="59830" x="4427538" y="5854700"/>
          <p14:tracePt t="59844" x="4489450" y="5886450"/>
          <p14:tracePt t="59846" x="4540250" y="5916613"/>
          <p14:tracePt t="59860" x="4654550" y="5978525"/>
          <p14:tracePt t="59877" x="4706938" y="5999163"/>
          <p14:tracePt t="59894" x="4737100" y="6010275"/>
          <p14:tracePt t="59948" x="4737100" y="6019800"/>
          <p14:tracePt t="59980" x="4737100" y="6030913"/>
          <p14:tracePt t="59989" x="4737100" y="6040438"/>
          <p14:tracePt t="59998" x="4737100" y="6051550"/>
          <p14:tracePt t="60010" x="4737100" y="6072188"/>
          <p14:tracePt t="60026" x="4737100" y="6081713"/>
          <p14:tracePt t="60068" x="4737100" y="6092825"/>
          <p14:tracePt t="60077" x="4727575" y="6092825"/>
          <p14:tracePt t="60094" x="4716463" y="6113463"/>
          <p14:tracePt t="60110" x="4706938" y="6143625"/>
          <p14:tracePt t="60127" x="4695825" y="6164263"/>
          <p14:tracePt t="60143" x="4686300" y="6184900"/>
          <p14:tracePt t="60159" x="4675188" y="6196013"/>
          <p14:tracePt t="60178" x="4675188" y="6216650"/>
          <p14:tracePt t="60194" x="4675188" y="6227763"/>
          <p14:tracePt t="60197" x="4675188" y="6237288"/>
          <p14:tracePt t="60210" x="4675188" y="6248400"/>
          <p14:tracePt t="60213" x="4686300" y="6248400"/>
          <p14:tracePt t="60227" x="4686300" y="6257925"/>
          <p14:tracePt t="60244" x="4695825" y="6269038"/>
          <p14:tracePt t="60246" x="4706938" y="6289675"/>
          <p14:tracePt t="60260" x="4768850" y="6330950"/>
          <p14:tracePt t="60277" x="4872038" y="6392863"/>
          <p14:tracePt t="60294" x="4933950" y="6423025"/>
          <p14:tracePt t="60314" x="4975225" y="6434138"/>
          <p14:tracePt t="60317" x="4986338" y="6443663"/>
          <p14:tracePt t="60328" x="5006975" y="6443663"/>
          <p14:tracePt t="60343" x="5048250" y="6454775"/>
          <p14:tracePt t="60359" x="5140325" y="6475413"/>
          <p14:tracePt t="60377" x="5202238" y="6484938"/>
          <p14:tracePt t="60380" x="5233988" y="6484938"/>
          <p14:tracePt t="60393" x="5254625" y="6484938"/>
          <p14:tracePt t="60410" x="5307013" y="6484938"/>
          <p14:tracePt t="60413" x="5327650" y="6496050"/>
          <p14:tracePt t="60427" x="5378450" y="6505575"/>
          <p14:tracePt t="60430" x="5440363" y="6526213"/>
          <p14:tracePt t="60444" x="5522913" y="6548438"/>
          <p14:tracePt t="60446" x="5575300" y="6548438"/>
          <p14:tracePt t="60460" x="5689600" y="6569075"/>
          <p14:tracePt t="60477" x="5772150" y="6569075"/>
          <p14:tracePt t="60494" x="5822950" y="6569075"/>
          <p14:tracePt t="60510" x="5886450" y="6569075"/>
          <p14:tracePt t="60527" x="5999163" y="6578600"/>
          <p14:tracePt t="60543" x="6113463" y="6578600"/>
          <p14:tracePt t="60559" x="6248400" y="6578600"/>
          <p14:tracePt t="60577" x="6330950" y="6578600"/>
          <p14:tracePt t="60594" x="6413500" y="6578600"/>
          <p14:tracePt t="60597" x="6443663" y="6578600"/>
          <p14:tracePt t="60610" x="6475413" y="6578600"/>
          <p14:tracePt t="60614" x="6505575" y="6578600"/>
          <p14:tracePt t="60627" x="6526213" y="6569075"/>
          <p14:tracePt t="60630" x="6557963" y="6569075"/>
          <p14:tracePt t="60644" x="6578600" y="6569075"/>
          <p14:tracePt t="60646" x="6599238" y="6557963"/>
          <p14:tracePt t="60660" x="6661150" y="6557963"/>
          <p14:tracePt t="60677" x="6713538" y="6557963"/>
          <p14:tracePt t="60694" x="6764338" y="6557963"/>
          <p14:tracePt t="60710" x="6837363" y="6557963"/>
          <p14:tracePt t="60727" x="6931025" y="6548438"/>
          <p14:tracePt t="60743" x="7002463" y="6526213"/>
          <p14:tracePt t="60759" x="7054850" y="6526213"/>
          <p14:tracePt t="60778" x="7116763" y="6526213"/>
          <p14:tracePt t="60781" x="7137400" y="6526213"/>
          <p14:tracePt t="60793" x="7167563" y="6526213"/>
          <p14:tracePt t="60810" x="7240588" y="6526213"/>
          <p14:tracePt t="60813" x="7313613" y="6505575"/>
          <p14:tracePt t="60827" x="7375525" y="6496050"/>
          <p14:tracePt t="60830" x="7416800" y="6484938"/>
          <p14:tracePt t="60844" x="7437438" y="6484938"/>
          <p14:tracePt t="60846" x="7458075" y="6484938"/>
          <p14:tracePt t="60860" x="7478713" y="6475413"/>
          <p14:tracePt t="60894" x="7478713" y="6464300"/>
          <p14:tracePt t="60901" x="7488238" y="6454775"/>
          <p14:tracePt t="60910" x="7488238" y="6443663"/>
          <p14:tracePt t="60927" x="7508875" y="6423025"/>
          <p14:tracePt t="60943" x="7519988" y="6402388"/>
          <p14:tracePt t="61012" x="7519988" y="6413500"/>
          <p14:tracePt t="61068" x="7531100" y="6413500"/>
          <p14:tracePt t="61077" x="7540625" y="6402388"/>
          <p14:tracePt t="61109" x="7540625" y="6413500"/>
          <p14:tracePt t="61116" x="7508875" y="6423025"/>
          <p14:tracePt t="61127" x="7478713" y="6434138"/>
          <p14:tracePt t="61143" x="7354888" y="6443663"/>
          <p14:tracePt t="61159" x="7158038" y="6464300"/>
          <p14:tracePt t="61178" x="6972300" y="6505575"/>
          <p14:tracePt t="61193" x="6816725" y="6548438"/>
          <p14:tracePt t="61492" x="6826250" y="6548438"/>
          <p14:tracePt t="61500" x="6878638" y="6537325"/>
          <p14:tracePt t="61510" x="7013575" y="6516688"/>
          <p14:tracePt t="61528" x="7261225" y="6526213"/>
          <p14:tracePt t="61544" x="7540625" y="6599238"/>
          <p14:tracePt t="61559" x="7747000" y="6610350"/>
          <p14:tracePt t="61577" x="7799388" y="6610350"/>
          <p14:tracePt t="61580" x="7820025" y="6610350"/>
          <p14:tracePt t="61593" x="7829550" y="6610350"/>
          <p14:tracePt t="61610" x="7872413" y="6599238"/>
          <p14:tracePt t="61613" x="7913688" y="6589713"/>
          <p14:tracePt t="61627" x="7943850" y="6578600"/>
          <p14:tracePt t="61630" x="7996238" y="6569075"/>
          <p14:tracePt t="61644" x="8037513" y="6548438"/>
          <p14:tracePt t="61646" x="8067675" y="6537325"/>
          <p14:tracePt t="61660" x="8150225" y="6496050"/>
          <p14:tracePt t="61677" x="8213725" y="6464300"/>
          <p14:tracePt t="61694" x="8264525" y="6434138"/>
          <p14:tracePt t="61710" x="8305800" y="6402388"/>
          <p14:tracePt t="61727" x="8388350" y="6392863"/>
          <p14:tracePt t="61743" x="8493125" y="6392863"/>
          <p14:tracePt t="61759" x="8555038" y="6392863"/>
          <p14:tracePt t="61778" x="8605838" y="6392863"/>
          <p14:tracePt t="61781" x="8616950" y="6392863"/>
          <p14:tracePt t="61793" x="8626475" y="6392863"/>
          <p14:tracePt t="61810" x="8637588" y="6392863"/>
          <p14:tracePt t="61813" x="8637588" y="6381750"/>
          <p14:tracePt t="61828" x="8647113" y="6351588"/>
          <p14:tracePt t="61831" x="8658225" y="6330950"/>
          <p14:tracePt t="61844" x="8678863" y="6310313"/>
          <p14:tracePt t="61846" x="8709025" y="6289675"/>
          <p14:tracePt t="61860" x="8843963" y="6227763"/>
          <p14:tracePt t="61877" x="8967788" y="6164263"/>
          <p14:tracePt t="61894" x="9029700" y="6134100"/>
          <p14:tracePt t="61910" x="9061450" y="6102350"/>
          <p14:tracePt t="61927" x="9070975" y="6102350"/>
          <p14:tracePt t="61943" x="9091613" y="6092825"/>
          <p14:tracePt t="61960" x="9102725" y="6092825"/>
          <p14:tracePt t="61978" x="9123363" y="6081713"/>
          <p14:tracePt t="61993" x="9123363" y="6030913"/>
          <p14:tracePt t="62010" x="9082088" y="5978525"/>
          <p14:tracePt t="62013" x="8999538" y="5937250"/>
          <p14:tracePt t="62027" x="8885238" y="5875338"/>
          <p14:tracePt t="62030" x="8761413" y="5834063"/>
          <p14:tracePt t="62044" x="8626475" y="5792788"/>
          <p14:tracePt t="62046" x="8523288" y="5772150"/>
          <p14:tracePt t="62060" x="8378825" y="5772150"/>
          <p14:tracePt t="62077" x="8275638" y="5772150"/>
          <p14:tracePt t="62094" x="8120063" y="5772150"/>
          <p14:tracePt t="62110" x="7996238" y="5772150"/>
          <p14:tracePt t="62126" x="7872413" y="5772150"/>
          <p14:tracePt t="62143" x="7675563" y="5761038"/>
          <p14:tracePt t="62160" x="7458075" y="5761038"/>
          <p14:tracePt t="62178" x="7261225" y="5761038"/>
          <p14:tracePt t="62194" x="7105650" y="5781675"/>
          <p14:tracePt t="62210" x="6961188" y="5802313"/>
          <p14:tracePt t="62213" x="6889750" y="5802313"/>
          <p14:tracePt t="62228" x="6837363" y="5813425"/>
          <p14:tracePt t="62231" x="6764338" y="5822950"/>
          <p14:tracePt t="62244" x="6702425" y="5822950"/>
          <p14:tracePt t="62247" x="6619875" y="5822950"/>
          <p14:tracePt t="62260" x="6484938" y="5822950"/>
          <p14:tracePt t="62277" x="6299200" y="5802313"/>
          <p14:tracePt t="62294" x="6196013" y="5802313"/>
          <p14:tracePt t="62310" x="6092825" y="5802313"/>
          <p14:tracePt t="62327" x="5957888" y="5792788"/>
          <p14:tracePt t="62343" x="5792788" y="5772150"/>
          <p14:tracePt t="62360" x="5522913" y="5772150"/>
          <p14:tracePt t="62377" x="5233988" y="5772150"/>
          <p14:tracePt t="62393" x="5037138" y="5813425"/>
          <p14:tracePt t="62397" x="4933950" y="5854700"/>
          <p14:tracePt t="62410" x="4872038" y="5864225"/>
          <p14:tracePt t="62413" x="4830763" y="5886450"/>
          <p14:tracePt t="62427" x="4799013" y="5895975"/>
          <p14:tracePt t="62430" x="4768850" y="5907088"/>
          <p14:tracePt t="62444" x="4757738" y="5907088"/>
          <p14:tracePt t="62460" x="4737100" y="5907088"/>
          <p14:tracePt t="62477" x="4706938" y="5907088"/>
          <p14:tracePt t="62494" x="4633913" y="5895975"/>
          <p14:tracePt t="62510" x="4560888" y="5895975"/>
          <p14:tracePt t="62527" x="4498975" y="5927725"/>
          <p14:tracePt t="62544" x="4427538" y="5969000"/>
          <p14:tracePt t="62560" x="4386263" y="5999163"/>
          <p14:tracePt t="62578" x="4375150" y="6030913"/>
          <p14:tracePt t="62581" x="4375150" y="6051550"/>
          <p14:tracePt t="62593" x="4375150" y="6081713"/>
          <p14:tracePt t="62610" x="4406900" y="6134100"/>
          <p14:tracePt t="62613" x="4457700" y="6175375"/>
          <p14:tracePt t="62628" x="4540250" y="6216650"/>
          <p14:tracePt t="62631" x="4624388" y="6257925"/>
          <p14:tracePt t="62644" x="4706938" y="6299200"/>
          <p14:tracePt t="62647" x="4830763" y="6351588"/>
          <p14:tracePt t="62661" x="5027613" y="6392863"/>
          <p14:tracePt t="62677" x="5222875" y="6443663"/>
          <p14:tracePt t="62694" x="5378450" y="6484938"/>
          <p14:tracePt t="62710" x="5513388" y="6516688"/>
          <p14:tracePt t="62727" x="5668963" y="6548438"/>
          <p14:tracePt t="62743" x="5843588" y="6548438"/>
          <p14:tracePt t="62760" x="6010275" y="6548438"/>
          <p14:tracePt t="62778" x="6184900" y="6537325"/>
          <p14:tracePt t="62781" x="6269038" y="6537325"/>
          <p14:tracePt t="62794" x="6330950" y="6537325"/>
          <p14:tracePt t="62810" x="6484938" y="6537325"/>
          <p14:tracePt t="62813" x="6537325" y="6537325"/>
          <p14:tracePt t="62827" x="6589713" y="6537325"/>
          <p14:tracePt t="62830" x="6651625" y="6548438"/>
          <p14:tracePt t="62844" x="6734175" y="6557963"/>
          <p14:tracePt t="62846" x="6816725" y="6569075"/>
          <p14:tracePt t="62860" x="7002463" y="6589713"/>
          <p14:tracePt t="62877" x="7167563" y="6589713"/>
          <p14:tracePt t="62894" x="7281863" y="6589713"/>
          <p14:tracePt t="62910" x="7334250" y="6589713"/>
          <p14:tracePt t="62927" x="7364413" y="6589713"/>
          <p14:tracePt t="62944" x="7405688" y="6589713"/>
          <p14:tracePt t="62960" x="7531100" y="6569075"/>
          <p14:tracePt t="62978" x="7675563" y="6537325"/>
          <p14:tracePt t="62981" x="7747000" y="6505575"/>
          <p14:tracePt t="62994" x="7808913" y="6484938"/>
          <p14:tracePt t="62997" x="7851775" y="6475413"/>
          <p14:tracePt t="63010" x="7913688" y="6454775"/>
          <p14:tracePt t="63013" x="7964488" y="6443663"/>
          <p14:tracePt t="63028" x="7996238" y="6423025"/>
          <p14:tracePt t="63030" x="8026400" y="6413500"/>
          <p14:tracePt t="63044" x="8108950" y="6392863"/>
          <p14:tracePt t="63046" x="8172450" y="6372225"/>
          <p14:tracePt t="63060" x="8358188" y="6340475"/>
          <p14:tracePt t="63077" x="8575675" y="6289675"/>
          <p14:tracePt t="63094" x="8782050" y="6227763"/>
          <p14:tracePt t="63110" x="8864600" y="6164263"/>
          <p14:tracePt t="63128" x="8875713" y="6113463"/>
          <p14:tracePt t="63143" x="8875713" y="6061075"/>
          <p14:tracePt t="63160" x="8875713" y="6030913"/>
          <p14:tracePt t="63178" x="8896350" y="6010275"/>
          <p14:tracePt t="63181" x="8896350" y="5999163"/>
          <p14:tracePt t="63194" x="8926513" y="5978525"/>
          <p14:tracePt t="63197" x="8937625" y="5957888"/>
          <p14:tracePt t="63210" x="8958263" y="5948363"/>
          <p14:tracePt t="63213" x="8958263" y="5927725"/>
          <p14:tracePt t="63227" x="8958263" y="5916613"/>
          <p14:tracePt t="63230" x="8958263" y="5895975"/>
          <p14:tracePt t="63244" x="8926513" y="5864225"/>
          <p14:tracePt t="63247" x="8896350" y="5864225"/>
          <p14:tracePt t="63260" x="8843963" y="5834063"/>
          <p14:tracePt t="63278" x="8812213" y="5813425"/>
          <p14:tracePt t="63294" x="8761413" y="5781675"/>
          <p14:tracePt t="63310" x="8667750" y="5740400"/>
          <p14:tracePt t="63328" x="8493125" y="5689600"/>
          <p14:tracePt t="63344" x="8193088" y="5616575"/>
          <p14:tracePt t="63360" x="7975600" y="5616575"/>
          <p14:tracePt t="63379" x="7840663" y="5648325"/>
          <p14:tracePt t="63382" x="7778750" y="5678488"/>
          <p14:tracePt t="63393" x="7737475" y="5689600"/>
          <p14:tracePt t="63410" x="7643813" y="5699125"/>
          <p14:tracePt t="63413" x="7613650" y="5699125"/>
          <p14:tracePt t="63428" x="7593013" y="5699125"/>
          <p14:tracePt t="63431" x="7561263" y="5699125"/>
          <p14:tracePt t="63444" x="7519988" y="5689600"/>
          <p14:tracePt t="63447" x="7426325" y="5668963"/>
          <p14:tracePt t="63460" x="7210425" y="5616575"/>
          <p14:tracePt t="63479" x="6910388" y="5607050"/>
          <p14:tracePt t="63494" x="6681788" y="5627688"/>
          <p14:tracePt t="63510" x="6537325" y="5668963"/>
          <p14:tracePt t="63528" x="6402388" y="5710238"/>
          <p14:tracePt t="63543" x="6319838" y="5740400"/>
          <p14:tracePt t="63560" x="6257925" y="5761038"/>
          <p14:tracePt t="63578" x="6184900" y="5772150"/>
          <p14:tracePt t="63581" x="6113463" y="5772150"/>
          <p14:tracePt t="63594" x="6040438" y="5792788"/>
          <p14:tracePt t="63597" x="5978525" y="5792788"/>
          <p14:tracePt t="63610" x="5948363" y="5802313"/>
          <p14:tracePt t="63614" x="5907088" y="5822950"/>
          <p14:tracePt t="63627" x="5875338" y="5822950"/>
          <p14:tracePt t="63630" x="5843588" y="5822950"/>
          <p14:tracePt t="63644" x="5802313" y="5822950"/>
          <p14:tracePt t="63646" x="5772150" y="5813425"/>
          <p14:tracePt t="63660" x="5689600" y="5792788"/>
          <p14:tracePt t="63677" x="5543550" y="5730875"/>
          <p14:tracePt t="63694" x="5337175" y="5668963"/>
          <p14:tracePt t="63710" x="5213350" y="5668963"/>
          <p14:tracePt t="63727" x="5151438" y="5668963"/>
          <p14:tracePt t="63744" x="5110163" y="5668963"/>
          <p14:tracePt t="63760" x="5068888" y="5657850"/>
          <p14:tracePt t="63778" x="5037138" y="5637213"/>
          <p14:tracePt t="63781" x="5016500" y="5637213"/>
          <p14:tracePt t="63794" x="4995863" y="5637213"/>
          <p14:tracePt t="63797" x="4965700" y="5627688"/>
          <p14:tracePt t="63810" x="4933950" y="5616575"/>
          <p14:tracePt t="63813" x="4913313" y="5616575"/>
          <p14:tracePt t="63828" x="4892675" y="5616575"/>
          <p14:tracePt t="63830" x="4872038" y="5616575"/>
          <p14:tracePt t="63844" x="4851400" y="5616575"/>
          <p14:tracePt t="63847" x="4840288" y="5616575"/>
          <p14:tracePt t="63861" x="4799013" y="5616575"/>
          <p14:tracePt t="63877" x="4789488" y="5616575"/>
          <p14:tracePt t="63909" x="4778375" y="5616575"/>
          <p14:tracePt t="63932" x="4768850" y="5627688"/>
          <p14:tracePt t="63941" x="4748213" y="5637213"/>
          <p14:tracePt t="63950" x="4748213" y="5648325"/>
          <p14:tracePt t="63960" x="4706938" y="5668963"/>
          <p14:tracePt t="63978" x="4675188" y="5699125"/>
          <p14:tracePt t="63981" x="4645025" y="5730875"/>
          <p14:tracePt t="63993" x="4624388" y="5751513"/>
          <p14:tracePt t="64010" x="4592638" y="5781675"/>
          <p14:tracePt t="64029" x="4583113" y="5792788"/>
          <p14:tracePt t="64044" x="4572000" y="5792788"/>
          <p14:tracePt t="64046" x="4572000" y="5802313"/>
          <p14:tracePt t="64061" x="4551363" y="5802313"/>
          <p14:tracePt t="64077" x="4519613" y="5834063"/>
          <p14:tracePt t="64094" x="4468813" y="5895975"/>
          <p14:tracePt t="64110" x="4437063" y="5927725"/>
          <p14:tracePt t="64126" x="4427538" y="5957888"/>
          <p14:tracePt t="64196" x="4427538" y="5948363"/>
          <p14:tracePt t="64205" x="4427538" y="5937250"/>
          <p14:tracePt t="64236" x="4427538" y="5927725"/>
          <p14:tracePt t="64372" x="4427538" y="5948363"/>
          <p14:tracePt t="64380" x="4427538" y="5957888"/>
          <p14:tracePt t="64397" x="4427538" y="5978525"/>
          <p14:tracePt t="64410" x="4416425" y="5989638"/>
          <p14:tracePt t="64414" x="4416425" y="5999163"/>
          <p14:tracePt t="64427" x="4406900" y="6019800"/>
          <p14:tracePt t="64430" x="4395788" y="6030913"/>
          <p14:tracePt t="64444" x="4395788" y="6040438"/>
          <p14:tracePt t="64446" x="4386263" y="6040438"/>
          <p14:tracePt t="64460" x="4386263" y="6051550"/>
          <p14:tracePt t="64484" x="4375150" y="6051550"/>
          <p14:tracePt t="64724" x="4375150" y="6061075"/>
          <p14:tracePt t="64732" x="4375150" y="6072188"/>
          <p14:tracePt t="64757" x="4375150" y="6081713"/>
          <p14:tracePt t="64916" x="4375150" y="6072188"/>
          <p14:tracePt t="64926" x="4375150" y="6061075"/>
          <p14:tracePt t="64934" x="4375150" y="6051550"/>
          <p14:tracePt t="64948" x="4375150" y="6040438"/>
          <p14:tracePt t="64960" x="4375150" y="60309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DC61EC17-9D3C-0FEB-4081-7E3B25AEDDD5}"/>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2291" name="Rectangle 5">
            <a:extLst>
              <a:ext uri="{FF2B5EF4-FFF2-40B4-BE49-F238E27FC236}">
                <a16:creationId xmlns:a16="http://schemas.microsoft.com/office/drawing/2014/main" id="{639FA2CD-C646-D143-F80C-E7CDA1CFB2DC}"/>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 name="Rectangle 1">
            <a:extLst>
              <a:ext uri="{FF2B5EF4-FFF2-40B4-BE49-F238E27FC236}">
                <a16:creationId xmlns:a16="http://schemas.microsoft.com/office/drawing/2014/main" id="{1370CD6D-27A7-859F-3616-1EFC17C89D38}"/>
              </a:ext>
            </a:extLst>
          </p:cNvPr>
          <p:cNvSpPr/>
          <p:nvPr/>
        </p:nvSpPr>
        <p:spPr>
          <a:xfrm>
            <a:off x="462541" y="1066800"/>
            <a:ext cx="8218917" cy="3426579"/>
          </a:xfrm>
          <a:prstGeom prst="rect">
            <a:avLst/>
          </a:prstGeom>
          <a:noFill/>
        </p:spPr>
        <p:txBody>
          <a:bodyPr wrap="none">
            <a:spAutoFit/>
          </a:bodyPr>
          <a:lstStyle/>
          <a:p>
            <a:pPr algn="ctr">
              <a:defRPr/>
            </a:pPr>
            <a:r>
              <a:rPr lang="en-US" sz="13000" b="1" dirty="0">
                <a:ln w="22225">
                  <a:solidFill>
                    <a:schemeClr val="accent2"/>
                  </a:solidFill>
                  <a:prstDash val="solid"/>
                </a:ln>
                <a:solidFill>
                  <a:schemeClr val="accent2">
                    <a:lumMod val="40000"/>
                    <a:lumOff val="60000"/>
                  </a:schemeClr>
                </a:solidFill>
              </a:rPr>
              <a:t>1</a:t>
            </a:r>
            <a:r>
              <a:rPr lang="en-US" sz="13000" b="1" baseline="30000" dirty="0">
                <a:ln w="22225">
                  <a:solidFill>
                    <a:schemeClr val="accent2"/>
                  </a:solidFill>
                  <a:prstDash val="solid"/>
                </a:ln>
                <a:solidFill>
                  <a:schemeClr val="accent2">
                    <a:lumMod val="40000"/>
                    <a:lumOff val="60000"/>
                  </a:schemeClr>
                </a:solidFill>
              </a:rPr>
              <a:t>st</a:t>
            </a:r>
            <a:r>
              <a:rPr lang="en-US" sz="13000" b="1" dirty="0">
                <a:ln w="22225">
                  <a:solidFill>
                    <a:schemeClr val="accent2"/>
                  </a:solidFill>
                  <a:prstDash val="solid"/>
                </a:ln>
                <a:solidFill>
                  <a:schemeClr val="accent2">
                    <a:lumMod val="40000"/>
                    <a:lumOff val="60000"/>
                  </a:schemeClr>
                </a:solidFill>
              </a:rPr>
              <a:t> step</a:t>
            </a:r>
          </a:p>
          <a:p>
            <a:pPr algn="ctr">
              <a:defRPr/>
            </a:pPr>
            <a:r>
              <a:rPr lang="en-US" sz="13000" b="1" baseline="-25000" dirty="0">
                <a:ln w="22225">
                  <a:solidFill>
                    <a:schemeClr val="accent2"/>
                  </a:solidFill>
                  <a:prstDash val="solid"/>
                </a:ln>
                <a:solidFill>
                  <a:schemeClr val="accent2">
                    <a:lumMod val="40000"/>
                    <a:lumOff val="60000"/>
                  </a:schemeClr>
                </a:solidFill>
              </a:rPr>
              <a:t>making a sample</a:t>
            </a:r>
          </a:p>
        </p:txBody>
      </p:sp>
      <p:sp>
        <p:nvSpPr>
          <p:cNvPr id="12293" name="Rectangle 6">
            <a:extLst>
              <a:ext uri="{FF2B5EF4-FFF2-40B4-BE49-F238E27FC236}">
                <a16:creationId xmlns:a16="http://schemas.microsoft.com/office/drawing/2014/main" id="{685583D4-A569-7985-668E-314A5CE0AC1B}"/>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2294" name="TextBox 2">
            <a:extLst>
              <a:ext uri="{FF2B5EF4-FFF2-40B4-BE49-F238E27FC236}">
                <a16:creationId xmlns:a16="http://schemas.microsoft.com/office/drawing/2014/main" id="{3D14F316-13B1-83AD-D903-EC0C688ABD29}"/>
              </a:ext>
            </a:extLst>
          </p:cNvPr>
          <p:cNvSpPr txBox="1">
            <a:spLocks noChangeArrowheads="1"/>
          </p:cNvSpPr>
          <p:nvPr/>
        </p:nvSpPr>
        <p:spPr bwMode="auto">
          <a:xfrm>
            <a:off x="2533650" y="4965700"/>
            <a:ext cx="4432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latin typeface="Times New Roman" panose="02020603050405020304" pitchFamily="18" charset="0"/>
              </a:rPr>
              <a:t>We used two different graphene preparations.</a:t>
            </a:r>
          </a:p>
        </p:txBody>
      </p:sp>
      <p:pic>
        <p:nvPicPr>
          <p:cNvPr id="4" name="Audio 3">
            <a:hlinkClick r:id="" action="ppaction://media"/>
            <a:extLst>
              <a:ext uri="{FF2B5EF4-FFF2-40B4-BE49-F238E27FC236}">
                <a16:creationId xmlns:a16="http://schemas.microsoft.com/office/drawing/2014/main" id="{02CF79F8-E3A0-3BB6-4CC2-D0EC9B593A37}"/>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702"/>
    </mc:Choice>
    <mc:Fallback xmlns="">
      <p:transition spd="slow"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22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a:extLst>
              <a:ext uri="{FF2B5EF4-FFF2-40B4-BE49-F238E27FC236}">
                <a16:creationId xmlns:a16="http://schemas.microsoft.com/office/drawing/2014/main" id="{92F304B3-C5E9-1D54-CFBB-82874F33574C}"/>
              </a:ext>
            </a:extLst>
          </p:cNvPr>
          <p:cNvGraphicFramePr>
            <a:graphicFrameLocks noChangeAspect="1"/>
          </p:cNvGraphicFramePr>
          <p:nvPr/>
        </p:nvGraphicFramePr>
        <p:xfrm>
          <a:off x="825500" y="1066800"/>
          <a:ext cx="3733800" cy="3305175"/>
        </p:xfrm>
        <a:graphic>
          <a:graphicData uri="http://schemas.openxmlformats.org/presentationml/2006/ole">
            <mc:AlternateContent xmlns:mc="http://schemas.openxmlformats.org/markup-compatibility/2006">
              <mc:Choice xmlns:v="urn:schemas-microsoft-com:vml" Requires="v">
                <p:oleObj name="CorelDRAW" r:id="rId5" imgW="3986784" imgH="3529584" progId="CorelDRAW.Graphic.14">
                  <p:embed/>
                </p:oleObj>
              </mc:Choice>
              <mc:Fallback>
                <p:oleObj name="CorelDRAW" r:id="rId5" imgW="3986784" imgH="3529584" progId="CorelDRAW.Graphic.1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0" y="1066800"/>
                        <a:ext cx="37338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Text Box 3">
            <a:extLst>
              <a:ext uri="{FF2B5EF4-FFF2-40B4-BE49-F238E27FC236}">
                <a16:creationId xmlns:a16="http://schemas.microsoft.com/office/drawing/2014/main" id="{D94A025E-7E7F-BC3B-249E-73EDF2EE7BAB}"/>
              </a:ext>
            </a:extLst>
          </p:cNvPr>
          <p:cNvSpPr txBox="1">
            <a:spLocks noChangeArrowheads="1"/>
          </p:cNvSpPr>
          <p:nvPr/>
        </p:nvSpPr>
        <p:spPr bwMode="auto">
          <a:xfrm>
            <a:off x="0" y="0"/>
            <a:ext cx="5070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2400">
                <a:solidFill>
                  <a:srgbClr val="3366FF"/>
                </a:solidFill>
                <a:latin typeface="Times New Roman" panose="02020603050405020304" pitchFamily="18" charset="0"/>
              </a:rPr>
              <a:t>Ultra high vacuum</a:t>
            </a:r>
          </a:p>
          <a:p>
            <a:pPr eaLnBrk="1" hangingPunct="1">
              <a:spcBef>
                <a:spcPct val="0"/>
              </a:spcBef>
              <a:buFontTx/>
              <a:buNone/>
            </a:pPr>
            <a:r>
              <a:rPr lang="de-DE" altLang="en-US" sz="2400">
                <a:solidFill>
                  <a:srgbClr val="3366FF"/>
                </a:solidFill>
                <a:latin typeface="Times New Roman" panose="02020603050405020304" pitchFamily="18" charset="0"/>
              </a:rPr>
              <a:t>TDS – thermal desorption spectroscopy</a:t>
            </a:r>
          </a:p>
        </p:txBody>
      </p:sp>
      <p:grpSp>
        <p:nvGrpSpPr>
          <p:cNvPr id="13316" name="Group 14">
            <a:extLst>
              <a:ext uri="{FF2B5EF4-FFF2-40B4-BE49-F238E27FC236}">
                <a16:creationId xmlns:a16="http://schemas.microsoft.com/office/drawing/2014/main" id="{BD70D6DC-439A-15DE-5AF6-649B3DE98033}"/>
              </a:ext>
            </a:extLst>
          </p:cNvPr>
          <p:cNvGrpSpPr>
            <a:grpSpLocks/>
          </p:cNvGrpSpPr>
          <p:nvPr/>
        </p:nvGrpSpPr>
        <p:grpSpPr bwMode="auto">
          <a:xfrm>
            <a:off x="5626100" y="1500188"/>
            <a:ext cx="1908175" cy="1738312"/>
            <a:chOff x="149225" y="4775200"/>
            <a:chExt cx="1908175" cy="1738313"/>
          </a:xfrm>
        </p:grpSpPr>
        <p:sp>
          <p:nvSpPr>
            <p:cNvPr id="13325" name="Line 5">
              <a:extLst>
                <a:ext uri="{FF2B5EF4-FFF2-40B4-BE49-F238E27FC236}">
                  <a16:creationId xmlns:a16="http://schemas.microsoft.com/office/drawing/2014/main" id="{831C231B-FF72-D585-956F-F2E08AF50CBF}"/>
                </a:ext>
              </a:extLst>
            </p:cNvPr>
            <p:cNvSpPr>
              <a:spLocks noChangeShapeType="1"/>
            </p:cNvSpPr>
            <p:nvPr/>
          </p:nvSpPr>
          <p:spPr bwMode="auto">
            <a:xfrm flipV="1">
              <a:off x="533400" y="4775200"/>
              <a:ext cx="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6" name="Line 6">
              <a:extLst>
                <a:ext uri="{FF2B5EF4-FFF2-40B4-BE49-F238E27FC236}">
                  <a16:creationId xmlns:a16="http://schemas.microsoft.com/office/drawing/2014/main" id="{C05313C8-7826-537D-14B5-A7DB5CBF63A4}"/>
                </a:ext>
              </a:extLst>
            </p:cNvPr>
            <p:cNvSpPr>
              <a:spLocks noChangeShapeType="1"/>
            </p:cNvSpPr>
            <p:nvPr/>
          </p:nvSpPr>
          <p:spPr bwMode="auto">
            <a:xfrm>
              <a:off x="381000" y="6146800"/>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7" name="Text Box 7">
              <a:extLst>
                <a:ext uri="{FF2B5EF4-FFF2-40B4-BE49-F238E27FC236}">
                  <a16:creationId xmlns:a16="http://schemas.microsoft.com/office/drawing/2014/main" id="{8FAB472F-F272-D2D5-E065-29BBE83B64D8}"/>
                </a:ext>
              </a:extLst>
            </p:cNvPr>
            <p:cNvSpPr txBox="1">
              <a:spLocks noChangeArrowheads="1"/>
            </p:cNvSpPr>
            <p:nvPr/>
          </p:nvSpPr>
          <p:spPr bwMode="auto">
            <a:xfrm>
              <a:off x="1390650" y="6146800"/>
              <a:ext cx="59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time</a:t>
              </a:r>
            </a:p>
          </p:txBody>
        </p:sp>
        <p:sp>
          <p:nvSpPr>
            <p:cNvPr id="13328" name="Text Box 8">
              <a:extLst>
                <a:ext uri="{FF2B5EF4-FFF2-40B4-BE49-F238E27FC236}">
                  <a16:creationId xmlns:a16="http://schemas.microsoft.com/office/drawing/2014/main" id="{98CDEFDD-8795-7DAE-83DB-3EA69B43B324}"/>
                </a:ext>
              </a:extLst>
            </p:cNvPr>
            <p:cNvSpPr txBox="1">
              <a:spLocks noChangeArrowheads="1"/>
            </p:cNvSpPr>
            <p:nvPr/>
          </p:nvSpPr>
          <p:spPr bwMode="auto">
            <a:xfrm rot="-5400000">
              <a:off x="-305593" y="5306218"/>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temperature</a:t>
              </a:r>
            </a:p>
          </p:txBody>
        </p:sp>
        <p:sp>
          <p:nvSpPr>
            <p:cNvPr id="13329" name="Line 9">
              <a:extLst>
                <a:ext uri="{FF2B5EF4-FFF2-40B4-BE49-F238E27FC236}">
                  <a16:creationId xmlns:a16="http://schemas.microsoft.com/office/drawing/2014/main" id="{EFA9F321-1990-B009-7D5C-9FFD3631679A}"/>
                </a:ext>
              </a:extLst>
            </p:cNvPr>
            <p:cNvSpPr>
              <a:spLocks noChangeShapeType="1"/>
            </p:cNvSpPr>
            <p:nvPr/>
          </p:nvSpPr>
          <p:spPr bwMode="auto">
            <a:xfrm flipV="1">
              <a:off x="685800" y="4851400"/>
              <a:ext cx="1143000" cy="1143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7" name="Rectangle 5">
            <a:extLst>
              <a:ext uri="{FF2B5EF4-FFF2-40B4-BE49-F238E27FC236}">
                <a16:creationId xmlns:a16="http://schemas.microsoft.com/office/drawing/2014/main" id="{5D8103E6-5C97-87DD-10ED-4FE1EF2A7856}"/>
              </a:ext>
            </a:extLst>
          </p:cNvPr>
          <p:cNvSpPr>
            <a:spLocks noChangeArrowheads="1"/>
          </p:cNvSpPr>
          <p:nvPr/>
        </p:nvSpPr>
        <p:spPr bwMode="auto">
          <a:xfrm>
            <a:off x="0" y="838200"/>
            <a:ext cx="8610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rgbClr val="339966"/>
              </a:solidFill>
              <a:latin typeface="Times New Roman" panose="02020603050405020304" pitchFamily="18" charset="0"/>
            </a:endParaRPr>
          </a:p>
        </p:txBody>
      </p:sp>
      <p:sp>
        <p:nvSpPr>
          <p:cNvPr id="13318" name="Rectangle 5">
            <a:extLst>
              <a:ext uri="{FF2B5EF4-FFF2-40B4-BE49-F238E27FC236}">
                <a16:creationId xmlns:a16="http://schemas.microsoft.com/office/drawing/2014/main" id="{C3291FA7-BC6C-F146-3AF6-71267B445E65}"/>
              </a:ext>
            </a:extLst>
          </p:cNvPr>
          <p:cNvSpPr>
            <a:spLocks noChangeArrowheads="1"/>
          </p:cNvSpPr>
          <p:nvPr/>
        </p:nvSpPr>
        <p:spPr bwMode="auto">
          <a:xfrm>
            <a:off x="381000" y="6553200"/>
            <a:ext cx="8763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rgbClr val="339966"/>
              </a:solidFill>
              <a:latin typeface="Times New Roman" panose="02020603050405020304" pitchFamily="18" charset="0"/>
            </a:endParaRPr>
          </a:p>
        </p:txBody>
      </p:sp>
      <p:sp>
        <p:nvSpPr>
          <p:cNvPr id="13319" name="TextBox 2">
            <a:extLst>
              <a:ext uri="{FF2B5EF4-FFF2-40B4-BE49-F238E27FC236}">
                <a16:creationId xmlns:a16="http://schemas.microsoft.com/office/drawing/2014/main" id="{B267E4DA-F59C-2187-7A18-2A11AE1E7D7E}"/>
              </a:ext>
            </a:extLst>
          </p:cNvPr>
          <p:cNvSpPr txBox="1">
            <a:spLocks noChangeArrowheads="1"/>
          </p:cNvSpPr>
          <p:nvPr/>
        </p:nvSpPr>
        <p:spPr bwMode="auto">
          <a:xfrm>
            <a:off x="1438275" y="2887663"/>
            <a:ext cx="9540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sample  </a:t>
            </a:r>
          </a:p>
        </p:txBody>
      </p:sp>
      <p:sp>
        <p:nvSpPr>
          <p:cNvPr id="13320" name="TextBox 3">
            <a:extLst>
              <a:ext uri="{FF2B5EF4-FFF2-40B4-BE49-F238E27FC236}">
                <a16:creationId xmlns:a16="http://schemas.microsoft.com/office/drawing/2014/main" id="{84233959-9A9F-5288-CF0E-479DD0EB48AB}"/>
              </a:ext>
            </a:extLst>
          </p:cNvPr>
          <p:cNvSpPr txBox="1">
            <a:spLocks noChangeArrowheads="1"/>
          </p:cNvSpPr>
          <p:nvPr/>
        </p:nvSpPr>
        <p:spPr bwMode="auto">
          <a:xfrm>
            <a:off x="3832225" y="3708400"/>
            <a:ext cx="4321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solidFill>
                  <a:srgbClr val="3366FF"/>
                </a:solidFill>
                <a:latin typeface="Times New Roman" panose="02020603050405020304" pitchFamily="18" charset="0"/>
              </a:rPr>
              <a:t>Adsorb gas at low temperature on surface</a:t>
            </a:r>
          </a:p>
          <a:p>
            <a:pPr>
              <a:spcBef>
                <a:spcPct val="0"/>
              </a:spcBef>
            </a:pPr>
            <a:r>
              <a:rPr lang="en-US" altLang="en-US" sz="1800">
                <a:solidFill>
                  <a:srgbClr val="3366FF"/>
                </a:solidFill>
                <a:latin typeface="Times New Roman" panose="02020603050405020304" pitchFamily="18" charset="0"/>
              </a:rPr>
              <a:t>Increase temperature</a:t>
            </a:r>
          </a:p>
          <a:p>
            <a:pPr>
              <a:spcBef>
                <a:spcPct val="0"/>
              </a:spcBef>
            </a:pPr>
            <a:r>
              <a:rPr lang="en-US" altLang="en-US" sz="1800">
                <a:solidFill>
                  <a:srgbClr val="3366FF"/>
                </a:solidFill>
                <a:latin typeface="Times New Roman" panose="02020603050405020304" pitchFamily="18" charset="0"/>
              </a:rPr>
              <a:t>Measure desorbing gas</a:t>
            </a:r>
          </a:p>
        </p:txBody>
      </p:sp>
      <p:sp>
        <p:nvSpPr>
          <p:cNvPr id="13321" name="Rectangle 5">
            <a:extLst>
              <a:ext uri="{FF2B5EF4-FFF2-40B4-BE49-F238E27FC236}">
                <a16:creationId xmlns:a16="http://schemas.microsoft.com/office/drawing/2014/main" id="{5DF40C42-1416-C06E-966D-1E3A8686C3B2}"/>
              </a:ext>
            </a:extLst>
          </p:cNvPr>
          <p:cNvSpPr>
            <a:spLocks noChangeArrowheads="1"/>
          </p:cNvSpPr>
          <p:nvPr/>
        </p:nvSpPr>
        <p:spPr bwMode="auto">
          <a:xfrm>
            <a:off x="0" y="4724400"/>
            <a:ext cx="8763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a:solidFill>
                <a:srgbClr val="339966"/>
              </a:solidFill>
              <a:latin typeface="Times New Roman" panose="02020603050405020304" pitchFamily="18" charset="0"/>
            </a:endParaRPr>
          </a:p>
        </p:txBody>
      </p:sp>
      <p:sp>
        <p:nvSpPr>
          <p:cNvPr id="13322" name="Text Box 3">
            <a:extLst>
              <a:ext uri="{FF2B5EF4-FFF2-40B4-BE49-F238E27FC236}">
                <a16:creationId xmlns:a16="http://schemas.microsoft.com/office/drawing/2014/main" id="{278E8761-BC75-8D30-5663-47766EBB1AE6}"/>
              </a:ext>
            </a:extLst>
          </p:cNvPr>
          <p:cNvSpPr txBox="1">
            <a:spLocks noChangeArrowheads="1"/>
          </p:cNvSpPr>
          <p:nvPr/>
        </p:nvSpPr>
        <p:spPr bwMode="auto">
          <a:xfrm>
            <a:off x="0" y="4841875"/>
            <a:ext cx="3771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2400">
                <a:solidFill>
                  <a:srgbClr val="3366FF"/>
                </a:solidFill>
                <a:latin typeface="Times New Roman" panose="02020603050405020304" pitchFamily="18" charset="0"/>
              </a:rPr>
              <a:t>Combined with spectroscopy</a:t>
            </a:r>
          </a:p>
        </p:txBody>
      </p:sp>
      <p:sp>
        <p:nvSpPr>
          <p:cNvPr id="13323" name="TextBox 3">
            <a:extLst>
              <a:ext uri="{FF2B5EF4-FFF2-40B4-BE49-F238E27FC236}">
                <a16:creationId xmlns:a16="http://schemas.microsoft.com/office/drawing/2014/main" id="{96FDD5EC-8C76-042D-3A8D-2C9E87A33938}"/>
              </a:ext>
            </a:extLst>
          </p:cNvPr>
          <p:cNvSpPr txBox="1">
            <a:spLocks noChangeArrowheads="1"/>
          </p:cNvSpPr>
          <p:nvPr/>
        </p:nvSpPr>
        <p:spPr bwMode="auto">
          <a:xfrm>
            <a:off x="325438" y="5329238"/>
            <a:ext cx="3968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AES – Auger electron spectroscopy</a:t>
            </a:r>
          </a:p>
          <a:p>
            <a:pPr>
              <a:spcBef>
                <a:spcPct val="0"/>
              </a:spcBef>
              <a:buFontTx/>
              <a:buNone/>
            </a:pPr>
            <a:r>
              <a:rPr lang="en-US" altLang="en-US" sz="1800">
                <a:latin typeface="Times New Roman" panose="02020603050405020304" pitchFamily="18" charset="0"/>
              </a:rPr>
              <a:t>XPS – X-ray photoelectron spectroscopy</a:t>
            </a:r>
          </a:p>
          <a:p>
            <a:pPr>
              <a:spcBef>
                <a:spcPct val="0"/>
              </a:spcBef>
              <a:buFontTx/>
              <a:buNone/>
            </a:pPr>
            <a:r>
              <a:rPr lang="en-US" altLang="en-US" sz="1800">
                <a:latin typeface="Times New Roman" panose="02020603050405020304" pitchFamily="18" charset="0"/>
              </a:rPr>
              <a:t>Raman spectroscopy</a:t>
            </a:r>
          </a:p>
        </p:txBody>
      </p:sp>
      <p:sp>
        <p:nvSpPr>
          <p:cNvPr id="13324" name="TextBox 5">
            <a:extLst>
              <a:ext uri="{FF2B5EF4-FFF2-40B4-BE49-F238E27FC236}">
                <a16:creationId xmlns:a16="http://schemas.microsoft.com/office/drawing/2014/main" id="{0E668EDC-4CD0-511B-FF3D-7E95F536795A}"/>
              </a:ext>
            </a:extLst>
          </p:cNvPr>
          <p:cNvSpPr txBox="1">
            <a:spLocks noChangeArrowheads="1"/>
          </p:cNvSpPr>
          <p:nvPr/>
        </p:nvSpPr>
        <p:spPr bwMode="auto">
          <a:xfrm>
            <a:off x="4935538" y="5395913"/>
            <a:ext cx="4633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LEED – low energy electron diffraction</a:t>
            </a:r>
          </a:p>
        </p:txBody>
      </p:sp>
      <p:pic>
        <p:nvPicPr>
          <p:cNvPr id="3" name="Audio 2">
            <a:hlinkClick r:id="" action="ppaction://media"/>
            <a:extLst>
              <a:ext uri="{FF2B5EF4-FFF2-40B4-BE49-F238E27FC236}">
                <a16:creationId xmlns:a16="http://schemas.microsoft.com/office/drawing/2014/main" id="{6BE368D1-66D3-CDC9-59A6-1DD16976CA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p:transition spd="slow" advTm="558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463" x="4354513" y="6040438"/>
          <p14:tracePt t="14472" x="4333875" y="6040438"/>
          <p14:tracePt t="14482" x="4313238" y="6040438"/>
          <p14:tracePt t="14520" x="4303713" y="6040438"/>
          <p14:tracePt t="14535" x="4292600" y="6040438"/>
          <p14:tracePt t="14545" x="4283075" y="6040438"/>
          <p14:tracePt t="14559" x="4262438" y="6040438"/>
          <p14:tracePt t="14562" x="4230688" y="6040438"/>
          <p14:tracePt t="14575" x="4127500" y="6072188"/>
          <p14:tracePt t="14592" x="4024313" y="6175375"/>
          <p14:tracePt t="14609" x="4024313" y="6248400"/>
          <p14:tracePt t="15120" x="4003675" y="6248400"/>
          <p14:tracePt t="15127" x="3983038" y="6227763"/>
          <p14:tracePt t="15143" x="3951288" y="6216650"/>
          <p14:tracePt t="15146" x="3898900" y="6184900"/>
          <p14:tracePt t="15160" x="3836988" y="6154738"/>
          <p14:tracePt t="15175" x="3816350" y="6122988"/>
          <p14:tracePt t="15192" x="3806825" y="6102350"/>
          <p14:tracePt t="15209" x="3786188" y="6061075"/>
          <p14:tracePt t="15225" x="3744913" y="5989638"/>
          <p14:tracePt t="15242" x="3724275" y="5895975"/>
          <p14:tracePt t="15259" x="3662363" y="5813425"/>
          <p14:tracePt t="15275" x="3548063" y="5689600"/>
          <p14:tracePt t="15291" x="3444875" y="5586413"/>
          <p14:tracePt t="15309" x="3371850" y="5461000"/>
          <p14:tracePt t="15312" x="3351213" y="5410200"/>
          <p14:tracePt t="15325" x="3351213" y="5337175"/>
          <p14:tracePt t="15328" x="3351213" y="5265738"/>
          <p14:tracePt t="15342" x="3351213" y="5233988"/>
          <p14:tracePt t="15345" x="3351213" y="5202238"/>
          <p14:tracePt t="15359" x="3351213" y="5172075"/>
          <p14:tracePt t="15362" x="3351213" y="5140325"/>
          <p14:tracePt t="15375" x="3351213" y="5110163"/>
          <p14:tracePt t="15392" x="3351213" y="5099050"/>
          <p14:tracePt t="15823" x="3362325" y="5099050"/>
          <p14:tracePt t="15831" x="3382963" y="5099050"/>
          <p14:tracePt t="15842" x="3413125" y="5089525"/>
          <p14:tracePt t="15859" x="3454400" y="5089525"/>
          <p14:tracePt t="15875" x="3454400" y="5078413"/>
          <p14:tracePt t="15892" x="3454400" y="5068888"/>
          <p14:tracePt t="15909" x="3454400" y="5048250"/>
          <p14:tracePt t="15912" x="3454400" y="5016500"/>
          <p14:tracePt t="15925" x="3454400" y="4995863"/>
          <p14:tracePt t="15928" x="3454400" y="4975225"/>
          <p14:tracePt t="15943" x="3454400" y="4945063"/>
          <p14:tracePt t="15945" x="3454400" y="4913313"/>
          <p14:tracePt t="15959" x="3454400" y="4881563"/>
          <p14:tracePt t="15961" x="3454400" y="4840288"/>
          <p14:tracePt t="15976" x="3454400" y="4727575"/>
          <p14:tracePt t="15992" x="3454400" y="4613275"/>
          <p14:tracePt t="16009" x="3465513" y="4489450"/>
          <p14:tracePt t="16025" x="3465513" y="4365625"/>
          <p14:tracePt t="16042" x="3465513" y="4230688"/>
          <p14:tracePt t="16059" x="3465513" y="4075113"/>
          <p14:tracePt t="16075" x="3454400" y="3930650"/>
          <p14:tracePt t="16092" x="3444875" y="3857625"/>
          <p14:tracePt t="16109" x="3424238" y="3795713"/>
          <p14:tracePt t="16112" x="3413125" y="3786188"/>
          <p14:tracePt t="16125" x="3403600" y="3775075"/>
          <p14:tracePt t="16144" x="3382963" y="3775075"/>
          <p14:tracePt t="16167" x="3371850" y="3775075"/>
          <p14:tracePt t="16199" x="3371850" y="3786188"/>
          <p14:tracePt t="16215" x="3371850" y="3795713"/>
          <p14:tracePt t="16224" x="3371850" y="3806825"/>
          <p14:tracePt t="16423" x="3371850" y="3816350"/>
          <p14:tracePt t="16431" x="3382963" y="3836988"/>
          <p14:tracePt t="16442" x="3403600" y="3848100"/>
          <p14:tracePt t="16459" x="3424238" y="3857625"/>
          <p14:tracePt t="16480" x="3424238" y="3848100"/>
          <p14:tracePt t="16491" x="3413125" y="3806825"/>
          <p14:tracePt t="16509" x="3392488" y="3744913"/>
          <p14:tracePt t="16512" x="3382963" y="3703638"/>
          <p14:tracePt t="16525" x="3371850" y="3651250"/>
          <p14:tracePt t="16528" x="3362325" y="3609975"/>
          <p14:tracePt t="16542" x="3362325" y="3578225"/>
          <p14:tracePt t="16545" x="3362325" y="3536950"/>
          <p14:tracePt t="16559" x="3341688" y="3506788"/>
          <p14:tracePt t="16562" x="3330575" y="3454400"/>
          <p14:tracePt t="16575" x="3300413" y="3392488"/>
          <p14:tracePt t="16592" x="3268663" y="3330575"/>
          <p14:tracePt t="16609" x="3248025" y="3300413"/>
          <p14:tracePt t="16625" x="3248025" y="3268663"/>
          <p14:tracePt t="16642" x="3248025" y="3257550"/>
          <p14:tracePt t="16659" x="3236913" y="3227388"/>
          <p14:tracePt t="16675" x="3227388" y="3216275"/>
          <p14:tracePt t="16692" x="3227388" y="3195638"/>
          <p14:tracePt t="16709" x="3227388" y="3175000"/>
          <p14:tracePt t="16712" x="3227388" y="3165475"/>
          <p14:tracePt t="16725" x="3227388" y="3144838"/>
          <p14:tracePt t="16728" x="3227388" y="3133725"/>
          <p14:tracePt t="16743" x="3227388" y="3124200"/>
          <p14:tracePt t="16745" x="3227388" y="3113088"/>
          <p14:tracePt t="16759" x="3227388" y="3092450"/>
          <p14:tracePt t="16761" x="3227388" y="3082925"/>
          <p14:tracePt t="16776" x="3236913" y="3041650"/>
          <p14:tracePt t="16792" x="3257550" y="3021013"/>
          <p14:tracePt t="16809" x="3279775" y="2959100"/>
          <p14:tracePt t="16825" x="3300413" y="2916238"/>
          <p14:tracePt t="16842" x="3300413" y="2865438"/>
          <p14:tracePt t="16859" x="3300413" y="2813050"/>
          <p14:tracePt t="16875" x="3300413" y="2751138"/>
          <p14:tracePt t="16892" x="3289300" y="2709863"/>
          <p14:tracePt t="16909" x="3289300" y="2668588"/>
          <p14:tracePt t="16912" x="3289300" y="2647950"/>
          <p14:tracePt t="16925" x="3279775" y="2617788"/>
          <p14:tracePt t="16928" x="3279775" y="2595563"/>
          <p14:tracePt t="16943" x="3279775" y="2544763"/>
          <p14:tracePt t="16959" x="3268663" y="2513013"/>
          <p14:tracePt t="16962" x="3257550" y="2492375"/>
          <p14:tracePt t="16976" x="3227388" y="2420938"/>
          <p14:tracePt t="16994" x="3154363" y="2327275"/>
          <p14:tracePt t="17009" x="3071813" y="2233613"/>
          <p14:tracePt t="17025" x="2968625" y="2151063"/>
          <p14:tracePt t="17042" x="2906713" y="2079625"/>
          <p14:tracePt t="17059" x="2844800" y="2027238"/>
          <p14:tracePt t="17075" x="2771775" y="1954213"/>
          <p14:tracePt t="17092" x="2689225" y="1903413"/>
          <p14:tracePt t="17109" x="2574925" y="1820863"/>
          <p14:tracePt t="17126" x="2400300" y="1717675"/>
          <p14:tracePt t="17129" x="2327275" y="1676400"/>
          <p14:tracePt t="17142" x="2244725" y="1635125"/>
          <p14:tracePt t="17145" x="2182813" y="1592263"/>
          <p14:tracePt t="17159" x="2162175" y="1571625"/>
          <p14:tracePt t="17161" x="2141538" y="1550988"/>
          <p14:tracePt t="17176" x="2109788" y="1541463"/>
          <p14:tracePt t="17192" x="2068513" y="1530350"/>
          <p14:tracePt t="17209" x="2017713" y="1500188"/>
          <p14:tracePt t="17225" x="1933575" y="1468438"/>
          <p14:tracePt t="17242" x="1779588" y="1447800"/>
          <p14:tracePt t="17259" x="1685925" y="1447800"/>
          <p14:tracePt t="17275" x="1603375" y="1489075"/>
          <p14:tracePt t="17292" x="1500188" y="1562100"/>
          <p14:tracePt t="17309" x="1397000" y="1644650"/>
          <p14:tracePt t="17312" x="1365250" y="1697038"/>
          <p14:tracePt t="17325" x="1335088" y="1738313"/>
          <p14:tracePt t="17328" x="1292225" y="1768475"/>
          <p14:tracePt t="17342" x="1271588" y="1820863"/>
          <p14:tracePt t="17345" x="1230313" y="1862138"/>
          <p14:tracePt t="17359" x="1189038" y="1892300"/>
          <p14:tracePt t="17362" x="1158875" y="1933575"/>
          <p14:tracePt t="17376" x="1065213" y="2017713"/>
          <p14:tracePt t="17392" x="1003300" y="2089150"/>
          <p14:tracePt t="17410" x="930275" y="2171700"/>
          <p14:tracePt t="17425" x="806450" y="2297113"/>
          <p14:tracePt t="17442" x="661988" y="2430463"/>
          <p14:tracePt t="17459" x="568325" y="2565400"/>
          <p14:tracePt t="17475" x="538163" y="2709863"/>
          <p14:tracePt t="17492" x="527050" y="2833688"/>
          <p14:tracePt t="17509" x="517525" y="2927350"/>
          <p14:tracePt t="17512" x="506413" y="2959100"/>
          <p14:tracePt t="17525" x="485775" y="2989263"/>
          <p14:tracePt t="17528" x="485775" y="3009900"/>
          <p14:tracePt t="17542" x="465138" y="3062288"/>
          <p14:tracePt t="17545" x="455613" y="3103563"/>
          <p14:tracePt t="17559" x="444500" y="3165475"/>
          <p14:tracePt t="17562" x="444500" y="3248025"/>
          <p14:tracePt t="17576" x="444500" y="3424238"/>
          <p14:tracePt t="17592" x="517525" y="3600450"/>
          <p14:tracePt t="17609" x="609600" y="3765550"/>
          <p14:tracePt t="17625" x="703263" y="3889375"/>
          <p14:tracePt t="17642" x="785813" y="3962400"/>
          <p14:tracePt t="17659" x="879475" y="4024313"/>
          <p14:tracePt t="17675" x="993775" y="4095750"/>
          <p14:tracePt t="17692" x="1209675" y="4198938"/>
          <p14:tracePt t="17710" x="1447800" y="4240213"/>
          <p14:tracePt t="17713" x="1562100" y="4271963"/>
          <p14:tracePt t="17726" x="1676400" y="4283075"/>
          <p14:tracePt t="17729" x="1789113" y="4303713"/>
          <p14:tracePt t="17743" x="1871663" y="4303713"/>
          <p14:tracePt t="17745" x="1954213" y="4303713"/>
          <p14:tracePt t="17759" x="1997075" y="4303713"/>
          <p14:tracePt t="17762" x="2038350" y="4303713"/>
          <p14:tracePt t="17776" x="2141538" y="4303713"/>
          <p14:tracePt t="17793" x="2224088" y="4292600"/>
          <p14:tracePt t="17810" x="2306638" y="4251325"/>
          <p14:tracePt t="17825" x="2379663" y="4210050"/>
          <p14:tracePt t="17842" x="2471738" y="4148138"/>
          <p14:tracePt t="17859" x="2586038" y="4044950"/>
          <p14:tracePt t="17875" x="2709863" y="3921125"/>
          <p14:tracePt t="17892" x="2824163" y="3806825"/>
          <p14:tracePt t="17909" x="2927350" y="3703638"/>
          <p14:tracePt t="17912" x="2979738" y="3651250"/>
          <p14:tracePt t="17925" x="3041650" y="3578225"/>
          <p14:tracePt t="17928" x="3092450" y="3527425"/>
          <p14:tracePt t="17943" x="3154363" y="3475038"/>
          <p14:tracePt t="17946" x="3227388" y="3371850"/>
          <p14:tracePt t="17959" x="3321050" y="3216275"/>
          <p14:tracePt t="17976" x="3382963" y="3082925"/>
          <p14:tracePt t="17998" x="3403600" y="2959100"/>
          <p14:tracePt t="18000" x="3413125" y="2895600"/>
          <p14:tracePt t="18010" x="3424238" y="2844800"/>
          <p14:tracePt t="18025" x="3444875" y="2720975"/>
          <p14:tracePt t="18042" x="3465513" y="2595563"/>
          <p14:tracePt t="18059" x="3486150" y="2451100"/>
          <p14:tracePt t="18075" x="3506788" y="2286000"/>
          <p14:tracePt t="18092" x="3506788" y="2162175"/>
          <p14:tracePt t="18109" x="3454400" y="1997075"/>
          <p14:tracePt t="18112" x="3413125" y="1933575"/>
          <p14:tracePt t="18125" x="3362325" y="1862138"/>
          <p14:tracePt t="18129" x="3289300" y="1779588"/>
          <p14:tracePt t="18143" x="3216275" y="1717675"/>
          <p14:tracePt t="18146" x="3195638" y="1665288"/>
          <p14:tracePt t="18159" x="3144838" y="1624013"/>
          <p14:tracePt t="18162" x="3103563" y="1571625"/>
          <p14:tracePt t="18176" x="3030538" y="1500188"/>
          <p14:tracePt t="18193" x="2927350" y="1406525"/>
          <p14:tracePt t="18210" x="2792413" y="1323975"/>
          <p14:tracePt t="18225" x="2638425" y="1241425"/>
          <p14:tracePt t="18242" x="2482850" y="1179513"/>
          <p14:tracePt t="18259" x="2359025" y="1138238"/>
          <p14:tracePt t="18275" x="2254250" y="1127125"/>
          <p14:tracePt t="18292" x="2130425" y="1127125"/>
          <p14:tracePt t="18309" x="1976438" y="1127125"/>
          <p14:tracePt t="18312" x="1851025" y="1138238"/>
          <p14:tracePt t="18325" x="1747838" y="1147763"/>
          <p14:tracePt t="18328" x="1612900" y="1168400"/>
          <p14:tracePt t="18343" x="1479550" y="1189038"/>
          <p14:tracePt t="18346" x="1365250" y="1220788"/>
          <p14:tracePt t="18359" x="1189038" y="1314450"/>
          <p14:tracePt t="18376" x="1065213" y="1427163"/>
          <p14:tracePt t="18392" x="971550" y="1550988"/>
          <p14:tracePt t="18409" x="889000" y="1665288"/>
          <p14:tracePt t="18425" x="838200" y="1758950"/>
          <p14:tracePt t="18442" x="796925" y="1871663"/>
          <p14:tracePt t="18459" x="744538" y="2006600"/>
          <p14:tracePt t="18475" x="673100" y="2109788"/>
          <p14:tracePt t="18492" x="600075" y="2265363"/>
          <p14:tracePt t="18509" x="527050" y="2409825"/>
          <p14:tracePt t="18512" x="506413" y="2482850"/>
          <p14:tracePt t="18525" x="496888" y="2554288"/>
          <p14:tracePt t="18528" x="496888" y="2627313"/>
          <p14:tracePt t="18543" x="496888" y="2709863"/>
          <p14:tracePt t="18545" x="496888" y="2762250"/>
          <p14:tracePt t="18559" x="506413" y="2865438"/>
          <p14:tracePt t="18562" x="527050" y="2947988"/>
          <p14:tracePt t="18576" x="568325" y="3144838"/>
          <p14:tracePt t="18592" x="588963" y="3382963"/>
          <p14:tracePt t="18610" x="588963" y="3589338"/>
          <p14:tracePt t="18625" x="609600" y="3744913"/>
          <p14:tracePt t="18642" x="693738" y="3898900"/>
          <p14:tracePt t="18659" x="858838" y="4095750"/>
          <p14:tracePt t="18675" x="1035050" y="4210050"/>
          <p14:tracePt t="18692" x="1250950" y="4303713"/>
          <p14:tracePt t="18709" x="1509713" y="4416425"/>
          <p14:tracePt t="18712" x="1635125" y="4457700"/>
          <p14:tracePt t="18725" x="1747838" y="4489450"/>
          <p14:tracePt t="18728" x="1882775" y="4519613"/>
          <p14:tracePt t="18743" x="2038350" y="4551363"/>
          <p14:tracePt t="18746" x="2182813" y="4560888"/>
          <p14:tracePt t="18759" x="2420938" y="4560888"/>
          <p14:tracePt t="18776" x="2586038" y="4530725"/>
          <p14:tracePt t="18792" x="2730500" y="4427538"/>
          <p14:tracePt t="18809" x="2916238" y="4313238"/>
          <p14:tracePt t="18825" x="3041650" y="4189413"/>
          <p14:tracePt t="18842" x="3154363" y="4075113"/>
          <p14:tracePt t="18859" x="3257550" y="3941763"/>
          <p14:tracePt t="18875" x="3371850" y="3806825"/>
          <p14:tracePt t="18892" x="3465513" y="3630613"/>
          <p14:tracePt t="18909" x="3568700" y="3413125"/>
          <p14:tracePt t="18913" x="3600450" y="3309938"/>
          <p14:tracePt t="18925" x="3641725" y="3216275"/>
          <p14:tracePt t="18929" x="3662363" y="3124200"/>
          <p14:tracePt t="18943" x="3683000" y="3051175"/>
          <p14:tracePt t="18945" x="3713163" y="2979738"/>
          <p14:tracePt t="18959" x="3744913" y="2874963"/>
          <p14:tracePt t="18976" x="3744913" y="2803525"/>
          <p14:tracePt t="18998" x="3754438" y="2741613"/>
          <p14:tracePt t="19000" x="3754438" y="2720975"/>
          <p14:tracePt t="19011" x="3754438" y="2700338"/>
          <p14:tracePt t="19025" x="3754438" y="2689225"/>
          <p14:tracePt t="25832" x="3754438" y="2700338"/>
          <p14:tracePt t="25848" x="3754438" y="2720975"/>
          <p14:tracePt t="25856" x="3775075" y="2730500"/>
          <p14:tracePt t="25867" x="3816350" y="2751138"/>
          <p14:tracePt t="25876" x="3910013" y="2782888"/>
          <p14:tracePt t="25880" x="4024313" y="2813050"/>
          <p14:tracePt t="25893" x="4157663" y="2833688"/>
          <p14:tracePt t="25896" x="4354513" y="2874963"/>
          <p14:tracePt t="25910" x="4489450" y="2886075"/>
          <p14:tracePt t="25913" x="4613275" y="2916238"/>
          <p14:tracePt t="25927" x="4695825" y="2936875"/>
          <p14:tracePt t="25930" x="4737100" y="2959100"/>
          <p14:tracePt t="25943" x="4757738" y="2968625"/>
          <p14:tracePt t="25946" x="4778375" y="2989263"/>
          <p14:tracePt t="25960" x="4810125" y="3009900"/>
          <p14:tracePt t="25976" x="4830763" y="3041650"/>
          <p14:tracePt t="25994" x="4860925" y="3092450"/>
          <p14:tracePt t="26010" x="4903788" y="3195638"/>
          <p14:tracePt t="26026" x="4933950" y="3248025"/>
          <p14:tracePt t="26043" x="4954588" y="3300413"/>
          <p14:tracePt t="26060" x="4954588" y="3309938"/>
          <p14:tracePt t="26075" x="4954588" y="3321050"/>
          <p14:tracePt t="26119" x="4945063" y="3330575"/>
          <p14:tracePt t="26128" x="4924425" y="3330575"/>
          <p14:tracePt t="26143" x="4903788" y="3341688"/>
          <p14:tracePt t="26146" x="4881563" y="3362325"/>
          <p14:tracePt t="26159" x="4851400" y="3392488"/>
          <p14:tracePt t="26177" x="4810125" y="3424238"/>
          <p14:tracePt t="26193" x="4789488" y="3444875"/>
          <p14:tracePt t="26210" x="4778375" y="3454400"/>
          <p14:tracePt t="26226" x="4778375" y="3475038"/>
          <p14:tracePt t="26243" x="4748213" y="3506788"/>
          <p14:tracePt t="26260" x="4686300" y="3578225"/>
          <p14:tracePt t="26276" x="4613275" y="3641725"/>
          <p14:tracePt t="26293" x="4551363" y="3692525"/>
          <p14:tracePt t="26296" x="4530725" y="3703638"/>
          <p14:tracePt t="26310" x="4510088" y="3713163"/>
          <p14:tracePt t="26312" x="4498975" y="3724275"/>
          <p14:tracePt t="26326" x="4489450" y="3733800"/>
          <p14:tracePt t="26343" x="4489450" y="3744913"/>
          <p14:tracePt t="26360" x="4468813" y="3765550"/>
          <p14:tracePt t="26377" x="4457700" y="3775075"/>
          <p14:tracePt t="26393" x="4416425" y="3795713"/>
          <p14:tracePt t="26409" x="4395788" y="3806825"/>
          <p14:tracePt t="26426" x="4386263" y="3827463"/>
          <p14:tracePt t="26442" x="4375150" y="3836988"/>
          <p14:tracePt t="26460" x="4375150" y="3848100"/>
          <p14:tracePt t="26475" x="4375150" y="3857625"/>
          <p14:tracePt t="26496" x="4375150" y="3868738"/>
          <p14:tracePt t="26528" x="4375150" y="3878263"/>
          <p14:tracePt t="26567" x="4365625" y="3878263"/>
          <p14:tracePt t="26583" x="4354513" y="3889375"/>
          <p14:tracePt t="26593" x="4344988" y="3898900"/>
          <p14:tracePt t="26610" x="4333875" y="3921125"/>
          <p14:tracePt t="26626" x="4313238" y="3941763"/>
          <p14:tracePt t="26646" x="4313238" y="3951288"/>
          <p14:tracePt t="26660" x="4303713" y="3962400"/>
          <p14:tracePt t="26888" x="4313238" y="3962400"/>
          <p14:tracePt t="26895" x="4333875" y="3971925"/>
          <p14:tracePt t="26910" x="4375150" y="3971925"/>
          <p14:tracePt t="26913" x="4406900" y="3983038"/>
          <p14:tracePt t="26926" x="4468813" y="3992563"/>
          <p14:tracePt t="26929" x="4510088" y="3992563"/>
          <p14:tracePt t="26943" x="4572000" y="3992563"/>
          <p14:tracePt t="26946" x="4613275" y="3992563"/>
          <p14:tracePt t="26960" x="4665663" y="3992563"/>
          <p14:tracePt t="26977" x="4686300" y="3992563"/>
          <p14:tracePt t="27040" x="4695825" y="3992563"/>
          <p14:tracePt t="27047" x="4706938" y="4003675"/>
          <p14:tracePt t="27060" x="4727575" y="4003675"/>
          <p14:tracePt t="27076" x="4789488" y="4013200"/>
          <p14:tracePt t="27093" x="4840288" y="4013200"/>
          <p14:tracePt t="27096" x="4860925" y="4013200"/>
          <p14:tracePt t="27110" x="4881563" y="4013200"/>
          <p14:tracePt t="27113" x="4892675" y="4013200"/>
          <p14:tracePt t="27128" x="4903788" y="4013200"/>
          <p14:tracePt t="27144" x="4924425" y="4013200"/>
          <p14:tracePt t="27160" x="4965700" y="4033838"/>
          <p14:tracePt t="27177" x="5048250" y="4044950"/>
          <p14:tracePt t="27193" x="5119688" y="4044950"/>
          <p14:tracePt t="27210" x="5192713" y="4044950"/>
          <p14:tracePt t="27226" x="5233988" y="4044950"/>
          <p14:tracePt t="27242" x="5254625" y="4044950"/>
          <p14:tracePt t="27260" x="5265738" y="4044950"/>
          <p14:tracePt t="27276" x="5286375" y="4044950"/>
          <p14:tracePt t="27292" x="5327650" y="4044950"/>
          <p14:tracePt t="27310" x="5378450" y="4054475"/>
          <p14:tracePt t="27313" x="5410200" y="4054475"/>
          <p14:tracePt t="27326" x="5461000" y="4054475"/>
          <p14:tracePt t="27329" x="5502275" y="4054475"/>
          <p14:tracePt t="27343" x="5522913" y="4054475"/>
          <p14:tracePt t="27345" x="5543550" y="4054475"/>
          <p14:tracePt t="27360" x="5575300" y="4054475"/>
          <p14:tracePt t="27377" x="5595938" y="4054475"/>
          <p14:tracePt t="27393" x="5616575" y="4054475"/>
          <p14:tracePt t="27410" x="5668963" y="4054475"/>
          <p14:tracePt t="27426" x="5730875" y="4054475"/>
          <p14:tracePt t="27443" x="5822950" y="4075113"/>
          <p14:tracePt t="27460" x="5886450" y="4086225"/>
          <p14:tracePt t="27476" x="5927725" y="4095750"/>
          <p14:tracePt t="27492" x="5978525" y="4095750"/>
          <p14:tracePt t="27510" x="6019800" y="4095750"/>
          <p14:tracePt t="27513" x="6051550" y="4095750"/>
          <p14:tracePt t="27526" x="6081713" y="4095750"/>
          <p14:tracePt t="27529" x="6113463" y="4095750"/>
          <p14:tracePt t="27543" x="6154738" y="4095750"/>
          <p14:tracePt t="27546" x="6184900" y="4095750"/>
          <p14:tracePt t="27560" x="6269038" y="4095750"/>
          <p14:tracePt t="27577" x="6361113" y="4095750"/>
          <p14:tracePt t="27593" x="6423025" y="4095750"/>
          <p14:tracePt t="27610" x="6505575" y="4095750"/>
          <p14:tracePt t="27626" x="6599238" y="4127500"/>
          <p14:tracePt t="27643" x="6681788" y="4137025"/>
          <p14:tracePt t="27660" x="6784975" y="4137025"/>
          <p14:tracePt t="27676" x="6910388" y="4137025"/>
          <p14:tracePt t="27692" x="7054850" y="4137025"/>
          <p14:tracePt t="27710" x="7158038" y="4116388"/>
          <p14:tracePt t="27713" x="7189788" y="4116388"/>
          <p14:tracePt t="27726" x="7219950" y="4106863"/>
          <p14:tracePt t="27729" x="7261225" y="4106863"/>
          <p14:tracePt t="27743" x="7281863" y="4106863"/>
          <p14:tracePt t="27746" x="7302500" y="4106863"/>
          <p14:tracePt t="27760" x="7343775" y="4106863"/>
          <p14:tracePt t="27777" x="7405688" y="4106863"/>
          <p14:tracePt t="27793" x="7467600" y="4116388"/>
          <p14:tracePt t="27810" x="7561263" y="4127500"/>
          <p14:tracePt t="27826" x="7623175" y="4137025"/>
          <p14:tracePt t="27842" x="7675563" y="4137025"/>
          <p14:tracePt t="27860" x="7685088" y="4137025"/>
          <p14:tracePt t="27896" x="7664450" y="4137025"/>
          <p14:tracePt t="27904" x="7623175" y="4137025"/>
          <p14:tracePt t="27913" x="7581900" y="4127500"/>
          <p14:tracePt t="27926" x="7531100" y="4116388"/>
          <p14:tracePt t="27929" x="7467600" y="4106863"/>
          <p14:tracePt t="27943" x="7396163" y="4106863"/>
          <p14:tracePt t="27946" x="7313613" y="4086225"/>
          <p14:tracePt t="27960" x="7105650" y="4065588"/>
          <p14:tracePt t="27977" x="6826250" y="4044950"/>
          <p14:tracePt t="27993" x="6619875" y="4044950"/>
          <p14:tracePt t="28010" x="6454775" y="4044950"/>
          <p14:tracePt t="28026" x="6330950" y="4054475"/>
          <p14:tracePt t="28042" x="6237288" y="4054475"/>
          <p14:tracePt t="28060" x="6081713" y="4013200"/>
          <p14:tracePt t="28076" x="5854700" y="3921125"/>
          <p14:tracePt t="28093" x="5575300" y="3836988"/>
          <p14:tracePt t="28110" x="5461000" y="3827463"/>
          <p14:tracePt t="28113" x="5410200" y="3827463"/>
          <p14:tracePt t="28126" x="5378450" y="3836988"/>
          <p14:tracePt t="28129" x="5337175" y="3848100"/>
          <p14:tracePt t="28143" x="5316538" y="3848100"/>
          <p14:tracePt t="28146" x="5295900" y="3857625"/>
          <p14:tracePt t="28160" x="5275263" y="3868738"/>
          <p14:tracePt t="28199" x="5275263" y="3878263"/>
          <p14:tracePt t="28215" x="5295900" y="3878263"/>
          <p14:tracePt t="28225" x="5316538" y="3878263"/>
          <p14:tracePt t="28233" x="5368925" y="3868738"/>
          <p14:tracePt t="28243" x="5399088" y="3857625"/>
          <p14:tracePt t="28260" x="5522913" y="3816350"/>
          <p14:tracePt t="28276" x="5657850" y="3775075"/>
          <p14:tracePt t="28293" x="5834063" y="3692525"/>
          <p14:tracePt t="28310" x="5895975" y="3600450"/>
          <p14:tracePt t="28312" x="5916613" y="3557588"/>
          <p14:tracePt t="28326" x="5927725" y="3527425"/>
          <p14:tracePt t="28329" x="5927725" y="3486150"/>
          <p14:tracePt t="28343" x="5927725" y="3454400"/>
          <p14:tracePt t="28346" x="5927725" y="3424238"/>
          <p14:tracePt t="28360" x="5927725" y="3403600"/>
          <p14:tracePt t="28377" x="5927725" y="3371850"/>
          <p14:tracePt t="28393" x="5927725" y="3341688"/>
          <p14:tracePt t="28410" x="5948363" y="3300413"/>
          <p14:tracePt t="28426" x="5989638" y="3257550"/>
          <p14:tracePt t="28443" x="6019800" y="3216275"/>
          <p14:tracePt t="28460" x="6072188" y="3186113"/>
          <p14:tracePt t="28476" x="6134100" y="3144838"/>
          <p14:tracePt t="28493" x="6175375" y="3082925"/>
          <p14:tracePt t="28496" x="6175375" y="3041650"/>
          <p14:tracePt t="28510" x="6164263" y="2989263"/>
          <p14:tracePt t="28513" x="6122988" y="2927350"/>
          <p14:tracePt t="28526" x="6019800" y="2854325"/>
          <p14:tracePt t="28529" x="5927725" y="2792413"/>
          <p14:tracePt t="28543" x="5813425" y="2751138"/>
          <p14:tracePt t="28546" x="5781675" y="2730500"/>
          <p14:tracePt t="28560" x="5730875" y="2720975"/>
          <p14:tracePt t="28577" x="5710238" y="2762250"/>
          <p14:tracePt t="28593" x="5730875" y="2813050"/>
          <p14:tracePt t="28611" x="5875338" y="2927350"/>
          <p14:tracePt t="28626" x="6040438" y="2989263"/>
          <p14:tracePt t="28643" x="6227763" y="3051175"/>
          <p14:tracePt t="28660" x="6278563" y="3071813"/>
          <p14:tracePt t="28676" x="6289675" y="3071813"/>
          <p14:tracePt t="28692" x="6310313" y="3041650"/>
          <p14:tracePt t="28710" x="6299200" y="2989263"/>
          <p14:tracePt t="28712" x="6289675" y="2947988"/>
          <p14:tracePt t="28726" x="6278563" y="2916238"/>
          <p14:tracePt t="28729" x="6248400" y="2886075"/>
          <p14:tracePt t="28743" x="6216650" y="2833688"/>
          <p14:tracePt t="28746" x="6184900" y="2792413"/>
          <p14:tracePt t="28760" x="6081713" y="2720975"/>
          <p14:tracePt t="28777" x="6030913" y="2689225"/>
          <p14:tracePt t="28792" x="6019800" y="2689225"/>
          <p14:tracePt t="28810" x="6019800" y="2700338"/>
          <p14:tracePt t="28826" x="6019800" y="2751138"/>
          <p14:tracePt t="28842" x="6061075" y="2813050"/>
          <p14:tracePt t="28860" x="6081713" y="2854325"/>
          <p14:tracePt t="28876" x="6102350" y="2874963"/>
          <p14:tracePt t="28892" x="6113463" y="2874963"/>
          <p14:tracePt t="28912" x="6122988" y="2874963"/>
          <p14:tracePt t="28926" x="6122988" y="2886075"/>
          <p14:tracePt t="28943" x="6134100" y="2886075"/>
          <p14:tracePt t="28960" x="6143625" y="2886075"/>
          <p14:tracePt t="28976" x="6154738" y="2886075"/>
          <p14:tracePt t="28993" x="6164263" y="2865438"/>
          <p14:tracePt t="29013" x="6164263" y="2854325"/>
          <p14:tracePt t="29026" x="6164263" y="2844800"/>
          <p14:tracePt t="29043" x="6164263" y="2833688"/>
          <p14:tracePt t="29060" x="6134100" y="2833688"/>
          <p14:tracePt t="29076" x="6051550" y="2833688"/>
          <p14:tracePt t="29093" x="5969000" y="2854325"/>
          <p14:tracePt t="29110" x="5916613" y="2947988"/>
          <p14:tracePt t="29113" x="5907088" y="2979738"/>
          <p14:tracePt t="29127" x="5907088" y="3009900"/>
          <p14:tracePt t="29130" x="5907088" y="3021013"/>
          <p14:tracePt t="29144" x="5937250" y="3030538"/>
          <p14:tracePt t="29161" x="6061075" y="3021013"/>
          <p14:tracePt t="29177" x="6134100" y="2959100"/>
          <p14:tracePt t="29193" x="6164263" y="2895600"/>
          <p14:tracePt t="29210" x="6164263" y="2833688"/>
          <p14:tracePt t="29226" x="6143625" y="2813050"/>
          <p14:tracePt t="29243" x="6122988" y="2813050"/>
          <p14:tracePt t="29260" x="6081713" y="2813050"/>
          <p14:tracePt t="29276" x="6040438" y="2824163"/>
          <p14:tracePt t="29292" x="6030913" y="2844800"/>
          <p14:tracePt t="29310" x="6019800" y="2844800"/>
          <p14:tracePt t="29376" x="6019800" y="2854325"/>
          <p14:tracePt t="29383" x="6019800" y="2865438"/>
          <p14:tracePt t="29399" x="6019800" y="2874963"/>
          <p14:tracePt t="29448" x="6019800" y="2886075"/>
          <p14:tracePt t="29543" x="6019800" y="2895600"/>
          <p14:tracePt t="29551" x="6019800" y="2906713"/>
          <p14:tracePt t="29561" x="6019800" y="2916238"/>
          <p14:tracePt t="29577" x="6019800" y="2927350"/>
          <p14:tracePt t="29736" x="6019800" y="2936875"/>
          <p14:tracePt t="29752" x="6019800" y="2947988"/>
          <p14:tracePt t="29888" x="6019800" y="2959100"/>
          <p14:tracePt t="30144" x="6019800" y="2947988"/>
          <p14:tracePt t="30168" x="6019800" y="2936875"/>
          <p14:tracePt t="30184" x="6019800" y="2927350"/>
          <p14:tracePt t="30232" x="6019800" y="2936875"/>
          <p14:tracePt t="30248" x="6019800" y="2947988"/>
          <p14:tracePt t="30384" x="6019800" y="2959100"/>
          <p14:tracePt t="30392" x="6030913" y="2968625"/>
          <p14:tracePt t="30400" x="6040438" y="2968625"/>
          <p14:tracePt t="30410" x="6040438" y="2979738"/>
          <p14:tracePt t="30427" x="6072188" y="2989263"/>
          <p14:tracePt t="30442" x="6102350" y="2989263"/>
          <p14:tracePt t="30460" x="6184900" y="3009900"/>
          <p14:tracePt t="30476" x="6319838" y="3021013"/>
          <p14:tracePt t="30493" x="6505575" y="3041650"/>
          <p14:tracePt t="30496" x="6578600" y="3041650"/>
          <p14:tracePt t="30510" x="6651625" y="3041650"/>
          <p14:tracePt t="30513" x="6692900" y="3041650"/>
          <p14:tracePt t="30527" x="6743700" y="3041650"/>
          <p14:tracePt t="30530" x="6784975" y="3041650"/>
          <p14:tracePt t="30543" x="6846888" y="3051175"/>
          <p14:tracePt t="30546" x="6889750" y="3062288"/>
          <p14:tracePt t="30561" x="6981825" y="3082925"/>
          <p14:tracePt t="30577" x="7034213" y="3103563"/>
          <p14:tracePt t="30593" x="7096125" y="3113088"/>
          <p14:tracePt t="30611" x="7199313" y="3124200"/>
          <p14:tracePt t="30627" x="7302500" y="3133725"/>
          <p14:tracePt t="30643" x="7385050" y="3124200"/>
          <p14:tracePt t="30660" x="7416800" y="3103563"/>
          <p14:tracePt t="30676" x="7426325" y="3103563"/>
          <p14:tracePt t="30728" x="7416800" y="3103563"/>
          <p14:tracePt t="30735" x="7385050" y="3103563"/>
          <p14:tracePt t="30745" x="7354888" y="3103563"/>
          <p14:tracePt t="30760" x="7219950" y="3103563"/>
          <p14:tracePt t="30777" x="6940550" y="3082925"/>
          <p14:tracePt t="30793" x="6599238" y="3051175"/>
          <p14:tracePt t="30810" x="6434138" y="3062288"/>
          <p14:tracePt t="30827" x="6330950" y="3071813"/>
          <p14:tracePt t="30843" x="6227763" y="3082925"/>
          <p14:tracePt t="30860" x="6134100" y="3082925"/>
          <p14:tracePt t="30876" x="6072188" y="3082925"/>
          <p14:tracePt t="30893" x="6030913" y="3082925"/>
          <p14:tracePt t="30896" x="6019800" y="3082925"/>
          <p14:tracePt t="30976" x="6010275" y="3082925"/>
          <p14:tracePt t="30983" x="5999163" y="3071813"/>
          <p14:tracePt t="31013" x="5989638" y="3071813"/>
          <p14:tracePt t="31072" x="5989638" y="3062288"/>
          <p14:tracePt t="31079" x="5989638" y="3051175"/>
          <p14:tracePt t="31093" x="5989638" y="3041650"/>
          <p14:tracePt t="31096" x="5989638" y="3021013"/>
          <p14:tracePt t="31112" x="5989638" y="3009900"/>
          <p14:tracePt t="31127" x="5999163" y="3000375"/>
          <p14:tracePt t="31130" x="6010275" y="2989263"/>
          <p14:tracePt t="31143" x="6019800" y="2979738"/>
          <p14:tracePt t="31146" x="6040438" y="2959100"/>
          <p14:tracePt t="31161" x="6102350" y="2927350"/>
          <p14:tracePt t="31177" x="6184900" y="2886075"/>
          <p14:tracePt t="31193" x="6289675" y="2824163"/>
          <p14:tracePt t="31210" x="6340475" y="2782888"/>
          <p14:tracePt t="31226" x="6402388" y="2730500"/>
          <p14:tracePt t="31243" x="6443663" y="2679700"/>
          <p14:tracePt t="31260" x="6464300" y="2638425"/>
          <p14:tracePt t="31276" x="6484938" y="2606675"/>
          <p14:tracePt t="31293" x="6505575" y="2574925"/>
          <p14:tracePt t="31310" x="6516688" y="2565400"/>
          <p14:tracePt t="31313" x="6526213" y="2554288"/>
          <p14:tracePt t="31327" x="6548438" y="2533650"/>
          <p14:tracePt t="31330" x="6557963" y="2524125"/>
          <p14:tracePt t="31343" x="6578600" y="2513013"/>
          <p14:tracePt t="31346" x="6599238" y="2492375"/>
          <p14:tracePt t="31360" x="6630988" y="2451100"/>
          <p14:tracePt t="31377" x="6661150" y="2409825"/>
          <p14:tracePt t="31393" x="6692900" y="2359025"/>
          <p14:tracePt t="31411" x="6723063" y="2327275"/>
          <p14:tracePt t="31426" x="6754813" y="2286000"/>
          <p14:tracePt t="31443" x="6784975" y="2265363"/>
          <p14:tracePt t="31460" x="6846888" y="2233613"/>
          <p14:tracePt t="31476" x="6889750" y="2203450"/>
          <p14:tracePt t="31494" x="6940550" y="2151063"/>
          <p14:tracePt t="31496" x="6951663" y="2141538"/>
          <p14:tracePt t="31510" x="6972300" y="2120900"/>
          <p14:tracePt t="31513" x="6992938" y="2089150"/>
          <p14:tracePt t="31527" x="7013575" y="2079625"/>
          <p14:tracePt t="31530" x="7034213" y="2058988"/>
          <p14:tracePt t="31543" x="7064375" y="2038350"/>
          <p14:tracePt t="31546" x="7096125" y="2017713"/>
          <p14:tracePt t="31560" x="7189788" y="1976438"/>
          <p14:tracePt t="31577" x="7251700" y="1924050"/>
          <p14:tracePt t="31593" x="7292975" y="1871663"/>
          <p14:tracePt t="31610" x="7334250" y="1820863"/>
          <p14:tracePt t="31626" x="7364413" y="1768475"/>
          <p14:tracePt t="31643" x="7396163" y="1738313"/>
          <p14:tracePt t="31660" x="7446963" y="1706563"/>
          <p14:tracePt t="31676" x="7488238" y="1685925"/>
          <p14:tracePt t="31693" x="7531100" y="1655763"/>
          <p14:tracePt t="31697" x="7540625" y="1644650"/>
          <p14:tracePt t="31711" x="7551738" y="1624013"/>
          <p14:tracePt t="31727" x="7551738" y="1612900"/>
          <p14:tracePt t="31745" x="7551738" y="1603375"/>
          <p14:tracePt t="31920" x="7561263" y="1603375"/>
          <p14:tracePt t="31930" x="7572375" y="1603375"/>
          <p14:tracePt t="31944" x="7613650" y="1603375"/>
          <p14:tracePt t="35880" x="7593013" y="1612900"/>
          <p14:tracePt t="35888" x="7572375" y="1612900"/>
          <p14:tracePt t="35897" x="7540625" y="1624013"/>
          <p14:tracePt t="35911" x="7499350" y="1635125"/>
          <p14:tracePt t="35913" x="7437438" y="1655763"/>
          <p14:tracePt t="35927" x="7396163" y="1665288"/>
          <p14:tracePt t="35930" x="7323138" y="1665288"/>
          <p14:tracePt t="35944" x="7167563" y="1697038"/>
          <p14:tracePt t="35961" x="6972300" y="1717675"/>
          <p14:tracePt t="35978" x="6672263" y="1800225"/>
          <p14:tracePt t="35993" x="6122988" y="2006600"/>
          <p14:tracePt t="36010" x="5565775" y="2254250"/>
          <p14:tracePt t="36032" x="4645025" y="2586038"/>
          <p14:tracePt t="36043" x="4292600" y="2751138"/>
          <p14:tracePt t="36061" x="3744913" y="2959100"/>
          <p14:tracePt t="36076" x="3165475" y="3175000"/>
          <p14:tracePt t="36081" x="2906713" y="3268663"/>
          <p14:tracePt t="36094" x="2659063" y="3321050"/>
          <p14:tracePt t="36097" x="2368550" y="3454400"/>
          <p14:tracePt t="36111" x="2109788" y="3557588"/>
          <p14:tracePt t="36114" x="1820863" y="3662363"/>
          <p14:tracePt t="36127" x="1479550" y="3765550"/>
          <p14:tracePt t="36130" x="1168400" y="3868738"/>
          <p14:tracePt t="36144" x="661988" y="4075113"/>
          <p14:tracePt t="36161" x="382588" y="4230688"/>
          <p14:tracePt t="36178" x="258763" y="4313238"/>
          <p14:tracePt t="36193" x="196850" y="4324350"/>
          <p14:tracePt t="36211" x="155575" y="4313238"/>
          <p14:tracePt t="36227" x="93663" y="4240213"/>
          <p14:tracePt t="36243" x="73025" y="4157663"/>
          <p14:tracePt t="36261" x="73025" y="4054475"/>
          <p14:tracePt t="36276" x="103188" y="3962400"/>
          <p14:tracePt t="36294" x="103188" y="3910013"/>
          <p14:tracePt t="36297" x="103188" y="3889375"/>
          <p14:tracePt t="36310" x="103188" y="3868738"/>
          <p14:tracePt t="36313" x="103188" y="3836988"/>
          <p14:tracePt t="36327" x="103188" y="3816350"/>
          <p14:tracePt t="36330" x="103188" y="3806825"/>
          <p14:tracePt t="36344" x="103188" y="3795713"/>
          <p14:tracePt t="36361" x="123825" y="3786188"/>
          <p14:tracePt t="36378" x="206375" y="3775075"/>
          <p14:tracePt t="36394" x="361950" y="3724275"/>
          <p14:tracePt t="36411" x="538163" y="3671888"/>
          <p14:tracePt t="36427" x="650875" y="3609975"/>
          <p14:tracePt t="36443" x="723900" y="3568700"/>
          <p14:tracePt t="36461" x="838200" y="3527425"/>
          <p14:tracePt t="36478" x="1044575" y="3495675"/>
          <p14:tracePt t="36481" x="1158875" y="3486150"/>
          <p14:tracePt t="36494" x="1241425" y="3454400"/>
          <p14:tracePt t="36496" x="1335088" y="3433763"/>
          <p14:tracePt t="36511" x="1365250" y="3403600"/>
          <p14:tracePt t="36514" x="1406525" y="3382963"/>
          <p14:tracePt t="36528" x="1427163" y="3371850"/>
          <p14:tracePt t="36530" x="1438275" y="3362325"/>
          <p14:tracePt t="36544" x="1438275" y="3341688"/>
          <p14:tracePt t="36561" x="1438275" y="3330575"/>
          <p14:tracePt t="36592" x="1447800" y="3330575"/>
          <p14:tracePt t="36600" x="1479550" y="3351213"/>
          <p14:tracePt t="36611" x="1592263" y="3371850"/>
          <p14:tracePt t="36627" x="1758950" y="3382963"/>
          <p14:tracePt t="36643" x="1912938" y="3371850"/>
          <p14:tracePt t="36661" x="2017713" y="3341688"/>
          <p14:tracePt t="36676" x="2068513" y="3309938"/>
          <p14:tracePt t="36694" x="2109788" y="3279775"/>
          <p14:tracePt t="36697" x="2141538" y="3257550"/>
          <p14:tracePt t="36711" x="2212975" y="3236913"/>
          <p14:tracePt t="36713" x="2306638" y="3216275"/>
          <p14:tracePt t="36727" x="2389188" y="3186113"/>
          <p14:tracePt t="36730" x="2441575" y="3165475"/>
          <p14:tracePt t="36744" x="2513013" y="3103563"/>
          <p14:tracePt t="36761" x="2533650" y="3051175"/>
          <p14:tracePt t="36777" x="2533650" y="3009900"/>
          <p14:tracePt t="36794" x="2471738" y="2947988"/>
          <p14:tracePt t="36810" x="2347913" y="2874963"/>
          <p14:tracePt t="36827" x="2286000" y="2833688"/>
          <p14:tracePt t="36843" x="2233613" y="2803525"/>
          <p14:tracePt t="36861" x="2182813" y="2771775"/>
          <p14:tracePt t="36876" x="2100263" y="2720975"/>
          <p14:tracePt t="36880" x="2027238" y="2689225"/>
          <p14:tracePt t="36894" x="1954213" y="2668588"/>
          <p14:tracePt t="36897" x="1903413" y="2647950"/>
          <p14:tracePt t="36911" x="1830388" y="2638425"/>
          <p14:tracePt t="36914" x="1800225" y="2638425"/>
          <p14:tracePt t="36928" x="1768475" y="2647950"/>
          <p14:tracePt t="36930" x="1747838" y="2659063"/>
          <p14:tracePt t="36944" x="1717675" y="2720975"/>
          <p14:tracePt t="36961" x="1685925" y="2813050"/>
          <p14:tracePt t="36977" x="1685925" y="2865438"/>
          <p14:tracePt t="36994" x="1706563" y="2916238"/>
          <p14:tracePt t="37011" x="1758950" y="2968625"/>
          <p14:tracePt t="37033" x="1892300" y="3030538"/>
          <p14:tracePt t="37044" x="1965325" y="3051175"/>
          <p14:tracePt t="37061" x="2109788" y="3092450"/>
          <p14:tracePt t="37077" x="2182813" y="3103563"/>
          <p14:tracePt t="37094" x="2233613" y="3113088"/>
          <p14:tracePt t="37097" x="2265363" y="3113088"/>
          <p14:tracePt t="37111" x="2317750" y="3113088"/>
          <p14:tracePt t="37113" x="2347913" y="3113088"/>
          <p14:tracePt t="37127" x="2379663" y="3103563"/>
          <p14:tracePt t="37130" x="2400300" y="3071813"/>
          <p14:tracePt t="37144" x="2420938" y="3009900"/>
          <p14:tracePt t="37161" x="2389188" y="2895600"/>
          <p14:tracePt t="37178" x="2274888" y="2782888"/>
          <p14:tracePt t="37193" x="2109788" y="2679700"/>
          <p14:tracePt t="37210" x="1933575" y="2627313"/>
          <p14:tracePt t="37227" x="1862138" y="2627313"/>
          <p14:tracePt t="37243" x="1809750" y="2659063"/>
          <p14:tracePt t="37261" x="1779588" y="2730500"/>
          <p14:tracePt t="37276" x="1779588" y="2833688"/>
          <p14:tracePt t="37294" x="1779588" y="2865438"/>
          <p14:tracePt t="37297" x="1779588" y="2874963"/>
          <p14:tracePt t="37311" x="1820863" y="2886075"/>
          <p14:tracePt t="37328" x="1841500" y="2874963"/>
          <p14:tracePt t="37330" x="1851025" y="2865438"/>
          <p14:tracePt t="37344" x="1871663" y="2833688"/>
          <p14:tracePt t="37361" x="1882775" y="2813050"/>
          <p14:tracePt t="37378" x="1892300" y="2803525"/>
          <p14:tracePt t="37400" x="1892300" y="2792413"/>
          <p14:tracePt t="37411" x="1903413" y="2792413"/>
          <p14:tracePt t="37427" x="1924050" y="2782888"/>
          <p14:tracePt t="37443" x="1933575" y="2782888"/>
          <p14:tracePt t="37512" x="1944688" y="2782888"/>
          <p14:tracePt t="37529" x="1954213" y="2782888"/>
          <p14:tracePt t="37536" x="1976438" y="2782888"/>
          <p14:tracePt t="37545" x="1997075" y="2792413"/>
          <p14:tracePt t="37561" x="2038350" y="2792413"/>
          <p14:tracePt t="37577" x="2058988" y="2792413"/>
          <p14:tracePt t="37594" x="2068513" y="2792413"/>
          <p14:tracePt t="37610" x="2068513" y="2782888"/>
          <p14:tracePt t="37648" x="2068513" y="2771775"/>
          <p14:tracePt t="37664" x="2068513" y="2762250"/>
          <p14:tracePt t="37672" x="2068513" y="2741613"/>
          <p14:tracePt t="37682" x="2068513" y="2730500"/>
          <p14:tracePt t="37694" x="2068513" y="2720975"/>
          <p14:tracePt t="37697" x="2068513" y="2700338"/>
          <p14:tracePt t="37711" x="2068513" y="2689225"/>
          <p14:tracePt t="37714" x="2068513" y="2679700"/>
          <p14:tracePt t="37727" x="2068513" y="2659063"/>
          <p14:tracePt t="37730" x="2068513" y="2647950"/>
          <p14:tracePt t="37744" x="2038350" y="2627313"/>
          <p14:tracePt t="37761" x="1997075" y="2617788"/>
          <p14:tracePt t="37778" x="1965325" y="2617788"/>
          <p14:tracePt t="37794" x="1912938" y="2617788"/>
          <p14:tracePt t="37812" x="1882775" y="2617788"/>
          <p14:tracePt t="37827" x="1862138" y="2617788"/>
          <p14:tracePt t="37843" x="1820863" y="2595563"/>
          <p14:tracePt t="37861" x="1768475" y="2574925"/>
          <p14:tracePt t="37876" x="1747838" y="2565400"/>
          <p14:tracePt t="37894" x="1738313" y="2565400"/>
          <p14:tracePt t="37911" x="1717675" y="2574925"/>
          <p14:tracePt t="37913" x="1697038" y="2586038"/>
          <p14:tracePt t="37927" x="1665288" y="2617788"/>
          <p14:tracePt t="37930" x="1644650" y="2638425"/>
          <p14:tracePt t="37944" x="1562100" y="2720975"/>
          <p14:tracePt t="37961" x="1509713" y="2792413"/>
          <p14:tracePt t="37978" x="1468438" y="2854325"/>
          <p14:tracePt t="37994" x="1447800" y="2886075"/>
          <p14:tracePt t="38012" x="1438275" y="2895600"/>
          <p14:tracePt t="38028" x="1438275" y="2916238"/>
          <p14:tracePt t="38043" x="1417638" y="2936875"/>
          <p14:tracePt t="38061" x="1406525" y="2979738"/>
          <p14:tracePt t="38076" x="1397000" y="3030538"/>
          <p14:tracePt t="38094" x="1397000" y="3082925"/>
          <p14:tracePt t="38097" x="1406525" y="3113088"/>
          <p14:tracePt t="38111" x="1427163" y="3175000"/>
          <p14:tracePt t="38128" x="1438275" y="3195638"/>
          <p14:tracePt t="38130" x="1447800" y="3227388"/>
          <p14:tracePt t="38144" x="1479550" y="3279775"/>
          <p14:tracePt t="38161" x="1509713" y="3321050"/>
          <p14:tracePt t="38178" x="1541463" y="3351213"/>
          <p14:tracePt t="38194" x="1562100" y="3371850"/>
          <p14:tracePt t="38212" x="1592263" y="3392488"/>
          <p14:tracePt t="38227" x="1655763" y="3424238"/>
          <p14:tracePt t="38243" x="1758950" y="3465513"/>
          <p14:tracePt t="38261" x="1892300" y="3506788"/>
          <p14:tracePt t="38276" x="2017713" y="3548063"/>
          <p14:tracePt t="38294" x="2130425" y="3578225"/>
          <p14:tracePt t="38297" x="2151063" y="3578225"/>
          <p14:tracePt t="38311" x="2171700" y="3589338"/>
          <p14:tracePt t="38314" x="2192338" y="3589338"/>
          <p14:tracePt t="38327" x="2212975" y="3589338"/>
          <p14:tracePt t="38330" x="2224088" y="3589338"/>
          <p14:tracePt t="38344" x="2233613" y="3589338"/>
          <p14:tracePt t="38361" x="2233613" y="3568700"/>
          <p14:tracePt t="38377" x="2265363" y="3516313"/>
          <p14:tracePt t="38394" x="2286000" y="3486150"/>
          <p14:tracePt t="38410" x="2338388" y="3433763"/>
          <p14:tracePt t="38428" x="2389188" y="3403600"/>
          <p14:tracePt t="38443" x="2441575" y="3371850"/>
          <p14:tracePt t="38462" x="2471738" y="3351213"/>
          <p14:tracePt t="38465" x="2471738" y="3330575"/>
          <p14:tracePt t="38481" x="2471738" y="3309938"/>
          <p14:tracePt t="38494" x="2471738" y="3289300"/>
          <p14:tracePt t="38497" x="2471738" y="3268663"/>
          <p14:tracePt t="38512" x="2451100" y="3195638"/>
          <p14:tracePt t="38527" x="2451100" y="3175000"/>
          <p14:tracePt t="38530" x="2451100" y="3144838"/>
          <p14:tracePt t="38544" x="2451100" y="3092450"/>
          <p14:tracePt t="38561" x="2451100" y="3041650"/>
          <p14:tracePt t="38577" x="2441575" y="2989263"/>
          <p14:tracePt t="38594" x="2441575" y="2947988"/>
          <p14:tracePt t="38611" x="2400300" y="2916238"/>
          <p14:tracePt t="38627" x="2338388" y="2865438"/>
          <p14:tracePt t="38646" x="2306638" y="2844800"/>
          <p14:tracePt t="38661" x="2297113" y="2833688"/>
          <p14:tracePt t="38664" x="2286000" y="2824163"/>
          <p14:tracePt t="38677" x="2274888" y="2813050"/>
          <p14:tracePt t="38694" x="2244725" y="2792413"/>
          <p14:tracePt t="38697" x="2233613" y="2782888"/>
          <p14:tracePt t="38711" x="2203450" y="2762250"/>
          <p14:tracePt t="38713" x="2171700" y="2751138"/>
          <p14:tracePt t="38727" x="2130425" y="2730500"/>
          <p14:tracePt t="38730" x="2038350" y="2689225"/>
          <p14:tracePt t="38744" x="1944688" y="2659063"/>
          <p14:tracePt t="38761" x="1912938" y="2647950"/>
          <p14:tracePt t="38778" x="1892300" y="2647950"/>
          <p14:tracePt t="38794" x="1862138" y="2627313"/>
          <p14:tracePt t="38810" x="1841500" y="2627313"/>
          <p14:tracePt t="38828" x="1809750" y="2617788"/>
          <p14:tracePt t="38843" x="1747838" y="2617788"/>
          <p14:tracePt t="38862" x="1644650" y="2606675"/>
          <p14:tracePt t="38865" x="1582738" y="2606675"/>
          <p14:tracePt t="38876" x="1562100" y="2606675"/>
          <p14:tracePt t="38894" x="1520825" y="2617788"/>
          <p14:tracePt t="38897" x="1500188" y="2627313"/>
          <p14:tracePt t="38911" x="1489075" y="2638425"/>
          <p14:tracePt t="38914" x="1479550" y="2647950"/>
          <p14:tracePt t="38928" x="1468438" y="2659063"/>
          <p14:tracePt t="38930" x="1458913" y="2679700"/>
          <p14:tracePt t="38944" x="1427163" y="2720975"/>
          <p14:tracePt t="38961" x="1406525" y="2762250"/>
          <p14:tracePt t="38978" x="1397000" y="2803525"/>
          <p14:tracePt t="38994" x="1376363" y="2865438"/>
          <p14:tracePt t="39011" x="1365250" y="2916238"/>
          <p14:tracePt t="39027" x="1365250" y="2989263"/>
          <p14:tracePt t="39043" x="1385888" y="3051175"/>
          <p14:tracePt t="39062" x="1417638" y="3124200"/>
          <p14:tracePt t="39065" x="1438275" y="3144838"/>
          <p14:tracePt t="39077" x="1447800" y="3165475"/>
          <p14:tracePt t="39094" x="1479550" y="3216275"/>
          <p14:tracePt t="39097" x="1489075" y="3227388"/>
          <p14:tracePt t="39111" x="1500188" y="3248025"/>
          <p14:tracePt t="39113" x="1509713" y="3248025"/>
          <p14:tracePt t="39128" x="1509713" y="3257550"/>
          <p14:tracePt t="39130" x="1520825" y="3257550"/>
          <p14:tracePt t="39144" x="1541463" y="3279775"/>
          <p14:tracePt t="39161" x="1562100" y="3300413"/>
          <p14:tracePt t="39178" x="1612900" y="3330575"/>
          <p14:tracePt t="39194" x="1717675" y="3382963"/>
          <p14:tracePt t="39210" x="1830388" y="3413125"/>
          <p14:tracePt t="39227" x="1912938" y="3413125"/>
          <p14:tracePt t="39244" x="1976438" y="3424238"/>
          <p14:tracePt t="39262" x="2068513" y="3433763"/>
          <p14:tracePt t="39265" x="2109788" y="3444875"/>
          <p14:tracePt t="39278" x="2141538" y="3454400"/>
          <p14:tracePt t="39281" x="2171700" y="3454400"/>
          <p14:tracePt t="39294" x="2203450" y="3454400"/>
          <p14:tracePt t="39297" x="2224088" y="3454400"/>
          <p14:tracePt t="39312" x="2274888" y="3454400"/>
          <p14:tracePt t="39328" x="2297113" y="3444875"/>
          <p14:tracePt t="39331" x="2306638" y="3433763"/>
          <p14:tracePt t="39344" x="2338388" y="3403600"/>
          <p14:tracePt t="39361" x="2379663" y="3362325"/>
          <p14:tracePt t="39378" x="2420938" y="3321050"/>
          <p14:tracePt t="39394" x="2462213" y="3248025"/>
          <p14:tracePt t="39411" x="2471738" y="3175000"/>
          <p14:tracePt t="39427" x="2471738" y="3082925"/>
          <p14:tracePt t="39443" x="2471738" y="3009900"/>
          <p14:tracePt t="39462" x="2471738" y="2936875"/>
          <p14:tracePt t="39465" x="2471738" y="2916238"/>
          <p14:tracePt t="39477" x="2471738" y="2886075"/>
          <p14:tracePt t="39494" x="2471738" y="2844800"/>
          <p14:tracePt t="39497" x="2471738" y="2824163"/>
          <p14:tracePt t="39511" x="2471738" y="2792413"/>
          <p14:tracePt t="39514" x="2471738" y="2762250"/>
          <p14:tracePt t="39527" x="2471738" y="2741613"/>
          <p14:tracePt t="39531" x="2471738" y="2709863"/>
          <p14:tracePt t="39544" x="2420938" y="2647950"/>
          <p14:tracePt t="39561" x="2317750" y="2595563"/>
          <p14:tracePt t="39578" x="2286000" y="2574925"/>
          <p14:tracePt t="39594" x="2265363" y="2574925"/>
          <p14:tracePt t="39611" x="2244725" y="2574925"/>
          <p14:tracePt t="39627" x="2224088" y="2565400"/>
          <p14:tracePt t="39643" x="2203450" y="2565400"/>
          <p14:tracePt t="39650" x="2182813" y="2565400"/>
          <p14:tracePt t="39661" x="2151063" y="2565400"/>
          <p14:tracePt t="39678" x="2089150" y="2565400"/>
          <p14:tracePt t="39681" x="2058988" y="2574925"/>
          <p14:tracePt t="39693" x="2038350" y="2574925"/>
          <p14:tracePt t="39697" x="2017713" y="2595563"/>
          <p14:tracePt t="39711" x="1985963" y="2617788"/>
          <p14:tracePt t="39714" x="1985963" y="2647950"/>
          <p14:tracePt t="39728" x="1976438" y="2700338"/>
          <p14:tracePt t="39731" x="1965325" y="2741613"/>
          <p14:tracePt t="39744" x="1954213" y="2824163"/>
          <p14:tracePt t="39761" x="1954213" y="2886075"/>
          <p14:tracePt t="39777" x="1965325" y="2936875"/>
          <p14:tracePt t="39794" x="1997075" y="2979738"/>
          <p14:tracePt t="39811" x="2068513" y="3021013"/>
          <p14:tracePt t="39827" x="2109788" y="3041650"/>
          <p14:tracePt t="39843" x="2151063" y="3062288"/>
          <p14:tracePt t="39861" x="2162175" y="3062288"/>
          <p14:tracePt t="40632" x="2162175" y="3071813"/>
          <p14:tracePt t="40824" x="2162175" y="3082925"/>
          <p14:tracePt t="40849" x="2162175" y="3092450"/>
          <p14:tracePt t="40872" x="2162175" y="3103563"/>
          <p14:tracePt t="40888" x="2162175" y="3113088"/>
          <p14:tracePt t="47160" x="2171700" y="3113088"/>
          <p14:tracePt t="47249" x="2182813" y="3113088"/>
          <p14:tracePt t="47257" x="2203450" y="3113088"/>
          <p14:tracePt t="47267" x="2244725" y="3113088"/>
          <p14:tracePt t="47278" x="2327275" y="3113088"/>
          <p14:tracePt t="47281" x="2409825" y="3113088"/>
          <p14:tracePt t="47294" x="2503488" y="3113088"/>
          <p14:tracePt t="47297" x="2595563" y="3113088"/>
          <p14:tracePt t="47312" x="2813050" y="3113088"/>
          <p14:tracePt t="47328" x="3021013" y="3113088"/>
          <p14:tracePt t="47345" x="3195638" y="3113088"/>
          <p14:tracePt t="47362" x="3300413" y="3103563"/>
          <p14:tracePt t="47378" x="3341688" y="3082925"/>
          <p14:tracePt t="47394" x="3351213" y="3062288"/>
          <p14:tracePt t="47411" x="3362325" y="3051175"/>
          <p14:tracePt t="47432" x="3362325" y="3041650"/>
          <p14:tracePt t="47444" x="3371850" y="3041650"/>
          <p14:tracePt t="47462" x="3382963" y="3041650"/>
          <p14:tracePt t="47465" x="3392488" y="3041650"/>
          <p14:tracePt t="47478" x="3413125" y="3041650"/>
          <p14:tracePt t="47481" x="3424238" y="3041650"/>
          <p14:tracePt t="47494" x="3424238" y="3030538"/>
          <p14:tracePt t="47520" x="3433763" y="3030538"/>
          <p14:tracePt t="47536" x="3444875" y="3030538"/>
          <p14:tracePt t="47545" x="3465513" y="3041650"/>
          <p14:tracePt t="47561" x="3486150" y="3062288"/>
          <p14:tracePt t="47578" x="3506788" y="3082925"/>
          <p14:tracePt t="50328" x="3506788" y="3071813"/>
          <p14:tracePt t="50336" x="3548063" y="3071813"/>
          <p14:tracePt t="50345" x="3568700" y="3071813"/>
          <p14:tracePt t="50362" x="3621088" y="3051175"/>
          <p14:tracePt t="50378" x="3641725" y="3021013"/>
          <p14:tracePt t="50395" x="3651250" y="2989263"/>
          <p14:tracePt t="50412" x="3651250" y="2959100"/>
          <p14:tracePt t="50428" x="3651250" y="2936875"/>
          <p14:tracePt t="50444" x="3651250" y="2927350"/>
          <p14:tracePt t="50625" x="3651250" y="2916238"/>
          <p14:tracePt t="50649" x="3651250" y="2906713"/>
          <p14:tracePt t="50658" x="3651250" y="2895600"/>
          <p14:tracePt t="50673" x="3651250" y="2886075"/>
          <p14:tracePt t="50697" x="3651250" y="2874963"/>
          <p14:tracePt t="50713" x="3651250" y="2865438"/>
          <p14:tracePt t="50721" x="3662363" y="2854325"/>
          <p14:tracePt t="50731" x="3662363" y="2844800"/>
          <p14:tracePt t="50745" x="3671888" y="2824163"/>
          <p14:tracePt t="50762" x="3683000" y="2792413"/>
          <p14:tracePt t="50778" x="3683000" y="2751138"/>
          <p14:tracePt t="50795" x="3662363" y="2679700"/>
          <p14:tracePt t="50811" x="3621088" y="2627313"/>
          <p14:tracePt t="50828" x="3600450" y="2586038"/>
          <p14:tracePt t="50844" x="3589338" y="2544763"/>
          <p14:tracePt t="50862" x="3578225" y="2482850"/>
          <p14:tracePt t="50865" x="3568700" y="2462213"/>
          <p14:tracePt t="50879" x="3548063" y="2420938"/>
          <p14:tracePt t="50881" x="3536950" y="2389188"/>
          <p14:tracePt t="50895" x="3506788" y="2338388"/>
          <p14:tracePt t="50898" x="3465513" y="2286000"/>
          <p14:tracePt t="50912" x="3321050" y="2141538"/>
          <p14:tracePt t="50929" x="3144838" y="2006600"/>
          <p14:tracePt t="50945" x="2989263" y="1912938"/>
          <p14:tracePt t="50962" x="2895600" y="1841500"/>
          <p14:tracePt t="50978" x="2771775" y="1768475"/>
          <p14:tracePt t="50995" x="2606675" y="1665288"/>
          <p14:tracePt t="51012" x="2400300" y="1562100"/>
          <p14:tracePt t="51028" x="2212975" y="1468438"/>
          <p14:tracePt t="51044" x="2130425" y="1458913"/>
          <p14:tracePt t="51062" x="2079625" y="1458913"/>
          <p14:tracePt t="51065" x="2047875" y="1479550"/>
          <p14:tracePt t="51078" x="2006600" y="1541463"/>
          <p14:tracePt t="51081" x="1944688" y="1603375"/>
          <p14:tracePt t="51095" x="1882775" y="1665288"/>
          <p14:tracePt t="51098" x="1851025" y="1717675"/>
          <p14:tracePt t="51112" x="1768475" y="1779588"/>
          <p14:tracePt t="51115" x="1706563" y="1830388"/>
          <p14:tracePt t="51128" x="1571625" y="1924050"/>
          <p14:tracePt t="51145" x="1376363" y="2058988"/>
          <p14:tracePt t="51162" x="1250950" y="2224088"/>
          <p14:tracePt t="51178" x="1147763" y="2462213"/>
          <p14:tracePt t="51195" x="1076325" y="2720975"/>
          <p14:tracePt t="51211" x="941388" y="3051175"/>
          <p14:tracePt t="51228" x="847725" y="3413125"/>
          <p14:tracePt t="51244" x="796925" y="3651250"/>
          <p14:tracePt t="51262" x="776288" y="3754438"/>
          <p14:tracePt t="51265" x="776288" y="3786188"/>
          <p14:tracePt t="51279" x="776288" y="3816350"/>
          <p14:tracePt t="51281" x="776288" y="3848100"/>
          <p14:tracePt t="51295" x="785813" y="3910013"/>
          <p14:tracePt t="51298" x="847725" y="3951288"/>
          <p14:tracePt t="51312" x="900113" y="4024313"/>
          <p14:tracePt t="51315" x="950913" y="4116388"/>
          <p14:tracePt t="51329" x="1055688" y="4251325"/>
          <p14:tracePt t="51345" x="1147763" y="4324350"/>
          <p14:tracePt t="51362" x="1323975" y="4365625"/>
          <p14:tracePt t="51378" x="1509713" y="4375150"/>
          <p14:tracePt t="51395" x="1779588" y="4313238"/>
          <p14:tracePt t="51412" x="2130425" y="4137025"/>
          <p14:tracePt t="51428" x="2441575" y="3971925"/>
          <p14:tracePt t="51444" x="2751138" y="3775075"/>
          <p14:tracePt t="51462" x="2989263" y="3609975"/>
          <p14:tracePt t="51465" x="3103563" y="3536950"/>
          <p14:tracePt t="51478" x="3206750" y="3475038"/>
          <p14:tracePt t="51481" x="3289300" y="3403600"/>
          <p14:tracePt t="51495" x="3382963" y="3309938"/>
          <p14:tracePt t="51498" x="3433763" y="3248025"/>
          <p14:tracePt t="51512" x="3495675" y="3144838"/>
          <p14:tracePt t="51515" x="3527425" y="3092450"/>
          <p14:tracePt t="51529" x="3548063" y="2947988"/>
          <p14:tracePt t="51545" x="3527425" y="2813050"/>
          <p14:tracePt t="51562" x="3403600" y="2647950"/>
          <p14:tracePt t="51578" x="3227388" y="2471738"/>
          <p14:tracePt t="51595" x="3021013" y="2286000"/>
          <p14:tracePt t="51611" x="2833688" y="2182813"/>
          <p14:tracePt t="51628" x="2659063" y="2058988"/>
          <p14:tracePt t="51644" x="2451100" y="1976438"/>
          <p14:tracePt t="51651" x="2347913" y="1924050"/>
          <p14:tracePt t="51662" x="2233613" y="1882775"/>
          <p14:tracePt t="51665" x="2089150" y="1830388"/>
          <p14:tracePt t="51679" x="1985963" y="1809750"/>
          <p14:tracePt t="51682" x="1871663" y="1789113"/>
          <p14:tracePt t="51695" x="1768475" y="1789113"/>
          <p14:tracePt t="51698" x="1706563" y="1789113"/>
          <p14:tracePt t="51712" x="1592263" y="1871663"/>
          <p14:tracePt t="51729" x="1479550" y="1985963"/>
          <p14:tracePt t="51745" x="1376363" y="2089150"/>
          <p14:tracePt t="51762" x="1292225" y="2203450"/>
          <p14:tracePt t="51778" x="1220788" y="2297113"/>
          <p14:tracePt t="51795" x="1200150" y="2389188"/>
          <p14:tracePt t="51812" x="1209675" y="2492375"/>
          <p14:tracePt t="51828" x="1376363" y="2606675"/>
          <p14:tracePt t="51845" x="1509713" y="2668588"/>
          <p14:tracePt t="51862" x="1635125" y="2730500"/>
          <p14:tracePt t="51865" x="1665288" y="2741613"/>
          <p14:tracePt t="51878" x="1685925" y="2762250"/>
          <p14:tracePt t="51881" x="1697038" y="2782888"/>
          <p14:tracePt t="51895" x="1697038" y="2813050"/>
          <p14:tracePt t="51898" x="1697038" y="2844800"/>
          <p14:tracePt t="51912" x="1697038" y="2895600"/>
          <p14:tracePt t="51915" x="1676400" y="2959100"/>
          <p14:tracePt t="51929" x="1612900" y="3144838"/>
          <p14:tracePt t="51945" x="1550988" y="3382963"/>
          <p14:tracePt t="51962" x="1489075" y="3662363"/>
          <p14:tracePt t="51978" x="1458913" y="3930650"/>
          <p14:tracePt t="51995" x="1417638" y="4198938"/>
          <p14:tracePt t="52011" x="1365250" y="4406900"/>
          <p14:tracePt t="52028" x="1314450" y="4583113"/>
          <p14:tracePt t="52044" x="1241425" y="4778375"/>
          <p14:tracePt t="52062" x="1209675" y="4965700"/>
          <p14:tracePt t="52065" x="1200150" y="5048250"/>
          <p14:tracePt t="52079" x="1189038" y="5110163"/>
          <p14:tracePt t="52082" x="1179513" y="5151438"/>
          <p14:tracePt t="52096" x="1179513" y="5202238"/>
          <p14:tracePt t="52112" x="1168400" y="5233988"/>
          <p14:tracePt t="52128" x="1168400" y="5254625"/>
          <p14:tracePt t="52145" x="1158875" y="5265738"/>
          <p14:tracePt t="52162" x="1158875" y="5275263"/>
          <p14:tracePt t="52178" x="1147763" y="5295900"/>
          <p14:tracePt t="52195" x="1147763" y="5307013"/>
          <p14:tracePt t="52232" x="1138238" y="5307013"/>
          <p14:tracePt t="52264" x="1117600" y="5307013"/>
          <p14:tracePt t="52272" x="1106488" y="5316538"/>
          <p14:tracePt t="52282" x="1085850" y="5337175"/>
          <p14:tracePt t="52295" x="1085850" y="5368925"/>
          <p14:tracePt t="52298" x="1076325" y="5399088"/>
          <p14:tracePt t="52312" x="1065213" y="5419725"/>
          <p14:tracePt t="52315" x="1055688" y="5440363"/>
          <p14:tracePt t="52329" x="1044575" y="5472113"/>
          <p14:tracePt t="52345" x="1035050" y="5522913"/>
          <p14:tracePt t="52362" x="1023938" y="5637213"/>
          <p14:tracePt t="52378" x="1003300" y="5792788"/>
          <p14:tracePt t="52395" x="982663" y="5886450"/>
          <p14:tracePt t="52411" x="982663" y="5907088"/>
          <p14:tracePt t="52428" x="982663" y="5916613"/>
          <p14:tracePt t="52480" x="982663" y="5895975"/>
          <p14:tracePt t="52497" x="982663" y="5886450"/>
          <p14:tracePt t="52513" x="982663" y="5875338"/>
          <p14:tracePt t="52521" x="982663" y="5854700"/>
          <p14:tracePt t="52530" x="982663" y="5834063"/>
          <p14:tracePt t="52545" x="993775" y="5781675"/>
          <p14:tracePt t="52562" x="1023938" y="5678488"/>
          <p14:tracePt t="52579" x="1076325" y="5554663"/>
          <p14:tracePt t="52595" x="1147763" y="5472113"/>
          <p14:tracePt t="52612" x="1189038" y="5399088"/>
          <p14:tracePt t="52628" x="1220788" y="5337175"/>
          <p14:tracePt t="52644" x="1241425" y="5295900"/>
          <p14:tracePt t="52651" x="1241425" y="5286375"/>
          <p14:tracePt t="52662" x="1241425" y="5275263"/>
          <p14:tracePt t="52688" x="1230313" y="5295900"/>
          <p14:tracePt t="52698" x="1209675" y="5348288"/>
          <p14:tracePt t="52712" x="1179513" y="5410200"/>
          <p14:tracePt t="52714" x="1168400" y="5492750"/>
          <p14:tracePt t="52729" x="1158875" y="5699125"/>
          <p14:tracePt t="52745" x="1189038" y="5948363"/>
          <p14:tracePt t="52762" x="1209675" y="6154738"/>
          <p14:tracePt t="52779" x="1230313" y="6278563"/>
          <p14:tracePt t="52795" x="1230313" y="6299200"/>
          <p14:tracePt t="52811" x="1230313" y="6310313"/>
          <p14:tracePt t="52833" x="1230313" y="6299200"/>
          <p14:tracePt t="52844" x="1230313" y="6289675"/>
          <p14:tracePt t="52862" x="1241425" y="6237288"/>
          <p14:tracePt t="52866" x="1250950" y="6207125"/>
          <p14:tracePt t="52879" x="1250950" y="6164263"/>
          <p14:tracePt t="52882" x="1250950" y="6092825"/>
          <p14:tracePt t="52895" x="1271588" y="6019800"/>
          <p14:tracePt t="52898" x="1271588" y="5937250"/>
          <p14:tracePt t="52912" x="1292225" y="5740400"/>
          <p14:tracePt t="52929" x="1323975" y="5575300"/>
          <p14:tracePt t="52945" x="1355725" y="5461000"/>
          <p14:tracePt t="52962" x="1365250" y="5389563"/>
          <p14:tracePt t="52978" x="1376363" y="5368925"/>
          <p14:tracePt t="52995" x="1376363" y="5357813"/>
          <p14:tracePt t="53029" x="1365250" y="5378450"/>
          <p14:tracePt t="53037" x="1355725" y="5399088"/>
          <p14:tracePt t="53048" x="1344613" y="5430838"/>
          <p14:tracePt t="53050" x="1344613" y="5472113"/>
          <p14:tracePt t="53062" x="1344613" y="5513388"/>
          <p14:tracePt t="53065" x="1335088" y="5565775"/>
          <p14:tracePt t="53079" x="1323975" y="5616575"/>
          <p14:tracePt t="53082" x="1323975" y="5689600"/>
          <p14:tracePt t="53095" x="1314450" y="5781675"/>
          <p14:tracePt t="53098" x="1292225" y="5843588"/>
          <p14:tracePt t="53112" x="1282700" y="5927725"/>
          <p14:tracePt t="53115" x="1271588" y="5978525"/>
          <p14:tracePt t="53129" x="1262063" y="6081713"/>
          <p14:tracePt t="53145" x="1250950" y="6122988"/>
          <p14:tracePt t="53162" x="1250950" y="6143625"/>
          <p14:tracePt t="53200" x="1250950" y="6134100"/>
          <p14:tracePt t="53209" x="1250950" y="6102350"/>
          <p14:tracePt t="53219" x="1262063" y="6072188"/>
          <p14:tracePt t="53228" x="1282700" y="6019800"/>
          <p14:tracePt t="53245" x="1355725" y="5864225"/>
          <p14:tracePt t="53262" x="1427163" y="5719763"/>
          <p14:tracePt t="53265" x="1458913" y="5648325"/>
          <p14:tracePt t="53279" x="1489075" y="5586413"/>
          <p14:tracePt t="53282" x="1509713" y="5554663"/>
          <p14:tracePt t="53295" x="1530350" y="5513388"/>
          <p14:tracePt t="53298" x="1530350" y="5472113"/>
          <p14:tracePt t="53312" x="1562100" y="5430838"/>
          <p14:tracePt t="53329" x="1562100" y="5419725"/>
          <p14:tracePt t="53368" x="1562100" y="5430838"/>
          <p14:tracePt t="53378" x="1562100" y="5451475"/>
          <p14:tracePt t="53386" x="1562100" y="5513388"/>
          <p14:tracePt t="53395" x="1550988" y="5554663"/>
          <p14:tracePt t="53412" x="1520825" y="5699125"/>
          <p14:tracePt t="53428" x="1468438" y="5854700"/>
          <p14:tracePt t="53445" x="1427163" y="5989638"/>
          <p14:tracePt t="53462" x="1417638" y="6092825"/>
          <p14:tracePt t="53465" x="1417638" y="6122988"/>
          <p14:tracePt t="53478" x="1417638" y="6154738"/>
          <p14:tracePt t="53482" x="1417638" y="6184900"/>
          <p14:tracePt t="53495" x="1427163" y="6196013"/>
          <p14:tracePt t="53498" x="1438275" y="6216650"/>
          <p14:tracePt t="53512" x="1447800" y="6227763"/>
          <p14:tracePt t="53515" x="1458913" y="6227763"/>
          <p14:tracePt t="53529" x="1468438" y="6227763"/>
          <p14:tracePt t="53545" x="1479550" y="6216650"/>
          <p14:tracePt t="53561" x="1479550" y="6196013"/>
          <p14:tracePt t="53578" x="1479550" y="6184900"/>
          <p14:tracePt t="53616" x="1489075" y="6184900"/>
          <p14:tracePt t="53640" x="1500188" y="6184900"/>
          <p14:tracePt t="53704" x="1500188" y="6196013"/>
          <p14:tracePt t="53714" x="1520825" y="6207125"/>
          <p14:tracePt t="53729" x="1562100" y="6248400"/>
          <p14:tracePt t="53745" x="1592263" y="6278563"/>
          <p14:tracePt t="53762" x="1624013" y="6299200"/>
          <p14:tracePt t="53778" x="1665288" y="6319838"/>
          <p14:tracePt t="53795" x="1727200" y="6340475"/>
          <p14:tracePt t="53812" x="1830388" y="6372225"/>
          <p14:tracePt t="53828" x="1924050" y="6381750"/>
          <p14:tracePt t="53845" x="2006600" y="6381750"/>
          <p14:tracePt t="53862" x="2120900" y="6361113"/>
          <p14:tracePt t="53865" x="2192338" y="6361113"/>
          <p14:tracePt t="53878" x="2286000" y="6361113"/>
          <p14:tracePt t="53882" x="2368550" y="6361113"/>
          <p14:tracePt t="53895" x="2451100" y="6361113"/>
          <p14:tracePt t="53898" x="2513013" y="6361113"/>
          <p14:tracePt t="53912" x="2617788" y="6361113"/>
          <p14:tracePt t="53915" x="2668588" y="6372225"/>
          <p14:tracePt t="53929" x="2782888" y="6392863"/>
          <p14:tracePt t="53945" x="2854325" y="6392863"/>
          <p14:tracePt t="53962" x="2936875" y="6402388"/>
          <p14:tracePt t="53978" x="2989263" y="6402388"/>
          <p14:tracePt t="53995" x="3009900" y="6402388"/>
          <p14:tracePt t="54073" x="3021013" y="6402388"/>
          <p14:tracePt t="54097" x="3030538" y="6402388"/>
          <p14:tracePt t="54104" x="3041650" y="63928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7F0FB309-DE89-7329-9190-ED5DC49F0F15}"/>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5363" name="Rectangle 5">
            <a:extLst>
              <a:ext uri="{FF2B5EF4-FFF2-40B4-BE49-F238E27FC236}">
                <a16:creationId xmlns:a16="http://schemas.microsoft.com/office/drawing/2014/main" id="{88E86DBB-6AF1-AA54-6860-282278E417BF}"/>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15364" name="Rectangle 6">
            <a:extLst>
              <a:ext uri="{FF2B5EF4-FFF2-40B4-BE49-F238E27FC236}">
                <a16:creationId xmlns:a16="http://schemas.microsoft.com/office/drawing/2014/main" id="{714A0F93-429A-658D-2254-36A7D270E091}"/>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5365" name="TextBox 6">
            <a:extLst>
              <a:ext uri="{FF2B5EF4-FFF2-40B4-BE49-F238E27FC236}">
                <a16:creationId xmlns:a16="http://schemas.microsoft.com/office/drawing/2014/main" id="{EACAD372-103E-DC39-8B8D-EF60B47E1D5A}"/>
              </a:ext>
            </a:extLst>
          </p:cNvPr>
          <p:cNvSpPr txBox="1">
            <a:spLocks noChangeArrowheads="1"/>
          </p:cNvSpPr>
          <p:nvPr/>
        </p:nvSpPr>
        <p:spPr bwMode="auto">
          <a:xfrm>
            <a:off x="-4763" y="141288"/>
            <a:ext cx="4979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Epitaxial graphene is made like that …</a:t>
            </a:r>
          </a:p>
        </p:txBody>
      </p:sp>
      <p:sp>
        <p:nvSpPr>
          <p:cNvPr id="15366" name="TextBox 1">
            <a:extLst>
              <a:ext uri="{FF2B5EF4-FFF2-40B4-BE49-F238E27FC236}">
                <a16:creationId xmlns:a16="http://schemas.microsoft.com/office/drawing/2014/main" id="{7579664E-78C6-11A6-7B5D-511104644CC3}"/>
              </a:ext>
            </a:extLst>
          </p:cNvPr>
          <p:cNvSpPr txBox="1">
            <a:spLocks noChangeArrowheads="1"/>
          </p:cNvSpPr>
          <p:nvPr/>
        </p:nvSpPr>
        <p:spPr bwMode="auto">
          <a:xfrm>
            <a:off x="5029200" y="84138"/>
            <a:ext cx="2643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PVD graphene</a:t>
            </a:r>
          </a:p>
          <a:p>
            <a:pPr eaLnBrk="1" hangingPunct="1">
              <a:spcBef>
                <a:spcPct val="0"/>
              </a:spcBef>
              <a:buFontTx/>
              <a:buNone/>
            </a:pPr>
            <a:r>
              <a:rPr lang="en-US" altLang="en-US" sz="1800">
                <a:latin typeface="Times New Roman" panose="02020603050405020304" pitchFamily="18" charset="0"/>
                <a:cs typeface="Times New Roman" panose="02020603050405020304" pitchFamily="18" charset="0"/>
              </a:rPr>
              <a:t>Physical Vapor Deposition</a:t>
            </a:r>
          </a:p>
        </p:txBody>
      </p:sp>
      <p:sp>
        <p:nvSpPr>
          <p:cNvPr id="15367" name="Rectangle 2">
            <a:extLst>
              <a:ext uri="{FF2B5EF4-FFF2-40B4-BE49-F238E27FC236}">
                <a16:creationId xmlns:a16="http://schemas.microsoft.com/office/drawing/2014/main" id="{15632179-175A-F0A0-7CEC-FBD5770AFE2F}"/>
              </a:ext>
            </a:extLst>
          </p:cNvPr>
          <p:cNvSpPr>
            <a:spLocks noChangeArrowheads="1"/>
          </p:cNvSpPr>
          <p:nvPr/>
        </p:nvSpPr>
        <p:spPr bwMode="auto">
          <a:xfrm>
            <a:off x="3581400" y="6591300"/>
            <a:ext cx="5364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Calibri" panose="020F0502020204030204" pitchFamily="34" charset="0"/>
              </a:rPr>
              <a:t>Chemical Physics Letters, 590 (2013) 146 - 152,</a:t>
            </a:r>
            <a:r>
              <a:rPr lang="en-US" altLang="en-US" sz="1000" b="1">
                <a:latin typeface="Calibri" panose="020F0502020204030204" pitchFamily="34" charset="0"/>
              </a:rPr>
              <a:t> </a:t>
            </a:r>
            <a:r>
              <a:rPr lang="en-US" altLang="en-US" sz="1000">
                <a:latin typeface="Calibri" panose="020F0502020204030204" pitchFamily="34" charset="0"/>
              </a:rPr>
              <a:t>by A. Chakradhar, K.M. Trettel, and U. Burghaus</a:t>
            </a:r>
          </a:p>
        </p:txBody>
      </p:sp>
      <p:sp>
        <p:nvSpPr>
          <p:cNvPr id="15369" name="TextBox 1">
            <a:extLst>
              <a:ext uri="{FF2B5EF4-FFF2-40B4-BE49-F238E27FC236}">
                <a16:creationId xmlns:a16="http://schemas.microsoft.com/office/drawing/2014/main" id="{1E4E946F-2406-9B0A-2903-8CF83EC297DA}"/>
              </a:ext>
            </a:extLst>
          </p:cNvPr>
          <p:cNvSpPr txBox="1">
            <a:spLocks noChangeArrowheads="1"/>
          </p:cNvSpPr>
          <p:nvPr/>
        </p:nvSpPr>
        <p:spPr bwMode="auto">
          <a:xfrm>
            <a:off x="1588" y="869950"/>
            <a:ext cx="369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cs typeface="Times New Roman" panose="02020603050405020304" pitchFamily="18" charset="0"/>
              </a:rPr>
              <a:t>ultra-high vacuum (UHV) synthesis</a:t>
            </a:r>
          </a:p>
        </p:txBody>
      </p:sp>
      <p:sp>
        <p:nvSpPr>
          <p:cNvPr id="15371" name="TextBox 4">
            <a:extLst>
              <a:ext uri="{FF2B5EF4-FFF2-40B4-BE49-F238E27FC236}">
                <a16:creationId xmlns:a16="http://schemas.microsoft.com/office/drawing/2014/main" id="{0D1BFE99-CAB2-5DC1-45AA-532A5C2CDAF5}"/>
              </a:ext>
            </a:extLst>
          </p:cNvPr>
          <p:cNvSpPr txBox="1">
            <a:spLocks noChangeArrowheads="1"/>
          </p:cNvSpPr>
          <p:nvPr/>
        </p:nvSpPr>
        <p:spPr bwMode="auto">
          <a:xfrm>
            <a:off x="200025" y="5727700"/>
            <a:ext cx="4727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self-terminating growth </a:t>
            </a:r>
            <a:r>
              <a:rPr lang="en-US" altLang="en-US" sz="1800">
                <a:latin typeface="Times New Roman" panose="02020603050405020304" pitchFamily="18" charset="0"/>
                <a:sym typeface="Wingdings" panose="05000000000000000000" pitchFamily="2" charset="2"/>
              </a:rPr>
              <a:t> single layer graphene</a:t>
            </a:r>
            <a:endParaRPr lang="en-US" altLang="en-US" sz="1800">
              <a:latin typeface="Times New Roman" panose="02020603050405020304" pitchFamily="18" charset="0"/>
            </a:endParaRPr>
          </a:p>
        </p:txBody>
      </p:sp>
      <p:sp>
        <p:nvSpPr>
          <p:cNvPr id="15374" name="TextBox 1">
            <a:extLst>
              <a:ext uri="{FF2B5EF4-FFF2-40B4-BE49-F238E27FC236}">
                <a16:creationId xmlns:a16="http://schemas.microsoft.com/office/drawing/2014/main" id="{C2A1FF5F-6468-E1BB-6328-A6678B435A1E}"/>
              </a:ext>
            </a:extLst>
          </p:cNvPr>
          <p:cNvSpPr txBox="1">
            <a:spLocks noChangeArrowheads="1"/>
          </p:cNvSpPr>
          <p:nvPr/>
        </p:nvSpPr>
        <p:spPr bwMode="auto">
          <a:xfrm>
            <a:off x="0" y="1347788"/>
            <a:ext cx="768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TDS – thermal desorption spectroscopy – sample temperature ramping technique</a:t>
            </a:r>
          </a:p>
        </p:txBody>
      </p:sp>
      <p:grpSp>
        <p:nvGrpSpPr>
          <p:cNvPr id="5" name="Group 4">
            <a:extLst>
              <a:ext uri="{FF2B5EF4-FFF2-40B4-BE49-F238E27FC236}">
                <a16:creationId xmlns:a16="http://schemas.microsoft.com/office/drawing/2014/main" id="{B0395469-EBE1-4374-9518-1EB4FC5AE5CE}"/>
              </a:ext>
            </a:extLst>
          </p:cNvPr>
          <p:cNvGrpSpPr>
            <a:grpSpLocks/>
          </p:cNvGrpSpPr>
          <p:nvPr/>
        </p:nvGrpSpPr>
        <p:grpSpPr bwMode="auto">
          <a:xfrm>
            <a:off x="88900" y="1981200"/>
            <a:ext cx="5854700" cy="3492500"/>
            <a:chOff x="0" y="838200"/>
            <a:chExt cx="5854700" cy="3492500"/>
          </a:xfrm>
        </p:grpSpPr>
        <p:pic>
          <p:nvPicPr>
            <p:cNvPr id="15376" name="Picture 4">
              <a:extLst>
                <a:ext uri="{FF2B5EF4-FFF2-40B4-BE49-F238E27FC236}">
                  <a16:creationId xmlns:a16="http://schemas.microsoft.com/office/drawing/2014/main" id="{3A1110D0-BAF3-2E6B-B4E5-59236AC96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5854700" cy="317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15377" name="Group 3">
              <a:extLst>
                <a:ext uri="{FF2B5EF4-FFF2-40B4-BE49-F238E27FC236}">
                  <a16:creationId xmlns:a16="http://schemas.microsoft.com/office/drawing/2014/main" id="{F40E96F2-7C89-49E4-53CC-4DC4BFCCBD0F}"/>
                </a:ext>
              </a:extLst>
            </p:cNvPr>
            <p:cNvGrpSpPr>
              <a:grpSpLocks/>
            </p:cNvGrpSpPr>
            <p:nvPr/>
          </p:nvGrpSpPr>
          <p:grpSpPr bwMode="auto">
            <a:xfrm>
              <a:off x="200025" y="1190625"/>
              <a:ext cx="3889375" cy="3140075"/>
              <a:chOff x="200025" y="1190625"/>
              <a:chExt cx="3889375" cy="3140075"/>
            </a:xfrm>
          </p:grpSpPr>
          <p:sp>
            <p:nvSpPr>
              <p:cNvPr id="3" name="TextBox 2">
                <a:extLst>
                  <a:ext uri="{FF2B5EF4-FFF2-40B4-BE49-F238E27FC236}">
                    <a16:creationId xmlns:a16="http://schemas.microsoft.com/office/drawing/2014/main" id="{6C68ADD8-147A-DB5D-49C1-933A86E2870E}"/>
                  </a:ext>
                </a:extLst>
              </p:cNvPr>
              <p:cNvSpPr txBox="1"/>
              <p:nvPr/>
            </p:nvSpPr>
            <p:spPr>
              <a:xfrm>
                <a:off x="200025" y="3962400"/>
                <a:ext cx="1600200" cy="368300"/>
              </a:xfrm>
              <a:prstGeom prst="rect">
                <a:avLst/>
              </a:prstGeom>
              <a:noFill/>
            </p:spPr>
            <p:txBody>
              <a:bodyPr>
                <a:spAutoFit/>
              </a:bodyPr>
              <a:lstStyle/>
              <a:p>
                <a:pPr>
                  <a:defRPr/>
                </a:pPr>
                <a:r>
                  <a:rPr lang="en-US" dirty="0">
                    <a:solidFill>
                      <a:schemeClr val="bg1">
                        <a:lumMod val="65000"/>
                      </a:schemeClr>
                    </a:solidFill>
                  </a:rPr>
                  <a:t>Ru(0001)</a:t>
                </a:r>
              </a:p>
            </p:txBody>
          </p:sp>
          <p:sp>
            <p:nvSpPr>
              <p:cNvPr id="15379" name="TextBox 3">
                <a:extLst>
                  <a:ext uri="{FF2B5EF4-FFF2-40B4-BE49-F238E27FC236}">
                    <a16:creationId xmlns:a16="http://schemas.microsoft.com/office/drawing/2014/main" id="{7AD05111-9197-DAF7-89F4-BF1EABB6A5A5}"/>
                  </a:ext>
                </a:extLst>
              </p:cNvPr>
              <p:cNvSpPr txBox="1">
                <a:spLocks noChangeArrowheads="1"/>
              </p:cNvSpPr>
              <p:nvPr/>
            </p:nvSpPr>
            <p:spPr bwMode="auto">
              <a:xfrm>
                <a:off x="1344613" y="1319213"/>
                <a:ext cx="97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Benzene</a:t>
                </a:r>
              </a:p>
            </p:txBody>
          </p:sp>
          <p:sp>
            <p:nvSpPr>
              <p:cNvPr id="15380" name="TextBox 4">
                <a:extLst>
                  <a:ext uri="{FF2B5EF4-FFF2-40B4-BE49-F238E27FC236}">
                    <a16:creationId xmlns:a16="http://schemas.microsoft.com/office/drawing/2014/main" id="{F63409F2-B909-6050-F1BE-7586947CF6E0}"/>
                  </a:ext>
                </a:extLst>
              </p:cNvPr>
              <p:cNvSpPr txBox="1">
                <a:spLocks noChangeArrowheads="1"/>
              </p:cNvSpPr>
              <p:nvPr/>
            </p:nvSpPr>
            <p:spPr bwMode="auto">
              <a:xfrm>
                <a:off x="3660775" y="1190625"/>
                <a:ext cx="42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D</a:t>
                </a:r>
                <a:r>
                  <a:rPr lang="en-US" altLang="en-US" sz="1800" baseline="-25000">
                    <a:latin typeface="Times New Roman" panose="02020603050405020304" pitchFamily="18" charset="0"/>
                  </a:rPr>
                  <a:t>2</a:t>
                </a:r>
              </a:p>
            </p:txBody>
          </p:sp>
        </p:grpSp>
      </p:grpSp>
      <p:sp>
        <p:nvSpPr>
          <p:cNvPr id="2" name="TextBox 3">
            <a:extLst>
              <a:ext uri="{FF2B5EF4-FFF2-40B4-BE49-F238E27FC236}">
                <a16:creationId xmlns:a16="http://schemas.microsoft.com/office/drawing/2014/main" id="{65084C79-D0CC-0ABA-526D-E4F7E7657B64}"/>
              </a:ext>
            </a:extLst>
          </p:cNvPr>
          <p:cNvSpPr txBox="1">
            <a:spLocks noChangeArrowheads="1"/>
          </p:cNvSpPr>
          <p:nvPr/>
        </p:nvSpPr>
        <p:spPr bwMode="auto">
          <a:xfrm>
            <a:off x="6316663" y="5967413"/>
            <a:ext cx="2763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D00000"/>
                </a:solidFill>
                <a:latin typeface="Times New Roman" panose="02020603050405020304" pitchFamily="18" charset="0"/>
              </a:rPr>
              <a:t>defect density ~ 0%</a:t>
            </a:r>
          </a:p>
        </p:txBody>
      </p:sp>
      <p:grpSp>
        <p:nvGrpSpPr>
          <p:cNvPr id="6" name="Group 5">
            <a:extLst>
              <a:ext uri="{FF2B5EF4-FFF2-40B4-BE49-F238E27FC236}">
                <a16:creationId xmlns:a16="http://schemas.microsoft.com/office/drawing/2014/main" id="{51BDA24D-A52F-1F8B-D382-DCD12D7AAC5C}"/>
              </a:ext>
            </a:extLst>
          </p:cNvPr>
          <p:cNvGrpSpPr>
            <a:grpSpLocks/>
          </p:cNvGrpSpPr>
          <p:nvPr/>
        </p:nvGrpSpPr>
        <p:grpSpPr bwMode="auto">
          <a:xfrm>
            <a:off x="4667250" y="2049463"/>
            <a:ext cx="4495800" cy="3886200"/>
            <a:chOff x="4667250" y="2048709"/>
            <a:chExt cx="4495800" cy="3886200"/>
          </a:xfrm>
        </p:grpSpPr>
        <p:sp>
          <p:nvSpPr>
            <p:cNvPr id="4" name="TextBox 1">
              <a:extLst>
                <a:ext uri="{FF2B5EF4-FFF2-40B4-BE49-F238E27FC236}">
                  <a16:creationId xmlns:a16="http://schemas.microsoft.com/office/drawing/2014/main" id="{986CB510-02A4-01EF-3619-81ECE064B9A9}"/>
                </a:ext>
              </a:extLst>
            </p:cNvPr>
            <p:cNvSpPr txBox="1">
              <a:spLocks noChangeArrowheads="1"/>
            </p:cNvSpPr>
            <p:nvPr/>
          </p:nvSpPr>
          <p:spPr bwMode="auto">
            <a:xfrm>
              <a:off x="6867525" y="3471284"/>
              <a:ext cx="2295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Repeat until D</a:t>
              </a:r>
              <a:r>
                <a:rPr lang="en-US" altLang="en-US" sz="1800" baseline="-25000">
                  <a:latin typeface="Times New Roman" panose="02020603050405020304" pitchFamily="18" charset="0"/>
                </a:rPr>
                <a:t>2</a:t>
              </a:r>
              <a:r>
                <a:rPr lang="en-US" altLang="en-US" sz="1800">
                  <a:latin typeface="Times New Roman" panose="02020603050405020304" pitchFamily="18" charset="0"/>
                </a:rPr>
                <a:t> signal disappears.</a:t>
              </a:r>
            </a:p>
          </p:txBody>
        </p:sp>
        <p:sp>
          <p:nvSpPr>
            <p:cNvPr id="13" name="Arrow: U-Turn 12">
              <a:extLst>
                <a:ext uri="{FF2B5EF4-FFF2-40B4-BE49-F238E27FC236}">
                  <a16:creationId xmlns:a16="http://schemas.microsoft.com/office/drawing/2014/main" id="{3C65EE9B-764F-E91B-AF18-309420680550}"/>
                </a:ext>
              </a:extLst>
            </p:cNvPr>
            <p:cNvSpPr/>
            <p:nvPr/>
          </p:nvSpPr>
          <p:spPr bwMode="auto">
            <a:xfrm rot="5400000">
              <a:off x="3803650" y="2912309"/>
              <a:ext cx="3886200" cy="2159000"/>
            </a:xfrm>
            <a:prstGeom prst="uturnArrow">
              <a:avLst>
                <a:gd name="adj1" fmla="val 25000"/>
                <a:gd name="adj2" fmla="val 25000"/>
                <a:gd name="adj3" fmla="val 28259"/>
                <a:gd name="adj4" fmla="val 43482"/>
                <a:gd name="adj5" fmla="val 75000"/>
              </a:avLst>
            </a:prstGeom>
            <a:solidFill>
              <a:schemeClr val="accent1"/>
            </a:solidFill>
            <a:ln>
              <a:noFill/>
            </a:ln>
            <a:effectLst/>
          </p:spPr>
          <p:txBody>
            <a:bodyPr/>
            <a:lstStyle/>
            <a:p>
              <a:pPr eaLnBrk="1" hangingPunct="1">
                <a:defRPr/>
              </a:pPr>
              <a:endParaRPr lang="en-US" dirty="0"/>
            </a:p>
          </p:txBody>
        </p:sp>
      </p:grpSp>
      <p:pic>
        <p:nvPicPr>
          <p:cNvPr id="8" name="Audio 7">
            <a:hlinkClick r:id="" action="ppaction://media"/>
            <a:extLst>
              <a:ext uri="{FF2B5EF4-FFF2-40B4-BE49-F238E27FC236}">
                <a16:creationId xmlns:a16="http://schemas.microsoft.com/office/drawing/2014/main" id="{42FA5A76-77F9-FA6E-5985-E25A88F7920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6609"/>
    </mc:Choice>
    <mc:Fallback xmlns="">
      <p:transition spd="slow" advTm="86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15369" grpId="0"/>
      <p:bldP spid="15371" grpId="0"/>
      <p:bldP spid="15374" grpId="0"/>
      <p:bldP spid="2" grpId="0"/>
    </p:bldLst>
  </p:timing>
  <p:extLst>
    <p:ext uri="{3A86A75C-4F4B-4683-9AE1-C65F6400EC91}">
      <p14:laserTraceLst xmlns:p14="http://schemas.microsoft.com/office/powerpoint/2010/main">
        <p14:tracePtLst>
          <p14:tracePt t="19442" x="3051175" y="6392863"/>
          <p14:tracePt t="19450" x="3071813" y="6392863"/>
          <p14:tracePt t="19463" x="3103563" y="6381750"/>
          <p14:tracePt t="19466" x="3175000" y="6372225"/>
          <p14:tracePt t="19481" x="3216275" y="6361113"/>
          <p14:tracePt t="19483" x="3289300" y="6340475"/>
          <p14:tracePt t="19498" x="3444875" y="6299200"/>
          <p14:tracePt t="19513" x="3568700" y="6257925"/>
          <p14:tracePt t="19531" x="3683000" y="6216650"/>
          <p14:tracePt t="19548" x="3724275" y="6184900"/>
          <p14:tracePt t="19563" x="3724275" y="6143625"/>
          <p14:tracePt t="19580" x="3733800" y="6072188"/>
          <p14:tracePt t="19597" x="3724275" y="5978525"/>
          <p14:tracePt t="19613" x="3671888" y="5854700"/>
          <p14:tracePt t="19630" x="3536950" y="5637213"/>
          <p14:tracePt t="19647" x="3413125" y="5368925"/>
          <p14:tracePt t="19650" x="3341688" y="5254625"/>
          <p14:tracePt t="19663" x="3268663" y="5119688"/>
          <p14:tracePt t="19666" x="3216275" y="4975225"/>
          <p14:tracePt t="19681" x="3133725" y="4789488"/>
          <p14:tracePt t="19683" x="3062288" y="4613275"/>
          <p14:tracePt t="19697" x="2916238" y="4271963"/>
          <p14:tracePt t="19713" x="2782888" y="3941763"/>
          <p14:tracePt t="19730" x="2668588" y="3683000"/>
          <p14:tracePt t="19746" x="2503488" y="3475038"/>
          <p14:tracePt t="19763" x="2286000" y="3268663"/>
          <p14:tracePt t="19780" x="2109788" y="3133725"/>
          <p14:tracePt t="19797" x="1997075" y="3041650"/>
          <p14:tracePt t="19813" x="1912938" y="2968625"/>
          <p14:tracePt t="19829" x="1851025" y="2947988"/>
          <p14:tracePt t="19847" x="1789113" y="2916238"/>
          <p14:tracePt t="19850" x="1758950" y="2906713"/>
          <p14:tracePt t="19863" x="1747838" y="2895600"/>
          <p14:tracePt t="19866" x="1727200" y="2886075"/>
          <p14:tracePt t="19881" x="1706563" y="2874963"/>
          <p14:tracePt t="19896" x="1697038" y="2874963"/>
          <p14:tracePt t="19930" x="1697038" y="2865438"/>
          <p14:tracePt t="19946" x="1697038" y="2844800"/>
          <p14:tracePt t="19955" x="1697038" y="2824163"/>
          <p14:tracePt t="19964" x="1685925" y="2813050"/>
          <p14:tracePt t="19980" x="1676400" y="2782888"/>
          <p14:tracePt t="19997" x="1676400" y="2771775"/>
          <p14:tracePt t="20012" x="1676400" y="2751138"/>
          <p14:tracePt t="20031" x="1706563" y="2700338"/>
          <p14:tracePt t="20033" x="1727200" y="2638425"/>
          <p14:tracePt t="20047" x="1738313" y="2574925"/>
          <p14:tracePt t="20050" x="1738313" y="2544763"/>
          <p14:tracePt t="20067" x="1727200" y="2441575"/>
          <p14:tracePt t="20081" x="1697038" y="2389188"/>
          <p14:tracePt t="20083" x="1676400" y="2327275"/>
          <p14:tracePt t="20096" x="1655763" y="2297113"/>
          <p14:tracePt t="20099" x="1635125" y="2244725"/>
          <p14:tracePt t="20113" x="1592263" y="2182813"/>
          <p14:tracePt t="20130" x="1550988" y="2120900"/>
          <p14:tracePt t="20147" x="1520825" y="2058988"/>
          <p14:tracePt t="20163" x="1479550" y="2017713"/>
          <p14:tracePt t="20180" x="1406525" y="1985963"/>
          <p14:tracePt t="20197" x="1314450" y="1944688"/>
          <p14:tracePt t="20213" x="1220788" y="1903413"/>
          <p14:tracePt t="20235" x="1076325" y="1851025"/>
          <p14:tracePt t="20247" x="1044575" y="1841500"/>
          <p14:tracePt t="20250" x="1023938" y="1830388"/>
          <p14:tracePt t="20263" x="1014413" y="1830388"/>
          <p14:tracePt t="20266" x="993775" y="1830388"/>
          <p14:tracePt t="20280" x="971550" y="1830388"/>
          <p14:tracePt t="20283" x="950913" y="1830388"/>
          <p14:tracePt t="20297" x="920750" y="1830388"/>
          <p14:tracePt t="20300" x="879475" y="1841500"/>
          <p14:tracePt t="20313" x="755650" y="1882775"/>
          <p14:tracePt t="20330" x="673100" y="1933575"/>
          <p14:tracePt t="20347" x="588963" y="1997075"/>
          <p14:tracePt t="20363" x="547688" y="2027238"/>
          <p14:tracePt t="20380" x="527050" y="2047875"/>
          <p14:tracePt t="20397" x="506413" y="2047875"/>
          <p14:tracePt t="20413" x="496888" y="2058988"/>
          <p14:tracePt t="20431" x="444500" y="2089150"/>
          <p14:tracePt t="20447" x="373063" y="2151063"/>
          <p14:tracePt t="20450" x="331788" y="2212975"/>
          <p14:tracePt t="20463" x="300038" y="2265363"/>
          <p14:tracePt t="20466" x="279400" y="2327275"/>
          <p14:tracePt t="20480" x="268288" y="2379663"/>
          <p14:tracePt t="20483" x="258763" y="2430463"/>
          <p14:tracePt t="20497" x="258763" y="2471738"/>
          <p14:tracePt t="20499" x="247650" y="2513013"/>
          <p14:tracePt t="20514" x="247650" y="2565400"/>
          <p14:tracePt t="20530" x="247650" y="2647950"/>
          <p14:tracePt t="20547" x="247650" y="2762250"/>
          <p14:tracePt t="20563" x="288925" y="2906713"/>
          <p14:tracePt t="20580" x="423863" y="3071813"/>
          <p14:tracePt t="20598" x="588963" y="3195638"/>
          <p14:tracePt t="20613" x="714375" y="3300413"/>
          <p14:tracePt t="20630" x="806450" y="3371850"/>
          <p14:tracePt t="20647" x="868363" y="3424238"/>
          <p14:tracePt t="20650" x="889000" y="3433763"/>
          <p14:tracePt t="20663" x="920750" y="3454400"/>
          <p14:tracePt t="20666" x="941388" y="3465513"/>
          <p14:tracePt t="20681" x="962025" y="3486150"/>
          <p14:tracePt t="20684" x="993775" y="3506788"/>
          <p14:tracePt t="20697" x="1076325" y="3506788"/>
          <p14:tracePt t="20714" x="1220788" y="3506788"/>
          <p14:tracePt t="20730" x="1397000" y="3454400"/>
          <p14:tracePt t="20748" x="1562100" y="3371850"/>
          <p14:tracePt t="20763" x="1779588" y="3279775"/>
          <p14:tracePt t="20781" x="1965325" y="3186113"/>
          <p14:tracePt t="20797" x="2109788" y="3113088"/>
          <p14:tracePt t="20813" x="2233613" y="3030538"/>
          <p14:tracePt t="20831" x="2338388" y="2959100"/>
          <p14:tracePt t="20847" x="2368550" y="2895600"/>
          <p14:tracePt t="20850" x="2389188" y="2844800"/>
          <p14:tracePt t="20863" x="2389188" y="2803525"/>
          <p14:tracePt t="20867" x="2400300" y="2762250"/>
          <p14:tracePt t="20881" x="2400300" y="2700338"/>
          <p14:tracePt t="20883" x="2400300" y="2647950"/>
          <p14:tracePt t="20898" x="2338388" y="2533650"/>
          <p14:tracePt t="20914" x="2265363" y="2451100"/>
          <p14:tracePt t="20930" x="2203450" y="2379663"/>
          <p14:tracePt t="20947" x="2171700" y="2327275"/>
          <p14:tracePt t="20963" x="2141538" y="2286000"/>
          <p14:tracePt t="20980" x="2058988" y="2224088"/>
          <p14:tracePt t="20997" x="1912938" y="2120900"/>
          <p14:tracePt t="21013" x="1697038" y="2006600"/>
          <p14:tracePt t="21029" x="1479550" y="1924050"/>
          <p14:tracePt t="21047" x="1365250" y="1892300"/>
          <p14:tracePt t="21050" x="1314450" y="1882775"/>
          <p14:tracePt t="21063" x="1282700" y="1882775"/>
          <p14:tracePt t="21066" x="1262063" y="1882775"/>
          <p14:tracePt t="21081" x="1230313" y="1882775"/>
          <p14:tracePt t="21083" x="1209675" y="1882775"/>
          <p14:tracePt t="21097" x="1168400" y="1892300"/>
          <p14:tracePt t="21113" x="1147763" y="1924050"/>
          <p14:tracePt t="21131" x="1106488" y="1997075"/>
          <p14:tracePt t="21147" x="1055688" y="2089150"/>
          <p14:tracePt t="21163" x="971550" y="2212975"/>
          <p14:tracePt t="21180" x="889000" y="2338388"/>
          <p14:tracePt t="21197" x="847725" y="2409825"/>
          <p14:tracePt t="21213" x="847725" y="2441575"/>
          <p14:tracePt t="21250" x="858838" y="2441575"/>
          <p14:tracePt t="21289" x="858838" y="2451100"/>
          <p14:tracePt t="21298" x="868363" y="2462213"/>
          <p14:tracePt t="21313" x="879475" y="2492375"/>
          <p14:tracePt t="21330" x="909638" y="2524125"/>
          <p14:tracePt t="21362" x="920750" y="2524125"/>
          <p14:tracePt t="21386" x="930275" y="2524125"/>
          <p14:tracePt t="21395" x="930275" y="2513013"/>
          <p14:tracePt t="21404" x="930275" y="2503488"/>
          <p14:tracePt t="21426" x="930275" y="2492375"/>
          <p14:tracePt t="21818" x="941388" y="2492375"/>
          <p14:tracePt t="21845" x="941388" y="2513013"/>
          <p14:tracePt t="21852" x="950913" y="2513013"/>
          <p14:tracePt t="21866" x="962025" y="2524125"/>
          <p14:tracePt t="21881" x="962025" y="2544763"/>
          <p14:tracePt t="21883" x="971550" y="2554288"/>
          <p14:tracePt t="21897" x="982663" y="2574925"/>
          <p14:tracePt t="21900" x="1003300" y="2586038"/>
          <p14:tracePt t="21914" x="1035050" y="2617788"/>
          <p14:tracePt t="21930" x="1065213" y="2647950"/>
          <p14:tracePt t="21948" x="1076325" y="2668588"/>
          <p14:tracePt t="21963" x="1096963" y="2720975"/>
          <p14:tracePt t="21980" x="1138238" y="2813050"/>
          <p14:tracePt t="21997" x="1220788" y="2936875"/>
          <p14:tracePt t="22013" x="1303338" y="3103563"/>
          <p14:tracePt t="22031" x="1397000" y="3216275"/>
          <p14:tracePt t="22033" x="1406525" y="3257550"/>
          <p14:tracePt t="22047" x="1438275" y="3289300"/>
          <p14:tracePt t="22050" x="1458913" y="3341688"/>
          <p14:tracePt t="22063" x="1479550" y="3392488"/>
          <p14:tracePt t="22066" x="1520825" y="3433763"/>
          <p14:tracePt t="22080" x="1562100" y="3495675"/>
          <p14:tracePt t="22083" x="1624013" y="3578225"/>
          <p14:tracePt t="22097" x="1676400" y="3630613"/>
          <p14:tracePt t="22100" x="1738313" y="3713163"/>
          <p14:tracePt t="22115" x="1830388" y="3827463"/>
          <p14:tracePt t="22130" x="1871663" y="3921125"/>
          <p14:tracePt t="22147" x="1924050" y="4024313"/>
          <p14:tracePt t="22163" x="1954213" y="4095750"/>
          <p14:tracePt t="22180" x="2017713" y="4210050"/>
          <p14:tracePt t="22197" x="2068513" y="4292600"/>
          <p14:tracePt t="22213" x="2109788" y="4344988"/>
          <p14:tracePt t="22235" x="2130425" y="4386263"/>
          <p14:tracePt t="22250" x="2130425" y="4395788"/>
          <p14:tracePt t="22266" x="2130425" y="4406900"/>
          <p14:tracePt t="22280" x="2130425" y="4416425"/>
          <p14:tracePt t="22297" x="2141538" y="4448175"/>
          <p14:tracePt t="22314" x="2297113" y="4592638"/>
          <p14:tracePt t="22330" x="2533650" y="4768850"/>
          <p14:tracePt t="22347" x="2751138" y="4892675"/>
          <p14:tracePt t="22363" x="2874963" y="4965700"/>
          <p14:tracePt t="22380" x="2947988" y="5006975"/>
          <p14:tracePt t="22397" x="2989263" y="5006975"/>
          <p14:tracePt t="22418" x="3000375" y="5006975"/>
          <p14:tracePt t="22430" x="3009900" y="5006975"/>
          <p14:tracePt t="22447" x="3021013" y="5006975"/>
          <p14:tracePt t="22450" x="3021013" y="4995863"/>
          <p14:tracePt t="22463" x="3030538" y="4986338"/>
          <p14:tracePt t="22466" x="3051175" y="4986338"/>
          <p14:tracePt t="22480" x="3062288" y="4975225"/>
          <p14:tracePt t="22483" x="3092450" y="4954588"/>
          <p14:tracePt t="22497" x="3154363" y="4913313"/>
          <p14:tracePt t="22514" x="3268663" y="4860925"/>
          <p14:tracePt t="22530" x="3433763" y="4840288"/>
          <p14:tracePt t="22547" x="3589338" y="4819650"/>
          <p14:tracePt t="22563" x="3733800" y="4799013"/>
          <p14:tracePt t="22580" x="3836988" y="4778375"/>
          <p14:tracePt t="22597" x="3898900" y="4768850"/>
          <p14:tracePt t="22613" x="4024313" y="4727575"/>
          <p14:tracePt t="22630" x="4116388" y="4665663"/>
          <p14:tracePt t="22647" x="4210050" y="4613275"/>
          <p14:tracePt t="22650" x="4240213" y="4583113"/>
          <p14:tracePt t="22663" x="4271963" y="4551363"/>
          <p14:tracePt t="22666" x="4283075" y="4530725"/>
          <p14:tracePt t="22680" x="4292600" y="4498975"/>
          <p14:tracePt t="22683" x="4292600" y="4457700"/>
          <p14:tracePt t="22697" x="4292600" y="4437063"/>
          <p14:tracePt t="22700" x="4292600" y="4406900"/>
          <p14:tracePt t="22714" x="4292600" y="4365625"/>
          <p14:tracePt t="22731" x="4292600" y="4333875"/>
          <p14:tracePt t="22747" x="4292600" y="4283075"/>
          <p14:tracePt t="22763" x="4292600" y="4251325"/>
          <p14:tracePt t="22780" x="4271963" y="4189413"/>
          <p14:tracePt t="22797" x="4210050" y="4116388"/>
          <p14:tracePt t="22813" x="4137025" y="4033838"/>
          <p14:tracePt t="22830" x="4095750" y="3983038"/>
          <p14:tracePt t="22847" x="4065588" y="3921125"/>
          <p14:tracePt t="22850" x="4044950" y="3898900"/>
          <p14:tracePt t="22863" x="4024313" y="3878263"/>
          <p14:tracePt t="22866" x="4003675" y="3848100"/>
          <p14:tracePt t="22880" x="3983038" y="3827463"/>
          <p14:tracePt t="22883" x="3898900" y="3775075"/>
          <p14:tracePt t="22897" x="3827463" y="3724275"/>
          <p14:tracePt t="22900" x="3692525" y="3621088"/>
          <p14:tracePt t="22914" x="3465513" y="3527425"/>
          <p14:tracePt t="22930" x="3300413" y="3486150"/>
          <p14:tracePt t="22947" x="3216275" y="3465513"/>
          <p14:tracePt t="22963" x="3144838" y="3444875"/>
          <p14:tracePt t="22980" x="3103563" y="3444875"/>
          <p14:tracePt t="22997" x="3071813" y="3433763"/>
          <p14:tracePt t="23013" x="3021013" y="3424238"/>
          <p14:tracePt t="23030" x="2947988" y="3424238"/>
          <p14:tracePt t="23047" x="2844800" y="3413125"/>
          <p14:tracePt t="23050" x="2792413" y="3413125"/>
          <p14:tracePt t="23063" x="2751138" y="3413125"/>
          <p14:tracePt t="23066" x="2689225" y="3413125"/>
          <p14:tracePt t="23081" x="2638425" y="3413125"/>
          <p14:tracePt t="23083" x="2574925" y="3413125"/>
          <p14:tracePt t="23097" x="2524125" y="3413125"/>
          <p14:tracePt t="23100" x="2451100" y="3413125"/>
          <p14:tracePt t="23114" x="2359025" y="3413125"/>
          <p14:tracePt t="23131" x="2265363" y="3424238"/>
          <p14:tracePt t="23147" x="2233613" y="3433763"/>
          <p14:tracePt t="23163" x="2224088" y="3444875"/>
          <p14:tracePt t="23180" x="2224088" y="3454400"/>
          <p14:tracePt t="23197" x="2203450" y="3475038"/>
          <p14:tracePt t="23213" x="2192338" y="3486150"/>
          <p14:tracePt t="23235" x="2182813" y="3495675"/>
          <p14:tracePt t="23246" x="2171700" y="3495675"/>
          <p14:tracePt t="23369" x="2151063" y="3495675"/>
          <p14:tracePt t="23379" x="2141538" y="3495675"/>
          <p14:tracePt t="23387" x="2120900" y="3495675"/>
          <p14:tracePt t="23397" x="2100263" y="3495675"/>
          <p14:tracePt t="23413" x="2068513" y="3495675"/>
          <p14:tracePt t="23430" x="2038350" y="3495675"/>
          <p14:tracePt t="23447" x="1985963" y="3516313"/>
          <p14:tracePt t="23450" x="1924050" y="3548063"/>
          <p14:tracePt t="23463" x="1862138" y="3578225"/>
          <p14:tracePt t="23466" x="1800225" y="3609975"/>
          <p14:tracePt t="23480" x="1717675" y="3651250"/>
          <p14:tracePt t="23483" x="1655763" y="3692525"/>
          <p14:tracePt t="23497" x="1571625" y="3754438"/>
          <p14:tracePt t="23500" x="1509713" y="3806825"/>
          <p14:tracePt t="23515" x="1397000" y="3898900"/>
          <p14:tracePt t="23531" x="1314450" y="3983038"/>
          <p14:tracePt t="23548" x="1250950" y="4044950"/>
          <p14:tracePt t="23563" x="1220788" y="4095750"/>
          <p14:tracePt t="23580" x="1179513" y="4178300"/>
          <p14:tracePt t="23597" x="1158875" y="4271963"/>
          <p14:tracePt t="23613" x="1147763" y="4333875"/>
          <p14:tracePt t="23630" x="1147763" y="4375150"/>
          <p14:tracePt t="23647" x="1147763" y="4427538"/>
          <p14:tracePt t="23650" x="1147763" y="4448175"/>
          <p14:tracePt t="23663" x="1147763" y="4468813"/>
          <p14:tracePt t="23666" x="1147763" y="4478338"/>
          <p14:tracePt t="23680" x="1147763" y="4510088"/>
          <p14:tracePt t="23683" x="1138238" y="4530725"/>
          <p14:tracePt t="23697" x="1138238" y="4572000"/>
          <p14:tracePt t="23714" x="1127125" y="4624388"/>
          <p14:tracePt t="23730" x="1127125" y="4665663"/>
          <p14:tracePt t="23747" x="1138238" y="4695825"/>
          <p14:tracePt t="23763" x="1168400" y="4727575"/>
          <p14:tracePt t="23780" x="1200150" y="4757738"/>
          <p14:tracePt t="23797" x="1230313" y="4768850"/>
          <p14:tracePt t="23813" x="1241425" y="4778375"/>
          <p14:tracePt t="24969" x="1250950" y="4778375"/>
          <p14:tracePt t="24979" x="1271588" y="4789488"/>
          <p14:tracePt t="24988" x="1282700" y="4789488"/>
          <p14:tracePt t="24999" x="1292225" y="4789488"/>
          <p14:tracePt t="25002" x="1323975" y="4799013"/>
          <p14:tracePt t="25013" x="1344613" y="4810125"/>
          <p14:tracePt t="25030" x="1365250" y="4810125"/>
          <p14:tracePt t="25048" x="1385888" y="4810125"/>
          <p14:tracePt t="25051" x="1397000" y="4810125"/>
          <p14:tracePt t="25089" x="1406525" y="4810125"/>
          <p14:tracePt t="25098" x="1417638" y="4810125"/>
          <p14:tracePt t="25114" x="1458913" y="4810125"/>
          <p14:tracePt t="25130" x="1500188" y="4810125"/>
          <p14:tracePt t="25148" x="1541463" y="4810125"/>
          <p14:tracePt t="25163" x="1571625" y="4799013"/>
          <p14:tracePt t="25180" x="1603375" y="4799013"/>
          <p14:tracePt t="25197" x="1644650" y="4799013"/>
          <p14:tracePt t="25213" x="1676400" y="4810125"/>
          <p14:tracePt t="25230" x="1717675" y="4810125"/>
          <p14:tracePt t="25248" x="1738313" y="4810125"/>
          <p14:tracePt t="25250" x="1758950" y="4810125"/>
          <p14:tracePt t="25264" x="1779588" y="4810125"/>
          <p14:tracePt t="25267" x="1800225" y="4810125"/>
          <p14:tracePt t="25280" x="1830388" y="4810125"/>
          <p14:tracePt t="25283" x="1862138" y="4810125"/>
          <p14:tracePt t="25297" x="1912938" y="4810125"/>
          <p14:tracePt t="25300" x="1954213" y="4819650"/>
          <p14:tracePt t="25314" x="2068513" y="4819650"/>
          <p14:tracePt t="25330" x="2141538" y="4819650"/>
          <p14:tracePt t="25347" x="2192338" y="4819650"/>
          <p14:tracePt t="25364" x="2244725" y="4819650"/>
          <p14:tracePt t="25380" x="2297113" y="4819650"/>
          <p14:tracePt t="25397" x="2317750" y="4819650"/>
          <p14:tracePt t="25418" x="2327275" y="4819650"/>
          <p14:tracePt t="25521" x="2338388" y="4819650"/>
          <p14:tracePt t="25705" x="2327275" y="4819650"/>
          <p14:tracePt t="25715" x="2317750" y="4819650"/>
          <p14:tracePt t="25731" x="2286000" y="4830763"/>
          <p14:tracePt t="25747" x="2274888" y="4840288"/>
          <p14:tracePt t="25763" x="2254250" y="4840288"/>
          <p14:tracePt t="25780" x="2233613" y="4840288"/>
          <p14:tracePt t="25797" x="2192338" y="4851400"/>
          <p14:tracePt t="25813" x="2171700" y="4860925"/>
          <p14:tracePt t="25830" x="2162175" y="4872038"/>
          <p14:tracePt t="25847" x="2151063" y="4872038"/>
          <p14:tracePt t="25882" x="2162175" y="4872038"/>
          <p14:tracePt t="25889" x="2171700" y="4872038"/>
          <p14:tracePt t="25899" x="2192338" y="4872038"/>
          <p14:tracePt t="25914" x="2297113" y="4851400"/>
          <p14:tracePt t="25931" x="2533650" y="4748213"/>
          <p14:tracePt t="25948" x="2751138" y="4654550"/>
          <p14:tracePt t="25963" x="2895600" y="4551363"/>
          <p14:tracePt t="25980" x="2959100" y="4468813"/>
          <p14:tracePt t="25997" x="2979738" y="4375150"/>
          <p14:tracePt t="26013" x="2968625" y="4251325"/>
          <p14:tracePt t="26030" x="2895600" y="4116388"/>
          <p14:tracePt t="26047" x="2741613" y="3951288"/>
          <p14:tracePt t="26050" x="2647950" y="3878263"/>
          <p14:tracePt t="26063" x="2533650" y="3806825"/>
          <p14:tracePt t="26066" x="2379663" y="3744913"/>
          <p14:tracePt t="26081" x="2203450" y="3662363"/>
          <p14:tracePt t="26083" x="2006600" y="3621088"/>
          <p14:tracePt t="26097" x="1697038" y="3578225"/>
          <p14:tracePt t="26114" x="1509713" y="3578225"/>
          <p14:tracePt t="26130" x="1427163" y="3641725"/>
          <p14:tracePt t="26147" x="1365250" y="3724275"/>
          <p14:tracePt t="26163" x="1335088" y="3765550"/>
          <p14:tracePt t="26180" x="1282700" y="3836988"/>
          <p14:tracePt t="26197" x="1241425" y="3898900"/>
          <p14:tracePt t="26213" x="1200150" y="3983038"/>
          <p14:tracePt t="26230" x="1189038" y="4116388"/>
          <p14:tracePt t="26248" x="1241425" y="4230688"/>
          <p14:tracePt t="26252" x="1314450" y="4292600"/>
          <p14:tracePt t="26263" x="1376363" y="4344988"/>
          <p14:tracePt t="26266" x="1438275" y="4386263"/>
          <p14:tracePt t="26281" x="1520825" y="4427538"/>
          <p14:tracePt t="26284" x="1582738" y="4448175"/>
          <p14:tracePt t="26298" x="1727200" y="4457700"/>
          <p14:tracePt t="26314" x="1882775" y="4457700"/>
          <p14:tracePt t="26331" x="2017713" y="4395788"/>
          <p14:tracePt t="26348" x="2058988" y="4333875"/>
          <p14:tracePt t="26363" x="2068513" y="4251325"/>
          <p14:tracePt t="26381" x="2068513" y="4137025"/>
          <p14:tracePt t="26397" x="2027238" y="4044950"/>
          <p14:tracePt t="26413" x="1933575" y="3910013"/>
          <p14:tracePt t="26430" x="1820863" y="3816350"/>
          <p14:tracePt t="26447" x="1706563" y="3724275"/>
          <p14:tracePt t="26450" x="1685925" y="3703638"/>
          <p14:tracePt t="26463" x="1665288" y="3703638"/>
          <p14:tracePt t="26481" x="1676400" y="3703638"/>
          <p14:tracePt t="26485" x="1706563" y="3703638"/>
          <p14:tracePt t="26497" x="1809750" y="3713163"/>
          <p14:tracePt t="26514" x="1944688" y="3713163"/>
          <p14:tracePt t="26530" x="2068513" y="3713163"/>
          <p14:tracePt t="26547" x="2151063" y="3692525"/>
          <p14:tracePt t="26563" x="2192338" y="3651250"/>
          <p14:tracePt t="26580" x="2203450" y="3621088"/>
          <p14:tracePt t="26597" x="2203450" y="3600450"/>
          <p14:tracePt t="26613" x="2203450" y="3557588"/>
          <p14:tracePt t="26630" x="2203450" y="3506788"/>
          <p14:tracePt t="26648" x="2162175" y="3444875"/>
          <p14:tracePt t="26650" x="2151063" y="3403600"/>
          <p14:tracePt t="26663" x="2100263" y="3362325"/>
          <p14:tracePt t="26666" x="2038350" y="3321050"/>
          <p14:tracePt t="26681" x="1976438" y="3289300"/>
          <p14:tracePt t="26684" x="1924050" y="3268663"/>
          <p14:tracePt t="26697" x="1882775" y="3268663"/>
          <p14:tracePt t="26745" x="1882775" y="3257550"/>
          <p14:tracePt t="26762" x="1892300" y="3248025"/>
          <p14:tracePt t="26771" x="1903413" y="3236913"/>
          <p14:tracePt t="26780" x="1912938" y="3216275"/>
          <p14:tracePt t="26797" x="1924050" y="3195638"/>
          <p14:tracePt t="26813" x="1924050" y="3186113"/>
          <p14:tracePt t="26830" x="1912938" y="3186113"/>
          <p14:tracePt t="26847" x="1820863" y="3186113"/>
          <p14:tracePt t="26850" x="1789113" y="3216275"/>
          <p14:tracePt t="26863" x="1727200" y="3268663"/>
          <p14:tracePt t="26867" x="1676400" y="3309938"/>
          <p14:tracePt t="26881" x="1635125" y="3371850"/>
          <p14:tracePt t="26884" x="1603375" y="3424238"/>
          <p14:tracePt t="26897" x="1592263" y="3486150"/>
          <p14:tracePt t="26914" x="1592263" y="3516313"/>
          <p14:tracePt t="26931" x="1644650" y="3516313"/>
          <p14:tracePt t="26947" x="1758950" y="3495675"/>
          <p14:tracePt t="26963" x="1862138" y="3475038"/>
          <p14:tracePt t="26980" x="1903413" y="3454400"/>
          <p14:tracePt t="26997" x="1924050" y="3433763"/>
          <p14:tracePt t="27013" x="1933575" y="3424238"/>
          <p14:tracePt t="27058" x="1924050" y="3424238"/>
          <p14:tracePt t="27065" x="1924050" y="3433763"/>
          <p14:tracePt t="27089" x="1924050" y="3444875"/>
          <p14:tracePt t="27121" x="1924050" y="3433763"/>
          <p14:tracePt t="27147" x="1924050" y="3424238"/>
          <p14:tracePt t="27313" x="1924050" y="3433763"/>
          <p14:tracePt t="27321" x="1924050" y="3444875"/>
          <p14:tracePt t="27330" x="1912938" y="3465513"/>
          <p14:tracePt t="27347" x="1912938" y="3516313"/>
          <p14:tracePt t="27363" x="1912938" y="3578225"/>
          <p14:tracePt t="27380" x="1912938" y="3630613"/>
          <p14:tracePt t="27398" x="1912938" y="3651250"/>
          <p14:tracePt t="27413" x="1912938" y="3662363"/>
          <p14:tracePt t="27450" x="1912938" y="3671888"/>
          <p14:tracePt t="27481" x="1912938" y="3683000"/>
          <p14:tracePt t="27513" x="1912938" y="3692525"/>
          <p14:tracePt t="27537" x="1912938" y="3703638"/>
          <p14:tracePt t="27546" x="1912938" y="3713163"/>
          <p14:tracePt t="27554" x="1912938" y="3724275"/>
          <p14:tracePt t="27569" x="1912938" y="3733800"/>
          <p14:tracePt t="27581" x="1912938" y="3744913"/>
          <p14:tracePt t="27597" x="1912938" y="3754438"/>
          <p14:tracePt t="27613" x="1912938" y="3765550"/>
          <p14:tracePt t="27631" x="1912938" y="3786188"/>
          <p14:tracePt t="27635" x="1924050" y="3795713"/>
          <p14:tracePt t="27650" x="1924050" y="3806825"/>
          <p14:tracePt t="27664" x="1924050" y="3816350"/>
          <p14:tracePt t="27667" x="1924050" y="3827463"/>
          <p14:tracePt t="27681" x="1924050" y="3848100"/>
          <p14:tracePt t="27697" x="1944688" y="3878263"/>
          <p14:tracePt t="27715" x="1944688" y="3898900"/>
          <p14:tracePt t="27731" x="1954213" y="3941763"/>
          <p14:tracePt t="27747" x="1965325" y="3983038"/>
          <p14:tracePt t="27763" x="1985963" y="4024313"/>
          <p14:tracePt t="27780" x="2006600" y="4033838"/>
          <p14:tracePt t="27802" x="2017713" y="4044950"/>
          <p14:tracePt t="27813" x="2027238" y="4054475"/>
          <p14:tracePt t="27830" x="2130425" y="4086225"/>
          <p14:tracePt t="27848" x="2265363" y="4127500"/>
          <p14:tracePt t="27850" x="2347913" y="4137025"/>
          <p14:tracePt t="27863" x="2389188" y="4148138"/>
          <p14:tracePt t="27866" x="2451100" y="4148138"/>
          <p14:tracePt t="27881" x="2492375" y="4148138"/>
          <p14:tracePt t="27884" x="2554288" y="4127500"/>
          <p14:tracePt t="27898" x="2627313" y="4075113"/>
          <p14:tracePt t="27914" x="2762250" y="4003675"/>
          <p14:tracePt t="27931" x="2927350" y="3941763"/>
          <p14:tracePt t="27948" x="3124200" y="3857625"/>
          <p14:tracePt t="27964" x="3341688" y="3754438"/>
          <p14:tracePt t="27981" x="3527425" y="3683000"/>
          <p14:tracePt t="27997" x="3662363" y="3609975"/>
          <p14:tracePt t="28013" x="3744913" y="3527425"/>
          <p14:tracePt t="28031" x="3765550" y="3465513"/>
          <p14:tracePt t="28034" x="3775075" y="3444875"/>
          <p14:tracePt t="28047" x="3786188" y="3424238"/>
          <p14:tracePt t="28050" x="3786188" y="3392488"/>
          <p14:tracePt t="28064" x="3806825" y="3371850"/>
          <p14:tracePt t="28066" x="3806825" y="3351213"/>
          <p14:tracePt t="28081" x="3816350" y="3341688"/>
          <p14:tracePt t="28084" x="3827463" y="3309938"/>
          <p14:tracePt t="28097" x="3836988" y="3268663"/>
          <p14:tracePt t="28114" x="3836988" y="3227388"/>
          <p14:tracePt t="28131" x="3848100" y="3175000"/>
          <p14:tracePt t="28147" x="3868738" y="3133725"/>
          <p14:tracePt t="28164" x="3889375" y="3092450"/>
          <p14:tracePt t="28180" x="3921125" y="3041650"/>
          <p14:tracePt t="28197" x="3951288" y="2989263"/>
          <p14:tracePt t="28213" x="3971925" y="2927350"/>
          <p14:tracePt t="28235" x="4024313" y="2854325"/>
          <p14:tracePt t="28248" x="4033838" y="2824163"/>
          <p14:tracePt t="28250" x="4065588" y="2803525"/>
          <p14:tracePt t="28264" x="4075113" y="2782888"/>
          <p14:tracePt t="28266" x="4095750" y="2751138"/>
          <p14:tracePt t="28281" x="4116388" y="2730500"/>
          <p14:tracePt t="28284" x="4137025" y="2689225"/>
          <p14:tracePt t="28298" x="4137025" y="2627313"/>
          <p14:tracePt t="28314" x="4137025" y="2554288"/>
          <p14:tracePt t="28331" x="4095750" y="2471738"/>
          <p14:tracePt t="28348" x="4054475" y="2400300"/>
          <p14:tracePt t="28364" x="4024313" y="2347913"/>
          <p14:tracePt t="28381" x="3992563" y="2306638"/>
          <p14:tracePt t="28398" x="3962400" y="2265363"/>
          <p14:tracePt t="28413" x="3898900" y="2224088"/>
          <p14:tracePt t="28430" x="3848100" y="2192338"/>
          <p14:tracePt t="28448" x="3775075" y="2162175"/>
          <p14:tracePt t="28450" x="3733800" y="2141538"/>
          <p14:tracePt t="28464" x="3703638" y="2141538"/>
          <p14:tracePt t="28481" x="3692525" y="2141538"/>
          <p14:tracePt t="28497" x="3683000" y="2162175"/>
          <p14:tracePt t="28514" x="3683000" y="2192338"/>
          <p14:tracePt t="28530" x="3692525" y="2244725"/>
          <p14:tracePt t="28547" x="3703638" y="2297113"/>
          <p14:tracePt t="28564" x="3724275" y="2338388"/>
          <p14:tracePt t="28580" x="3724275" y="2379663"/>
          <p14:tracePt t="28598" x="3733800" y="2420938"/>
          <p14:tracePt t="28613" x="3733800" y="2462213"/>
          <p14:tracePt t="28630" x="3724275" y="2513013"/>
          <p14:tracePt t="28648" x="3724275" y="2595563"/>
          <p14:tracePt t="28650" x="3724275" y="2647950"/>
          <p14:tracePt t="28664" x="3724275" y="2700338"/>
          <p14:tracePt t="28667" x="3744913" y="2720975"/>
          <p14:tracePt t="28681" x="3775075" y="2771775"/>
          <p14:tracePt t="28684" x="3836988" y="2792413"/>
          <p14:tracePt t="28698" x="3930650" y="2865438"/>
          <p14:tracePt t="28715" x="4044950" y="2895600"/>
          <p14:tracePt t="28731" x="4148138" y="2906713"/>
          <p14:tracePt t="28748" x="4198938" y="2906713"/>
          <p14:tracePt t="28764" x="4240213" y="2895600"/>
          <p14:tracePt t="28781" x="4262438" y="2886075"/>
          <p14:tracePt t="28797" x="4324350" y="2865438"/>
          <p14:tracePt t="28813" x="4395788" y="2833688"/>
          <p14:tracePt t="28831" x="4489450" y="2792413"/>
          <p14:tracePt t="28834" x="4519613" y="2771775"/>
          <p14:tracePt t="28847" x="4551363" y="2741613"/>
          <p14:tracePt t="28850" x="4560888" y="2709863"/>
          <p14:tracePt t="28864" x="4560888" y="2679700"/>
          <p14:tracePt t="28867" x="4560888" y="2647950"/>
          <p14:tracePt t="28881" x="4560888" y="2617788"/>
          <p14:tracePt t="28884" x="4551363" y="2574925"/>
          <p14:tracePt t="28897" x="4498975" y="2503488"/>
          <p14:tracePt t="28915" x="4478338" y="2471738"/>
          <p14:tracePt t="28931" x="4457700" y="2462213"/>
          <p14:tracePt t="28947" x="4448175" y="2451100"/>
          <p14:tracePt t="28964" x="4416425" y="2420938"/>
          <p14:tracePt t="28981" x="4365625" y="2379663"/>
          <p14:tracePt t="28998" x="4240213" y="2306638"/>
          <p14:tracePt t="29013" x="4086225" y="2254250"/>
          <p14:tracePt t="29031" x="4003675" y="2244725"/>
          <p14:tracePt t="29048" x="3962400" y="2254250"/>
          <p14:tracePt t="29050" x="3930650" y="2274888"/>
          <p14:tracePt t="29065" x="3898900" y="2327275"/>
          <p14:tracePt t="29067" x="3857625" y="2359025"/>
          <p14:tracePt t="29081" x="3827463" y="2400300"/>
          <p14:tracePt t="29084" x="3795713" y="2420938"/>
          <p14:tracePt t="29098" x="3744913" y="2513013"/>
          <p14:tracePt t="29115" x="3724275" y="2565400"/>
          <p14:tracePt t="29131" x="3713163" y="2606675"/>
          <p14:tracePt t="29148" x="3692525" y="2668588"/>
          <p14:tracePt t="29164" x="3641725" y="2792413"/>
          <p14:tracePt t="29180" x="3516313" y="2968625"/>
          <p14:tracePt t="29198" x="3351213" y="3195638"/>
          <p14:tracePt t="29213" x="3175000" y="3403600"/>
          <p14:tracePt t="29236" x="3051175" y="3589338"/>
          <p14:tracePt t="29247" x="3021013" y="3651250"/>
          <p14:tracePt t="29264" x="3009900" y="3703638"/>
          <p14:tracePt t="29267" x="3009900" y="3713163"/>
          <p14:tracePt t="29281" x="3009900" y="3733800"/>
          <p14:tracePt t="29284" x="3009900" y="3754438"/>
          <p14:tracePt t="29298" x="2979738" y="3795713"/>
          <p14:tracePt t="29315" x="2833688" y="3878263"/>
          <p14:tracePt t="29330" x="2606675" y="3983038"/>
          <p14:tracePt t="29348" x="2430463" y="4086225"/>
          <p14:tracePt t="29364" x="2338388" y="4148138"/>
          <p14:tracePt t="29381" x="2274888" y="4178300"/>
          <p14:tracePt t="29397" x="2254250" y="4178300"/>
          <p14:tracePt t="29413" x="2233613" y="4198938"/>
          <p14:tracePt t="29431" x="2212975" y="4210050"/>
          <p14:tracePt t="29434" x="2192338" y="4219575"/>
          <p14:tracePt t="29448" x="2141538" y="4251325"/>
          <p14:tracePt t="29450" x="2109788" y="4271963"/>
          <p14:tracePt t="29464" x="2068513" y="4271963"/>
          <p14:tracePt t="29467" x="2038350" y="4283075"/>
          <p14:tracePt t="29481" x="2017713" y="4292600"/>
          <p14:tracePt t="29498" x="2006600" y="4283075"/>
          <p14:tracePt t="29515" x="1976438" y="4251325"/>
          <p14:tracePt t="29532" x="1954213" y="4219575"/>
          <p14:tracePt t="29548" x="1933575" y="4198938"/>
          <p14:tracePt t="29564" x="1903413" y="4189413"/>
          <p14:tracePt t="29581" x="1841500" y="4189413"/>
          <p14:tracePt t="29598" x="1758950" y="4210050"/>
          <p14:tracePt t="29614" x="1665288" y="4240213"/>
          <p14:tracePt t="29631" x="1582738" y="4283075"/>
          <p14:tracePt t="29647" x="1530350" y="4324350"/>
          <p14:tracePt t="29650" x="1520825" y="4333875"/>
          <p14:tracePt t="29664" x="1509713" y="4344988"/>
          <p14:tracePt t="29667" x="1509713" y="4365625"/>
          <p14:tracePt t="29682" x="1509713" y="4375150"/>
          <p14:tracePt t="29697" x="1509713" y="4406900"/>
          <p14:tracePt t="29715" x="1509713" y="4437063"/>
          <p14:tracePt t="29731" x="1509713" y="4478338"/>
          <p14:tracePt t="29747" x="1530350" y="4519613"/>
          <p14:tracePt t="29764" x="1571625" y="4633913"/>
          <p14:tracePt t="29781" x="1624013" y="4695825"/>
          <p14:tracePt t="29798" x="1676400" y="4727575"/>
          <p14:tracePt t="29813" x="1717675" y="4748213"/>
          <p14:tracePt t="29830" x="1747838" y="4757738"/>
          <p14:tracePt t="29848" x="1758950" y="4757738"/>
          <p14:tracePt t="29864" x="1768475" y="4757738"/>
          <p14:tracePt t="29881" x="1789113" y="4748213"/>
          <p14:tracePt t="29884" x="1820863" y="4748213"/>
          <p14:tracePt t="29899" x="1924050" y="4727575"/>
          <p14:tracePt t="29915" x="2100263" y="4695825"/>
          <p14:tracePt t="29931" x="2212975" y="4675188"/>
          <p14:tracePt t="29948" x="2265363" y="4654550"/>
          <p14:tracePt t="29964" x="2265363" y="4645025"/>
          <p14:tracePt t="30017" x="2274888" y="4645025"/>
          <p14:tracePt t="30034" x="2286000" y="4645025"/>
          <p14:tracePt t="30042" x="2297113" y="4645025"/>
          <p14:tracePt t="30057" x="2306638" y="4645025"/>
          <p14:tracePt t="30097" x="2306638" y="4633913"/>
          <p14:tracePt t="30115" x="2297113" y="4624388"/>
          <p14:tracePt t="30289" x="2297113" y="4613275"/>
          <p14:tracePt t="30299" x="2317750" y="4603750"/>
          <p14:tracePt t="30315" x="2359025" y="4540250"/>
          <p14:tracePt t="30331" x="2379663" y="4510088"/>
          <p14:tracePt t="30349" x="2379663" y="4489450"/>
          <p14:tracePt t="30442" x="2379663" y="4478338"/>
          <p14:tracePt t="30449" x="2389188" y="4468813"/>
          <p14:tracePt t="30464" x="2409825" y="4448175"/>
          <p14:tracePt t="30467" x="2430463" y="4437063"/>
          <p14:tracePt t="30481" x="2441575" y="4427538"/>
          <p14:tracePt t="30484" x="2451100" y="4406900"/>
          <p14:tracePt t="30498" x="2482850" y="4375150"/>
          <p14:tracePt t="30515" x="2513013" y="4333875"/>
          <p14:tracePt t="30531" x="2524125" y="4262438"/>
          <p14:tracePt t="30547" x="2524125" y="4148138"/>
          <p14:tracePt t="30564" x="2492375" y="4075113"/>
          <p14:tracePt t="30580" x="2420938" y="4003675"/>
          <p14:tracePt t="30598" x="2368550" y="3951288"/>
          <p14:tracePt t="30614" x="2317750" y="3910013"/>
          <p14:tracePt t="30630" x="2274888" y="3889375"/>
          <p14:tracePt t="30648" x="2224088" y="3868738"/>
          <p14:tracePt t="30650" x="2203450" y="3848100"/>
          <p14:tracePt t="30664" x="2171700" y="3836988"/>
          <p14:tracePt t="30667" x="2141538" y="3827463"/>
          <p14:tracePt t="30681" x="2109788" y="3816350"/>
          <p14:tracePt t="30684" x="2058988" y="3806825"/>
          <p14:tracePt t="30698" x="2017713" y="3806825"/>
          <p14:tracePt t="30715" x="1997075" y="3806825"/>
          <p14:tracePt t="30731" x="1976438" y="3816350"/>
          <p14:tracePt t="30748" x="1954213" y="3836988"/>
          <p14:tracePt t="30764" x="1892300" y="3878263"/>
          <p14:tracePt t="30781" x="1789113" y="3971925"/>
          <p14:tracePt t="30798" x="1697038" y="4044950"/>
          <p14:tracePt t="30814" x="1624013" y="4148138"/>
          <p14:tracePt t="30831" x="1592263" y="4219575"/>
          <p14:tracePt t="30834" x="1582738" y="4262438"/>
          <p14:tracePt t="30847" x="1571625" y="4313238"/>
          <p14:tracePt t="30850" x="1562100" y="4365625"/>
          <p14:tracePt t="30864" x="1562100" y="4406900"/>
          <p14:tracePt t="30867" x="1562100" y="4448175"/>
          <p14:tracePt t="30881" x="1562100" y="4468813"/>
          <p14:tracePt t="30884" x="1562100" y="4519613"/>
          <p14:tracePt t="30897" x="1592263" y="4583113"/>
          <p14:tracePt t="30915" x="1635125" y="4633913"/>
          <p14:tracePt t="30931" x="1676400" y="4686300"/>
          <p14:tracePt t="30947" x="1738313" y="4748213"/>
          <p14:tracePt t="30964" x="1789113" y="4789488"/>
          <p14:tracePt t="30980" x="1830388" y="4819650"/>
          <p14:tracePt t="30998" x="1871663" y="4851400"/>
          <p14:tracePt t="31013" x="1954213" y="4881563"/>
          <p14:tracePt t="31030" x="2017713" y="4892675"/>
          <p14:tracePt t="31034" x="2038350" y="4892675"/>
          <p14:tracePt t="31048" x="2068513" y="4892675"/>
          <p14:tracePt t="31051" x="2100263" y="4892675"/>
          <p14:tracePt t="31064" x="2151063" y="4892675"/>
          <p14:tracePt t="31067" x="2171700" y="4892675"/>
          <p14:tracePt t="31081" x="2233613" y="4892675"/>
          <p14:tracePt t="31084" x="2274888" y="4892675"/>
          <p14:tracePt t="31097" x="2327275" y="4892675"/>
          <p14:tracePt t="31115" x="2359025" y="4881563"/>
          <p14:tracePt t="31131" x="2389188" y="4860925"/>
          <p14:tracePt t="31148" x="2462213" y="4810125"/>
          <p14:tracePt t="31164" x="2524125" y="4737100"/>
          <p14:tracePt t="31181" x="2565400" y="4665663"/>
          <p14:tracePt t="31198" x="2595563" y="4603750"/>
          <p14:tracePt t="31213" x="2606675" y="4540250"/>
          <p14:tracePt t="31232" x="2617788" y="4498975"/>
          <p14:tracePt t="31236" x="2627313" y="4478338"/>
          <p14:tracePt t="31248" x="2638425" y="4457700"/>
          <p14:tracePt t="31250" x="2638425" y="4427538"/>
          <p14:tracePt t="31264" x="2647950" y="4395788"/>
          <p14:tracePt t="31267" x="2647950" y="4375150"/>
          <p14:tracePt t="31281" x="2668588" y="4344988"/>
          <p14:tracePt t="31284" x="2668588" y="4324350"/>
          <p14:tracePt t="31298" x="2668588" y="4283075"/>
          <p14:tracePt t="31314" x="2668588" y="4230688"/>
          <p14:tracePt t="31331" x="2668588" y="4219575"/>
          <p14:tracePt t="31369" x="2659063" y="4219575"/>
          <p14:tracePt t="31634" x="2647950" y="4219575"/>
          <p14:tracePt t="31642" x="2647950" y="4230688"/>
          <p14:tracePt t="35562" x="2638425" y="4240213"/>
          <p14:tracePt t="35570" x="2668588" y="4240213"/>
          <p14:tracePt t="35581" x="2792413" y="4198938"/>
          <p14:tracePt t="35598" x="3154363" y="3983038"/>
          <p14:tracePt t="35614" x="3516313" y="3775075"/>
          <p14:tracePt t="35631" x="3692525" y="3600450"/>
          <p14:tracePt t="35634" x="3754438" y="3536950"/>
          <p14:tracePt t="35648" x="3816350" y="3454400"/>
          <p14:tracePt t="35651" x="3898900" y="3392488"/>
          <p14:tracePt t="35665" x="3941763" y="3330575"/>
          <p14:tracePt t="35668" x="4033838" y="3257550"/>
          <p14:tracePt t="35681" x="4127500" y="3195638"/>
          <p14:tracePt t="35684" x="4230688" y="3103563"/>
          <p14:tracePt t="35698" x="4478338" y="2854325"/>
          <p14:tracePt t="35715" x="4748213" y="2595563"/>
          <p14:tracePt t="35731" x="5006975" y="2347913"/>
          <p14:tracePt t="35748" x="5348288" y="2100263"/>
          <p14:tracePt t="35764" x="5751513" y="1912938"/>
          <p14:tracePt t="35781" x="6134100" y="1809750"/>
          <p14:tracePt t="35798" x="6402388" y="1768475"/>
          <p14:tracePt t="35814" x="6569075" y="1768475"/>
          <p14:tracePt t="35831" x="6661150" y="1820863"/>
          <p14:tracePt t="35835" x="6692900" y="1862138"/>
          <p14:tracePt t="35848" x="6713538" y="1933575"/>
          <p14:tracePt t="35851" x="6743700" y="2006600"/>
          <p14:tracePt t="35865" x="6764338" y="2109788"/>
          <p14:tracePt t="35868" x="6796088" y="2203450"/>
          <p14:tracePt t="35885" x="6972300" y="2565400"/>
          <p14:tracePt t="35899" x="7313613" y="3227388"/>
          <p14:tracePt t="35915" x="7593013" y="3836988"/>
          <p14:tracePt t="35931" x="7664450" y="4271963"/>
          <p14:tracePt t="35949" x="7685088" y="4560888"/>
          <p14:tracePt t="35964" x="7634288" y="4840288"/>
          <p14:tracePt t="35981" x="7508875" y="5048250"/>
          <p14:tracePt t="35998" x="7199313" y="5316538"/>
          <p14:tracePt t="36014" x="6743700" y="5648325"/>
          <p14:tracePt t="36031" x="6434138" y="5927725"/>
          <p14:tracePt t="36035" x="6330950" y="6030913"/>
          <p14:tracePt t="36048" x="6257925" y="6092825"/>
          <p14:tracePt t="36051" x="6175375" y="6143625"/>
          <p14:tracePt t="36065" x="6061075" y="6175375"/>
          <p14:tracePt t="36068" x="5937250" y="6184900"/>
          <p14:tracePt t="36081" x="5802313" y="6184900"/>
          <p14:tracePt t="36084" x="5668963" y="6184900"/>
          <p14:tracePt t="36098" x="5368925" y="6143625"/>
          <p14:tracePt t="36115" x="5110163" y="6122988"/>
          <p14:tracePt t="36131" x="4903788" y="6092825"/>
          <p14:tracePt t="36148" x="4716463" y="5999163"/>
          <p14:tracePt t="36164" x="4592638" y="5864225"/>
          <p14:tracePt t="36180" x="4510088" y="5637213"/>
          <p14:tracePt t="36199" x="4448175" y="5368925"/>
          <p14:tracePt t="36202" x="4406900" y="5233988"/>
          <p14:tracePt t="36214" x="4375150" y="5089525"/>
          <p14:tracePt t="36235" x="4251325" y="4686300"/>
          <p14:tracePt t="36249" x="4219575" y="4572000"/>
          <p14:tracePt t="36251" x="4189413" y="4448175"/>
          <p14:tracePt t="36264" x="4168775" y="4333875"/>
          <p14:tracePt t="36267" x="4168775" y="4210050"/>
          <p14:tracePt t="36281" x="4189413" y="4086225"/>
          <p14:tracePt t="36285" x="4262438" y="3971925"/>
          <p14:tracePt t="36299" x="4437063" y="3744913"/>
          <p14:tracePt t="36315" x="4540250" y="3600450"/>
          <p14:tracePt t="36331" x="4592638" y="3516313"/>
          <p14:tracePt t="36349" x="4654550" y="3465513"/>
          <p14:tracePt t="36364" x="4748213" y="3424238"/>
          <p14:tracePt t="36381" x="4830763" y="3392488"/>
          <p14:tracePt t="36398" x="4924425" y="3351213"/>
          <p14:tracePt t="36414" x="5006975" y="3309938"/>
          <p14:tracePt t="36431" x="5140325" y="3257550"/>
          <p14:tracePt t="36434" x="5233988" y="3216275"/>
          <p14:tracePt t="36448" x="5307013" y="3195638"/>
          <p14:tracePt t="36451" x="5378450" y="3175000"/>
          <p14:tracePt t="36464" x="5440363" y="3165475"/>
          <p14:tracePt t="36467" x="5481638" y="3154363"/>
          <p14:tracePt t="36481" x="5522913" y="3154363"/>
          <p14:tracePt t="36485" x="5565775" y="3144838"/>
          <p14:tracePt t="36498" x="5616575" y="3144838"/>
          <p14:tracePt t="36515" x="5637213" y="3144838"/>
          <p14:tracePt t="36538" x="5648325" y="3144838"/>
          <p14:tracePt t="36548" x="5657850" y="3154363"/>
          <p14:tracePt t="36564" x="5761038" y="3248025"/>
          <p14:tracePt t="36580" x="5999163" y="3424238"/>
          <p14:tracePt t="36599" x="6299200" y="3671888"/>
          <p14:tracePt t="36602" x="6423025" y="3786188"/>
          <p14:tracePt t="36614" x="6496050" y="3827463"/>
          <p14:tracePt t="36631" x="6548438" y="3878263"/>
          <p14:tracePt t="36649" x="6569075" y="3921125"/>
          <p14:tracePt t="36651" x="6578600" y="3951288"/>
          <p14:tracePt t="36665" x="6578600" y="3992563"/>
          <p14:tracePt t="36668" x="6578600" y="4033838"/>
          <p14:tracePt t="36681" x="6557963" y="4210050"/>
          <p14:tracePt t="36698" x="6505575" y="4406900"/>
          <p14:tracePt t="36715" x="6475413" y="4645025"/>
          <p14:tracePt t="36731" x="6434138" y="4892675"/>
          <p14:tracePt t="36748" x="6351588" y="5089525"/>
          <p14:tracePt t="36764" x="6227763" y="5233988"/>
          <p14:tracePt t="36781" x="6092825" y="5389563"/>
          <p14:tracePt t="36799" x="6030913" y="5502275"/>
          <p14:tracePt t="36814" x="5957888" y="5607050"/>
          <p14:tracePt t="36831" x="5886450" y="5668963"/>
          <p14:tracePt t="36835" x="5834063" y="5678488"/>
          <p14:tracePt t="36848" x="5761038" y="5689600"/>
          <p14:tracePt t="36851" x="5678488" y="5689600"/>
          <p14:tracePt t="36865" x="5595938" y="5689600"/>
          <p14:tracePt t="36868" x="5481638" y="5657850"/>
          <p14:tracePt t="36881" x="5357813" y="5616575"/>
          <p14:tracePt t="36884" x="5233988" y="5554663"/>
          <p14:tracePt t="36898" x="5027613" y="5461000"/>
          <p14:tracePt t="36914" x="4851400" y="5368925"/>
          <p14:tracePt t="36931" x="4695825" y="5233988"/>
          <p14:tracePt t="36948" x="4530725" y="5057775"/>
          <p14:tracePt t="36964" x="4406900" y="4872038"/>
          <p14:tracePt t="36981" x="4324350" y="4645025"/>
          <p14:tracePt t="36998" x="4271963" y="4416425"/>
          <p14:tracePt t="37014" x="4262438" y="4251325"/>
          <p14:tracePt t="37032" x="4292600" y="4116388"/>
          <p14:tracePt t="37035" x="4333875" y="4044950"/>
          <p14:tracePt t="37049" x="4375150" y="3971925"/>
          <p14:tracePt t="37051" x="4416425" y="3910013"/>
          <p14:tracePt t="37065" x="4468813" y="3857625"/>
          <p14:tracePt t="37068" x="4519613" y="3806825"/>
          <p14:tracePt t="37081" x="4572000" y="3754438"/>
          <p14:tracePt t="37085" x="4613275" y="3713163"/>
          <p14:tracePt t="37098" x="4748213" y="3630613"/>
          <p14:tracePt t="37116" x="4924425" y="3589338"/>
          <p14:tracePt t="37131" x="5160963" y="3578225"/>
          <p14:tracePt t="37149" x="5419725" y="3578225"/>
          <p14:tracePt t="37165" x="5699125" y="3578225"/>
          <p14:tracePt t="37181" x="5907088" y="3589338"/>
          <p14:tracePt t="37198" x="5999163" y="3589338"/>
          <p14:tracePt t="37214" x="6030913" y="3589338"/>
          <p14:tracePt t="37232" x="6040438" y="3589338"/>
          <p14:tracePt t="37248" x="6040438" y="3600450"/>
          <p14:tracePt t="37251" x="6040438" y="3609975"/>
          <p14:tracePt t="37265" x="6040438" y="3630613"/>
          <p14:tracePt t="37268" x="6040438" y="3651250"/>
          <p14:tracePt t="37281" x="6040438" y="3683000"/>
          <p14:tracePt t="37285" x="6040438" y="3703638"/>
          <p14:tracePt t="37298" x="6040438" y="3754438"/>
          <p14:tracePt t="37315" x="6040438" y="3765550"/>
          <p14:tracePt t="37331" x="6040438" y="3775075"/>
          <p14:tracePt t="37370" x="6040438" y="3786188"/>
          <p14:tracePt t="37378" x="6019800" y="3786188"/>
          <p14:tracePt t="37388" x="6010275" y="3795713"/>
          <p14:tracePt t="37398" x="5978525" y="3806825"/>
          <p14:tracePt t="37414" x="5927725" y="3836988"/>
          <p14:tracePt t="37431" x="5907088" y="3878263"/>
          <p14:tracePt t="37435" x="5907088" y="3889375"/>
          <p14:tracePt t="37449" x="5907088" y="3898900"/>
          <p14:tracePt t="37464" x="5937250" y="3921125"/>
          <p14:tracePt t="37481" x="5948363" y="3921125"/>
          <p14:tracePt t="38410" x="5948363" y="3930650"/>
          <p14:tracePt t="38435" x="5937250" y="3930650"/>
          <p14:tracePt t="38546" x="5927725" y="3930650"/>
          <p14:tracePt t="38553" x="5916613" y="3930650"/>
          <p14:tracePt t="38578" x="5907088" y="3930650"/>
          <p14:tracePt t="38587" x="5875338" y="3930650"/>
          <p14:tracePt t="38598" x="5854700" y="3921125"/>
          <p14:tracePt t="38614" x="5813425" y="3910013"/>
          <p14:tracePt t="38631" x="5772150" y="3910013"/>
          <p14:tracePt t="38634" x="5740400" y="3910013"/>
          <p14:tracePt t="38649" x="5710238" y="3910013"/>
          <p14:tracePt t="38652" x="5678488" y="3910013"/>
          <p14:tracePt t="38666" x="5657850" y="3910013"/>
          <p14:tracePt t="38668" x="5627688" y="3910013"/>
          <p14:tracePt t="38681" x="5607050" y="3910013"/>
          <p14:tracePt t="38684" x="5607050" y="3898900"/>
          <p14:tracePt t="38699" x="5595938" y="3898900"/>
          <p14:tracePt t="38715" x="5586413" y="3889375"/>
          <p14:tracePt t="38731" x="5575300" y="3878263"/>
          <p14:tracePt t="38749" x="5575300" y="3868738"/>
          <p14:tracePt t="38786" x="5565775" y="3868738"/>
          <p14:tracePt t="39530" x="5554663" y="3868738"/>
          <p14:tracePt t="39548" x="5543550" y="3868738"/>
          <p14:tracePt t="39557" x="5534025" y="3868738"/>
          <p14:tracePt t="39565" x="5522913" y="3857625"/>
          <p14:tracePt t="39581" x="5481638" y="3848100"/>
          <p14:tracePt t="39599" x="5378450" y="3836988"/>
          <p14:tracePt t="39614" x="5172075" y="3816350"/>
          <p14:tracePt t="39632" x="4924425" y="3816350"/>
          <p14:tracePt t="39635" x="4799013" y="3816350"/>
          <p14:tracePt t="39648" x="4695825" y="3816350"/>
          <p14:tracePt t="39651" x="4633913" y="3816350"/>
          <p14:tracePt t="39665" x="4572000" y="3806825"/>
          <p14:tracePt t="39668" x="4530725" y="3795713"/>
          <p14:tracePt t="39682" x="4457700" y="3775075"/>
          <p14:tracePt t="39698" x="4406900" y="3744913"/>
          <p14:tracePt t="39715" x="4344988" y="3703638"/>
          <p14:tracePt t="39731" x="4283075" y="3671888"/>
          <p14:tracePt t="39748" x="4148138" y="3641725"/>
          <p14:tracePt t="39766" x="4013200" y="3630613"/>
          <p14:tracePt t="39781" x="3878263" y="3630613"/>
          <p14:tracePt t="39800" x="3786188" y="3630613"/>
          <p14:tracePt t="39803" x="3754438" y="3630613"/>
          <p14:tracePt t="39814" x="3703638" y="3630613"/>
          <p14:tracePt t="39832" x="3621088" y="3621088"/>
          <p14:tracePt t="39835" x="3578225" y="3621088"/>
          <p14:tracePt t="39849" x="3548063" y="3621088"/>
          <p14:tracePt t="39852" x="3506788" y="3609975"/>
          <p14:tracePt t="39865" x="3454400" y="3609975"/>
          <p14:tracePt t="39868" x="3392488" y="3609975"/>
          <p14:tracePt t="39882" x="3227388" y="3609975"/>
          <p14:tracePt t="39900" x="3051175" y="3609975"/>
          <p14:tracePt t="39915" x="2854325" y="3621088"/>
          <p14:tracePt t="39931" x="2647950" y="3621088"/>
          <p14:tracePt t="39949" x="2420938" y="3621088"/>
          <p14:tracePt t="39965" x="2171700" y="3621088"/>
          <p14:tracePt t="39981" x="1924050" y="3630613"/>
          <p14:tracePt t="39999" x="1747838" y="3671888"/>
          <p14:tracePt t="40002" x="1685925" y="3692525"/>
          <p14:tracePt t="40016" x="1655763" y="3703638"/>
          <p14:tracePt t="40019" x="1603375" y="3724275"/>
          <p14:tracePt t="40032" x="1550988" y="3744913"/>
          <p14:tracePt t="40035" x="1509713" y="3744913"/>
          <p14:tracePt t="40049" x="1479550" y="3754438"/>
          <p14:tracePt t="40052" x="1447800" y="3765550"/>
          <p14:tracePt t="40065" x="1417638" y="3775075"/>
          <p14:tracePt t="40068" x="1406525" y="3775075"/>
          <p14:tracePt t="40082" x="1385888" y="3786188"/>
          <p14:tracePt t="40099" x="1385888" y="3806825"/>
          <p14:tracePt t="40115" x="1385888" y="3827463"/>
          <p14:tracePt t="40131" x="1385888" y="3868738"/>
          <p14:tracePt t="40149" x="1385888" y="3889375"/>
          <p14:tracePt t="40165" x="1385888" y="3898900"/>
          <p14:tracePt t="40181" x="1385888" y="3910013"/>
          <p14:tracePt t="40199" x="1385888" y="3941763"/>
          <p14:tracePt t="40202" x="1406525" y="3962400"/>
          <p14:tracePt t="40214" x="1447800" y="4003675"/>
          <p14:tracePt t="40232" x="1541463" y="4065588"/>
          <p14:tracePt t="40235" x="1582738" y="4095750"/>
          <p14:tracePt t="40254" x="1624013" y="4137025"/>
          <p14:tracePt t="40265" x="1655763" y="4148138"/>
          <p14:tracePt t="40269" x="1665288" y="4157663"/>
          <p14:tracePt t="40282" x="1676400" y="4157663"/>
          <p14:tracePt t="40315" x="1685925" y="4157663"/>
          <p14:tracePt t="40322" x="1717675" y="4178300"/>
          <p14:tracePt t="40332" x="1758950" y="4189413"/>
          <p14:tracePt t="40349" x="1903413" y="4230688"/>
          <p14:tracePt t="40365" x="2068513" y="4283075"/>
          <p14:tracePt t="40381" x="2120900" y="4303713"/>
          <p14:tracePt t="40398" x="2130425" y="4303713"/>
          <p14:tracePt t="43130" x="2151063" y="4303713"/>
          <p14:tracePt t="43138" x="2182813" y="4303713"/>
          <p14:tracePt t="43149" x="2212975" y="4303713"/>
          <p14:tracePt t="43165" x="2400300" y="4344988"/>
          <p14:tracePt t="43181" x="2565400" y="4375150"/>
          <p14:tracePt t="43199" x="2730500" y="4386263"/>
          <p14:tracePt t="43215" x="2844800" y="4395788"/>
          <p14:tracePt t="43219" x="2865438" y="4395788"/>
          <p14:tracePt t="43232" x="2906713" y="4395788"/>
          <p14:tracePt t="43235" x="2927350" y="4375150"/>
          <p14:tracePt t="43250" x="2947988" y="4354513"/>
          <p14:tracePt t="43253" x="2968625" y="4333875"/>
          <p14:tracePt t="43265" x="2989263" y="4324350"/>
          <p14:tracePt t="43268" x="3009900" y="4313238"/>
          <p14:tracePt t="43282" x="3062288" y="4271963"/>
          <p14:tracePt t="43299" x="3144838" y="4240213"/>
          <p14:tracePt t="43315" x="3236913" y="4240213"/>
          <p14:tracePt t="43332" x="3300413" y="4262438"/>
          <p14:tracePt t="43348" x="3362325" y="4262438"/>
          <p14:tracePt t="43366" x="3382963" y="4271963"/>
          <p14:tracePt t="43381" x="3403600" y="4283075"/>
          <p14:tracePt t="43399" x="3413125" y="4283075"/>
          <p14:tracePt t="43490" x="3424238" y="4283075"/>
          <p14:tracePt t="43506" x="3433763" y="4283075"/>
          <p14:tracePt t="43515" x="3444875" y="4283075"/>
          <p14:tracePt t="43532" x="3454400" y="4283075"/>
          <p14:tracePt t="43549" x="3454400" y="4271963"/>
          <p14:tracePt t="43565" x="3465513" y="4271963"/>
          <p14:tracePt t="43586" x="3475038" y="4271963"/>
          <p14:tracePt t="43842" x="3475038" y="4262438"/>
          <p14:tracePt t="43858" x="3475038" y="4251325"/>
          <p14:tracePt t="43938" x="3486150" y="4251325"/>
          <p14:tracePt t="44042" x="3486150" y="4240213"/>
          <p14:tracePt t="44074" x="3495675" y="4230688"/>
          <p14:tracePt t="44099" x="3495675" y="4219575"/>
          <p14:tracePt t="44114" x="3495675" y="4210050"/>
          <p14:tracePt t="44162" x="3506788" y="4210050"/>
          <p14:tracePt t="44170" x="3506788" y="4198938"/>
          <p14:tracePt t="44282" x="3516313" y="4189413"/>
          <p14:tracePt t="44322" x="3516313" y="4178300"/>
          <p14:tracePt t="44338" x="3516313" y="4168775"/>
          <p14:tracePt t="44410" x="3516313" y="4157663"/>
          <p14:tracePt t="44458" x="3516313" y="4148138"/>
          <p14:tracePt t="44650" x="3527425" y="4148138"/>
          <p14:tracePt t="44667" x="3536950" y="4148138"/>
          <p14:tracePt t="44706" x="3536950" y="4137025"/>
          <p14:tracePt t="45682" x="3568700" y="4137025"/>
          <p14:tracePt t="45690" x="3671888" y="4148138"/>
          <p14:tracePt t="45700" x="3775075" y="4178300"/>
          <p14:tracePt t="45716" x="4003675" y="4262438"/>
          <p14:tracePt t="45732" x="4137025" y="4303713"/>
          <p14:tracePt t="45749" x="4230688" y="4324350"/>
          <p14:tracePt t="45765" x="4365625" y="4324350"/>
          <p14:tracePt t="45782" x="4530725" y="4262438"/>
          <p14:tracePt t="45800" x="4624388" y="4148138"/>
          <p14:tracePt t="45803" x="4654550" y="4075113"/>
          <p14:tracePt t="45816" x="4665663" y="3992563"/>
          <p14:tracePt t="45832" x="4675188" y="3775075"/>
          <p14:tracePt t="45835" x="4675188" y="3671888"/>
          <p14:tracePt t="45849" x="4675188" y="3568700"/>
          <p14:tracePt t="45852" x="4695825" y="3465513"/>
          <p14:tracePt t="45866" x="4706938" y="3392488"/>
          <p14:tracePt t="45869" x="4716463" y="3341688"/>
          <p14:tracePt t="45882" x="4748213" y="3268663"/>
          <p14:tracePt t="45899" x="4768850" y="3216275"/>
          <p14:tracePt t="45916" x="4778375" y="3165475"/>
          <p14:tracePt t="45932" x="4778375" y="3133725"/>
          <p14:tracePt t="45949" x="4778375" y="3113088"/>
          <p14:tracePt t="45965" x="4768850" y="3082925"/>
          <p14:tracePt t="45981" x="4748213" y="3021013"/>
          <p14:tracePt t="46000" x="4727575" y="2968625"/>
          <p14:tracePt t="46003" x="4727575" y="2947988"/>
          <p14:tracePt t="46016" x="4716463" y="2927350"/>
          <p14:tracePt t="46019" x="4706938" y="2895600"/>
          <p14:tracePt t="46032" x="4706938" y="2874963"/>
          <p14:tracePt t="46035" x="4695825" y="2865438"/>
          <p14:tracePt t="46049" x="4686300" y="2844800"/>
          <p14:tracePt t="46065" x="4686300" y="2833688"/>
          <p14:tracePt t="46068" x="4675188" y="2824163"/>
          <p14:tracePt t="46082" x="4665663" y="2813050"/>
          <p14:tracePt t="46099" x="4665663" y="2792413"/>
          <p14:tracePt t="46116" x="4633913" y="2751138"/>
          <p14:tracePt t="46132" x="4572000" y="2720975"/>
          <p14:tracePt t="46149" x="4530725" y="2679700"/>
          <p14:tracePt t="46166" x="4510088" y="2659063"/>
          <p14:tracePt t="46182" x="4478338" y="2606675"/>
          <p14:tracePt t="46200" x="4457700" y="2544763"/>
          <p14:tracePt t="46203" x="4427538" y="2492375"/>
          <p14:tracePt t="46216" x="4395788" y="2451100"/>
          <p14:tracePt t="46219" x="4354513" y="2409825"/>
          <p14:tracePt t="46232" x="4303713" y="2359025"/>
          <p14:tracePt t="46235" x="4230688" y="2317750"/>
          <p14:tracePt t="46252" x="4157663" y="2254250"/>
          <p14:tracePt t="46266" x="4116388" y="2244725"/>
          <p14:tracePt t="46268" x="4095750" y="2233613"/>
          <p14:tracePt t="46282" x="4086225" y="2224088"/>
          <p14:tracePt t="46299" x="4075113" y="2224088"/>
          <p14:tracePt t="46316" x="4075113" y="2212975"/>
          <p14:tracePt t="46332" x="4065588" y="2212975"/>
          <p14:tracePt t="46349" x="4044950" y="2203450"/>
          <p14:tracePt t="46365" x="4003675" y="2182813"/>
          <p14:tracePt t="46381" x="3889375" y="2141538"/>
          <p14:tracePt t="46400" x="3795713" y="2109788"/>
          <p14:tracePt t="46403" x="3754438" y="2109788"/>
          <p14:tracePt t="46416" x="3733800" y="2100263"/>
          <p14:tracePt t="46419" x="3703638" y="2100263"/>
          <p14:tracePt t="46432" x="3671888" y="2100263"/>
          <p14:tracePt t="46435" x="3651250" y="2100263"/>
          <p14:tracePt t="46449" x="3630613" y="2089150"/>
          <p14:tracePt t="46452" x="3609975" y="2089150"/>
          <p14:tracePt t="46465" x="3578225" y="2089150"/>
          <p14:tracePt t="46468" x="3548063" y="2089150"/>
          <p14:tracePt t="46482" x="3495675" y="2100263"/>
          <p14:tracePt t="46499" x="3465513" y="2109788"/>
          <p14:tracePt t="46516" x="3444875" y="2130425"/>
          <p14:tracePt t="46532" x="3424238" y="2162175"/>
          <p14:tracePt t="46549" x="3403600" y="2192338"/>
          <p14:tracePt t="46565" x="3371850" y="2244725"/>
          <p14:tracePt t="46581" x="3341688" y="2286000"/>
          <p14:tracePt t="46600" x="3321050" y="2338388"/>
          <p14:tracePt t="46603" x="3300413" y="2368550"/>
          <p14:tracePt t="46616" x="3289300" y="2400300"/>
          <p14:tracePt t="46619" x="3279775" y="2420938"/>
          <p14:tracePt t="46632" x="3268663" y="2451100"/>
          <p14:tracePt t="46635" x="3257550" y="2482850"/>
          <p14:tracePt t="46649" x="3257550" y="2503488"/>
          <p14:tracePt t="46652" x="3248025" y="2524125"/>
          <p14:tracePt t="46666" x="3236913" y="2554288"/>
          <p14:tracePt t="46668" x="3236913" y="2586038"/>
          <p14:tracePt t="46682" x="3227388" y="2659063"/>
          <p14:tracePt t="46699" x="3227388" y="2762250"/>
          <p14:tracePt t="46716" x="3279775" y="2833688"/>
          <p14:tracePt t="46732" x="3330575" y="2895600"/>
          <p14:tracePt t="46750" x="3392488" y="2959100"/>
          <p14:tracePt t="46765" x="3424238" y="2989263"/>
          <p14:tracePt t="46782" x="3444875" y="3009900"/>
          <p14:tracePt t="46800" x="3454400" y="3030538"/>
          <p14:tracePt t="46802" x="3465513" y="3041650"/>
          <p14:tracePt t="46816" x="3486150" y="3051175"/>
          <p14:tracePt t="46819" x="3506788" y="3071813"/>
          <p14:tracePt t="46832" x="3527425" y="3092450"/>
          <p14:tracePt t="46835" x="3557588" y="3113088"/>
          <p14:tracePt t="46849" x="3589338" y="3124200"/>
          <p14:tracePt t="46851" x="3609975" y="3133725"/>
          <p14:tracePt t="46866" x="3630613" y="3144838"/>
          <p14:tracePt t="46868" x="3651250" y="3144838"/>
          <p14:tracePt t="46882" x="3713163" y="3165475"/>
          <p14:tracePt t="46898" x="3806825" y="3195638"/>
          <p14:tracePt t="46916" x="3921125" y="3216275"/>
          <p14:tracePt t="46932" x="3992563" y="3216275"/>
          <p14:tracePt t="46949" x="4044950" y="3227388"/>
          <p14:tracePt t="46965" x="4065588" y="3227388"/>
          <p14:tracePt t="46994" x="4075113" y="3216275"/>
          <p14:tracePt t="47010" x="4095750" y="3206750"/>
          <p14:tracePt t="47020" x="4106863" y="3186113"/>
          <p14:tracePt t="47032" x="4127500" y="3165475"/>
          <p14:tracePt t="47035" x="4168775" y="3144838"/>
          <p14:tracePt t="47050" x="4210050" y="3113088"/>
          <p14:tracePt t="47066" x="4251325" y="3092450"/>
          <p14:tracePt t="47082" x="4283075" y="3071813"/>
          <p14:tracePt t="47099" x="4292600" y="3062288"/>
          <p14:tracePt t="47116" x="4303713" y="3051175"/>
          <p14:tracePt t="47132" x="4324350" y="3041650"/>
          <p14:tracePt t="47149" x="4354513" y="3009900"/>
          <p14:tracePt t="47165" x="4395788" y="2968625"/>
          <p14:tracePt t="47182" x="4427538" y="2927350"/>
          <p14:tracePt t="47200" x="4448175" y="2886075"/>
          <p14:tracePt t="47203" x="4457700" y="2865438"/>
          <p14:tracePt t="47216" x="4457700" y="2844800"/>
          <p14:tracePt t="47219" x="4468813" y="2824163"/>
          <p14:tracePt t="47232" x="4468813" y="2803525"/>
          <p14:tracePt t="47235" x="4468813" y="2782888"/>
          <p14:tracePt t="47254" x="4489450" y="2751138"/>
          <p14:tracePt t="47266" x="4489450" y="2730500"/>
          <p14:tracePt t="47268" x="4498975" y="2700338"/>
          <p14:tracePt t="47283" x="4498975" y="2659063"/>
          <p14:tracePt t="47299" x="4498975" y="2617788"/>
          <p14:tracePt t="47316" x="4489450" y="2574925"/>
          <p14:tracePt t="47332" x="4489450" y="2544763"/>
          <p14:tracePt t="47349" x="4478338" y="2513013"/>
          <p14:tracePt t="47365" x="4478338" y="2482850"/>
          <p14:tracePt t="47382" x="4478338" y="2451100"/>
          <p14:tracePt t="47400" x="4457700" y="2420938"/>
          <p14:tracePt t="47403" x="4427538" y="2389188"/>
          <p14:tracePt t="47416" x="4395788" y="2359025"/>
          <p14:tracePt t="47419" x="4354513" y="2338388"/>
          <p14:tracePt t="47432" x="4324350" y="2306638"/>
          <p14:tracePt t="47435" x="4303713" y="2286000"/>
          <p14:tracePt t="47450" x="4251325" y="2274888"/>
          <p14:tracePt t="47466" x="4240213" y="2265363"/>
          <p14:tracePt t="47469" x="4230688" y="2254250"/>
          <p14:tracePt t="47483" x="4198938" y="2244725"/>
          <p14:tracePt t="47499" x="4168775" y="2233613"/>
          <p14:tracePt t="47516" x="4127500" y="2212975"/>
          <p14:tracePt t="47532" x="4054475" y="2182813"/>
          <p14:tracePt t="47549" x="3951288" y="2130425"/>
          <p14:tracePt t="47565" x="3857625" y="2109788"/>
          <p14:tracePt t="47582" x="3806825" y="2109788"/>
          <p14:tracePt t="47600" x="3765550" y="2109788"/>
          <p14:tracePt t="47603" x="3744913" y="2109788"/>
          <p14:tracePt t="47616" x="3713163" y="2109788"/>
          <p14:tracePt t="47619" x="3692525" y="2109788"/>
          <p14:tracePt t="47632" x="3671888" y="2109788"/>
          <p14:tracePt t="47635" x="3662363" y="2109788"/>
          <p14:tracePt t="47649" x="3641725" y="2109788"/>
          <p14:tracePt t="47652" x="3609975" y="2109788"/>
          <p14:tracePt t="47666" x="3589338" y="2120900"/>
          <p14:tracePt t="47669" x="3557588" y="2130425"/>
          <p14:tracePt t="47683" x="3527425" y="2151063"/>
          <p14:tracePt t="47699" x="3506788" y="2162175"/>
          <p14:tracePt t="47716" x="3486150" y="2171700"/>
          <p14:tracePt t="47732" x="3475038" y="2182813"/>
          <p14:tracePt t="47749" x="3465513" y="2192338"/>
          <p14:tracePt t="47766" x="3444875" y="2212975"/>
          <p14:tracePt t="47782" x="3403600" y="2254250"/>
          <p14:tracePt t="47800" x="3362325" y="2338388"/>
          <p14:tracePt t="47803" x="3351213" y="2389188"/>
          <p14:tracePt t="47816" x="3351213" y="2430463"/>
          <p14:tracePt t="47819" x="3351213" y="2471738"/>
          <p14:tracePt t="47832" x="3351213" y="2524125"/>
          <p14:tracePt t="47835" x="3351213" y="2554288"/>
          <p14:tracePt t="47850" x="3351213" y="2586038"/>
          <p14:tracePt t="47853" x="3362325" y="2606675"/>
          <p14:tracePt t="47866" x="3362325" y="2627313"/>
          <p14:tracePt t="47869" x="3362325" y="2638425"/>
          <p14:tracePt t="47882" x="3382963" y="2668588"/>
          <p14:tracePt t="47899" x="3382963" y="2689225"/>
          <p14:tracePt t="47916" x="3382963" y="2709863"/>
          <p14:tracePt t="47932" x="3403600" y="2741613"/>
          <p14:tracePt t="47949" x="3433763" y="2792413"/>
          <p14:tracePt t="47965" x="3465513" y="2833688"/>
          <p14:tracePt t="47982" x="3475038" y="2865438"/>
          <p14:tracePt t="48000" x="3495675" y="2886075"/>
          <p14:tracePt t="48082" x="3495675" y="2895600"/>
          <p14:tracePt t="49970" x="3506788" y="2895600"/>
          <p14:tracePt t="50042" x="3516313" y="2895600"/>
          <p14:tracePt t="50051" x="3527425" y="2906713"/>
          <p14:tracePt t="50067" x="3568700" y="2927350"/>
          <p14:tracePt t="50083" x="3630613" y="2959100"/>
          <p14:tracePt t="50099" x="3713163" y="2968625"/>
          <p14:tracePt t="50116" x="3765550" y="2979738"/>
          <p14:tracePt t="50132" x="3795713" y="2989263"/>
          <p14:tracePt t="50149" x="3816350" y="2989263"/>
          <p14:tracePt t="50166" x="3848100" y="3000375"/>
          <p14:tracePt t="50182" x="3941763" y="3000375"/>
          <p14:tracePt t="50200" x="4003675" y="3009900"/>
          <p14:tracePt t="50203" x="4044950" y="3009900"/>
          <p14:tracePt t="50216" x="4075113" y="3009900"/>
          <p14:tracePt t="50219" x="4106863" y="3009900"/>
          <p14:tracePt t="50232" x="4127500" y="3009900"/>
          <p14:tracePt t="50236" x="4148138" y="3009900"/>
          <p14:tracePt t="50250" x="4168775" y="3009900"/>
          <p14:tracePt t="50266" x="4178300" y="3009900"/>
          <p14:tracePt t="50269" x="4189413" y="3009900"/>
          <p14:tracePt t="50283" x="4240213" y="3009900"/>
          <p14:tracePt t="50299" x="4375150" y="2959100"/>
          <p14:tracePt t="50316" x="4530725" y="2916238"/>
          <p14:tracePt t="50332" x="4624388" y="2865438"/>
          <p14:tracePt t="50350" x="4654550" y="2813050"/>
          <p14:tracePt t="50365" x="4665663" y="2771775"/>
          <p14:tracePt t="50382" x="4665663" y="2720975"/>
          <p14:tracePt t="50400" x="4654550" y="2668588"/>
          <p14:tracePt t="50403" x="4645025" y="2638425"/>
          <p14:tracePt t="50416" x="4645025" y="2617788"/>
          <p14:tracePt t="50419" x="4633913" y="2606675"/>
          <p14:tracePt t="50432" x="4633913" y="2586038"/>
          <p14:tracePt t="50436" x="4633913" y="2565400"/>
          <p14:tracePt t="50449" x="4624388" y="2533650"/>
          <p14:tracePt t="50452" x="4613275" y="2524125"/>
          <p14:tracePt t="50466" x="4592638" y="2492375"/>
          <p14:tracePt t="50468" x="4572000" y="2462213"/>
          <p14:tracePt t="50483" x="4489450" y="2400300"/>
          <p14:tracePt t="50499" x="4406900" y="2338388"/>
          <p14:tracePt t="50516" x="4344988" y="2286000"/>
          <p14:tracePt t="50532" x="4292600" y="2244725"/>
          <p14:tracePt t="50549" x="4240213" y="2203450"/>
          <p14:tracePt t="50566" x="4157663" y="2151063"/>
          <p14:tracePt t="50582" x="4065588" y="2120900"/>
          <p14:tracePt t="50600" x="3941763" y="2089150"/>
          <p14:tracePt t="50603" x="3889375" y="2079625"/>
          <p14:tracePt t="50616" x="3857625" y="2079625"/>
          <p14:tracePt t="50619" x="3836988" y="2079625"/>
          <p14:tracePt t="50632" x="3816350" y="2079625"/>
          <p14:tracePt t="50635" x="3786188" y="2089150"/>
          <p14:tracePt t="50650" x="3703638" y="2120900"/>
          <p14:tracePt t="50666" x="3578225" y="2182813"/>
          <p14:tracePt t="50683" x="3433763" y="2286000"/>
          <p14:tracePt t="50699" x="3279775" y="2409825"/>
          <p14:tracePt t="50716" x="3133725" y="2503488"/>
          <p14:tracePt t="50732" x="3009900" y="2638425"/>
          <p14:tracePt t="50750" x="2947988" y="2741613"/>
          <p14:tracePt t="50765" x="2927350" y="2844800"/>
          <p14:tracePt t="50782" x="2936875" y="2906713"/>
          <p14:tracePt t="50800" x="2979738" y="2947988"/>
          <p14:tracePt t="50803" x="3009900" y="2979738"/>
          <p14:tracePt t="50816" x="3021013" y="3000375"/>
          <p14:tracePt t="50819" x="3041650" y="3021013"/>
          <p14:tracePt t="50832" x="3062288" y="3041650"/>
          <p14:tracePt t="50835" x="3071813" y="3051175"/>
          <p14:tracePt t="50849" x="3092450" y="3062288"/>
          <p14:tracePt t="50852" x="3124200" y="3092450"/>
          <p14:tracePt t="50866" x="3165475" y="3124200"/>
          <p14:tracePt t="50869" x="3195638" y="3144838"/>
          <p14:tracePt t="50883" x="3268663" y="3186113"/>
          <p14:tracePt t="50899" x="3351213" y="3236913"/>
          <p14:tracePt t="50916" x="3465513" y="3257550"/>
          <p14:tracePt t="50932" x="3568700" y="3289300"/>
          <p14:tracePt t="50949" x="3744913" y="3341688"/>
          <p14:tracePt t="50966" x="3910013" y="3392488"/>
          <p14:tracePt t="50982" x="4086225" y="3424238"/>
          <p14:tracePt t="51000" x="4178300" y="3433763"/>
          <p14:tracePt t="51003" x="4240213" y="3433763"/>
          <p14:tracePt t="51016" x="4303713" y="3424238"/>
          <p14:tracePt t="51019" x="4344988" y="3392488"/>
          <p14:tracePt t="51032" x="4395788" y="3351213"/>
          <p14:tracePt t="51035" x="4448175" y="3300413"/>
          <p14:tracePt t="51050" x="4530725" y="3216275"/>
          <p14:tracePt t="51066" x="4603750" y="3133725"/>
          <p14:tracePt t="51083" x="4654550" y="3071813"/>
          <p14:tracePt t="51099" x="4706938" y="3000375"/>
          <p14:tracePt t="51116" x="4727575" y="2927350"/>
          <p14:tracePt t="51132" x="4737100" y="2865438"/>
          <p14:tracePt t="51150" x="4737100" y="2803525"/>
          <p14:tracePt t="51165" x="4737100" y="2751138"/>
          <p14:tracePt t="51182" x="4737100" y="2700338"/>
          <p14:tracePt t="51200" x="4737100" y="2659063"/>
          <p14:tracePt t="51203" x="4737100" y="2627313"/>
          <p14:tracePt t="51216" x="4737100" y="2595563"/>
          <p14:tracePt t="51219" x="4737100" y="2574925"/>
          <p14:tracePt t="51232" x="4716463" y="2544763"/>
          <p14:tracePt t="51235" x="4706938" y="2513013"/>
          <p14:tracePt t="51252" x="4645025" y="2451100"/>
          <p14:tracePt t="51266" x="4560888" y="2389188"/>
          <p14:tracePt t="51283" x="4510088" y="2347913"/>
          <p14:tracePt t="51299" x="4457700" y="2317750"/>
          <p14:tracePt t="51316" x="4395788" y="2286000"/>
          <p14:tracePt t="51332" x="4324350" y="2274888"/>
          <p14:tracePt t="51349" x="4210050" y="2265363"/>
          <p14:tracePt t="51366" x="4137025" y="2265363"/>
          <p14:tracePt t="51382" x="4054475" y="2274888"/>
          <p14:tracePt t="51400" x="4003675" y="2306638"/>
          <p14:tracePt t="51403" x="3971925" y="2338388"/>
          <p14:tracePt t="51416" x="3951288" y="2359025"/>
          <p14:tracePt t="51419" x="3921125" y="2400300"/>
          <p14:tracePt t="51432" x="3878263" y="2430463"/>
          <p14:tracePt t="51435" x="3848100" y="2471738"/>
          <p14:tracePt t="51450" x="3765550" y="2565400"/>
          <p14:tracePt t="51466" x="3724275" y="2647950"/>
          <p14:tracePt t="51483" x="3724275" y="2741613"/>
          <p14:tracePt t="51500" x="3724275" y="2792413"/>
          <p14:tracePt t="51516" x="3744913" y="2833688"/>
          <p14:tracePt t="51532" x="3754438" y="2844800"/>
          <p14:tracePt t="51549" x="3754438" y="2854325"/>
          <p14:tracePt t="51602" x="3754438" y="2865438"/>
          <p14:tracePt t="51610" x="3765550" y="2865438"/>
          <p14:tracePt t="51620" x="3765550" y="2874963"/>
          <p14:tracePt t="51632" x="3775075" y="2874963"/>
          <p14:tracePt t="51898" x="3775075" y="2886075"/>
          <p14:tracePt t="51915" x="3775075" y="2895600"/>
          <p14:tracePt t="52050" x="3775075" y="2906713"/>
          <p14:tracePt t="52090" x="3775075" y="2916238"/>
          <p14:tracePt t="52122" x="3786188" y="2916238"/>
          <p14:tracePt t="52131" x="3786188" y="2927350"/>
          <p14:tracePt t="52154" x="3786188" y="2936875"/>
          <p14:tracePt t="52171" x="3786188" y="2947988"/>
          <p14:tracePt t="52194" x="3786188" y="2959100"/>
          <p14:tracePt t="52459" x="3786188" y="2968625"/>
          <p14:tracePt t="52506" x="3786188" y="2979738"/>
          <p14:tracePt t="52546" x="3786188" y="2989263"/>
          <p14:tracePt t="52571" x="3795713" y="3000375"/>
          <p14:tracePt t="53234" x="3806825" y="3000375"/>
          <p14:tracePt t="53242" x="3816350" y="3000375"/>
          <p14:tracePt t="53257" x="3827463" y="3000375"/>
          <p14:tracePt t="53274" x="3836988" y="3000375"/>
          <p14:tracePt t="53299" x="3848100" y="3000375"/>
          <p14:tracePt t="53315" x="3857625" y="3000375"/>
          <p14:tracePt t="53332" x="3868738" y="3000375"/>
          <p14:tracePt t="53340" x="3898900" y="3009900"/>
          <p14:tracePt t="53349" x="3941763" y="3030538"/>
          <p14:tracePt t="53366" x="3992563" y="3041650"/>
          <p14:tracePt t="53382" x="4044950" y="3062288"/>
          <p14:tracePt t="53400" x="4086225" y="3062288"/>
          <p14:tracePt t="53490" x="4095750" y="3062288"/>
          <p14:tracePt t="53522" x="4106863" y="3062288"/>
          <p14:tracePt t="53532" x="4116388" y="3062288"/>
          <p14:tracePt t="53554" x="4127500" y="3051175"/>
          <p14:tracePt t="53570" x="4148138" y="3051175"/>
          <p14:tracePt t="53579" x="4168775" y="3030538"/>
          <p14:tracePt t="53589" x="4189413" y="3021013"/>
          <p14:tracePt t="53600" x="4219575" y="3009900"/>
          <p14:tracePt t="53603" x="4240213" y="2989263"/>
          <p14:tracePt t="53616" x="4271963" y="2979738"/>
          <p14:tracePt t="53619" x="4292600" y="2968625"/>
          <p14:tracePt t="53633" x="4303713" y="2959100"/>
          <p14:tracePt t="53636" x="4313238" y="2959100"/>
          <p14:tracePt t="53650" x="4313238" y="2947988"/>
          <p14:tracePt t="53652" x="4324350" y="2947988"/>
          <p14:tracePt t="53667" x="4333875" y="2927350"/>
          <p14:tracePt t="53684" x="4365625" y="2927350"/>
          <p14:tracePt t="53700" x="4386263" y="2906713"/>
          <p14:tracePt t="53716" x="4416425" y="2886075"/>
          <p14:tracePt t="53733" x="4427538" y="2865438"/>
          <p14:tracePt t="53749" x="4427538" y="2844800"/>
          <p14:tracePt t="53766" x="4427538" y="2813050"/>
          <p14:tracePt t="53783" x="4427538" y="2792413"/>
          <p14:tracePt t="53800" x="4427538" y="2751138"/>
          <p14:tracePt t="53803" x="4427538" y="2730500"/>
          <p14:tracePt t="53816" x="4427538" y="2709863"/>
          <p14:tracePt t="53819" x="4427538" y="2689225"/>
          <p14:tracePt t="53833" x="4427538" y="2679700"/>
          <p14:tracePt t="53836" x="4427538" y="2659063"/>
          <p14:tracePt t="53850" x="4427538" y="2617788"/>
          <p14:tracePt t="53867" x="4427538" y="2586038"/>
          <p14:tracePt t="53883" x="4427538" y="2554288"/>
          <p14:tracePt t="53900" x="4416425" y="2544763"/>
          <p14:tracePt t="53916" x="4416425" y="2524125"/>
          <p14:tracePt t="53933" x="4416425" y="2503488"/>
          <p14:tracePt t="53950" x="4406900" y="2482850"/>
          <p14:tracePt t="53966" x="4406900" y="2471738"/>
          <p14:tracePt t="53983" x="4406900" y="2451100"/>
          <p14:tracePt t="54699" x="4406900" y="2462213"/>
          <p14:tracePt t="54818" x="4406900" y="2471738"/>
          <p14:tracePt t="74371" x="4406900" y="2492375"/>
          <p14:tracePt t="74380" x="4375150" y="2554288"/>
          <p14:tracePt t="74390" x="4344988" y="2595563"/>
          <p14:tracePt t="74403" x="4271963" y="2647950"/>
          <p14:tracePt t="74405" x="4189413" y="2689225"/>
          <p14:tracePt t="74418" x="4086225" y="2751138"/>
          <p14:tracePt t="74421" x="3962400" y="2813050"/>
          <p14:tracePt t="74435" x="3816350" y="2874963"/>
          <p14:tracePt t="74437" x="3671888" y="2906713"/>
          <p14:tracePt t="74451" x="3382963" y="3000375"/>
          <p14:tracePt t="74468" x="3175000" y="3092450"/>
          <p14:tracePt t="74484" x="3071813" y="3165475"/>
          <p14:tracePt t="74501" x="2916238" y="3268663"/>
          <p14:tracePt t="74518" x="2803525" y="3382963"/>
          <p14:tracePt t="74534" x="2782888" y="3454400"/>
          <p14:tracePt t="74551" x="2874963" y="3495675"/>
          <p14:tracePt t="74569" x="2936875" y="3527425"/>
          <p14:tracePt t="74572" x="2959100" y="3536950"/>
          <p14:tracePt t="74585" x="2968625" y="3557588"/>
          <p14:tracePt t="74588" x="2968625" y="3568700"/>
          <p14:tracePt t="74602" x="2979738" y="3578225"/>
          <p14:tracePt t="74604" x="2979738" y="3600450"/>
          <p14:tracePt t="74618" x="2979738" y="3609975"/>
          <p14:tracePt t="74621" x="2979738" y="3621088"/>
          <p14:tracePt t="74636" x="2979738" y="3630613"/>
          <p14:tracePt t="74652" x="2979738" y="3641725"/>
          <p14:tracePt t="74683" x="2989263" y="3641725"/>
          <p14:tracePt t="74700" x="3000375" y="3641725"/>
          <p14:tracePt t="74739" x="3021013" y="3641725"/>
          <p14:tracePt t="74748" x="3051175" y="3641725"/>
          <p14:tracePt t="74757" x="3113088" y="3621088"/>
          <p14:tracePt t="74767" x="3175000" y="3600450"/>
          <p14:tracePt t="74785" x="3236913" y="3589338"/>
          <p14:tracePt t="74788" x="3257550" y="3589338"/>
          <p14:tracePt t="74801" x="3268663" y="3589338"/>
          <p14:tracePt t="74835" x="3257550" y="3568700"/>
          <p14:tracePt t="74843" x="3248025" y="3568700"/>
          <p14:tracePt t="74852" x="3227388" y="3568700"/>
          <p14:tracePt t="74868" x="3195638" y="3589338"/>
          <p14:tracePt t="74884" x="3165475" y="3641725"/>
          <p14:tracePt t="74901" x="3144838" y="3692525"/>
          <p14:tracePt t="74918" x="3144838" y="3754438"/>
          <p14:tracePt t="74934" x="3144838" y="3816350"/>
          <p14:tracePt t="74951" x="3144838" y="3898900"/>
          <p14:tracePt t="74968" x="3144838" y="4003675"/>
          <p14:tracePt t="74984" x="3133725" y="4137025"/>
          <p14:tracePt t="74988" x="3124200" y="4189413"/>
          <p14:tracePt t="75002" x="3124200" y="4251325"/>
          <p14:tracePt t="75005" x="3124200" y="4313238"/>
          <p14:tracePt t="75018" x="3124200" y="4365625"/>
          <p14:tracePt t="75021" x="3133725" y="4416425"/>
          <p14:tracePt t="75035" x="3154363" y="4457700"/>
          <p14:tracePt t="75037" x="3186113" y="4510088"/>
          <p14:tracePt t="75052" x="3309938" y="4603750"/>
          <p14:tracePt t="75069" x="3454400" y="4686300"/>
          <p14:tracePt t="75084" x="3548063" y="4768850"/>
          <p14:tracePt t="75101" x="3589338" y="4810125"/>
          <p14:tracePt t="75118" x="3621088" y="4851400"/>
          <p14:tracePt t="75134" x="3621088" y="4872038"/>
          <p14:tracePt t="75152" x="3621088" y="4881563"/>
          <p14:tracePt t="75167" x="3621088" y="4892675"/>
          <p14:tracePt t="75185" x="3609975" y="4892675"/>
          <p14:tracePt t="75201" x="3600450" y="4892675"/>
          <p14:tracePt t="75204" x="3568700" y="4872038"/>
          <p14:tracePt t="75218" x="3557588" y="4860925"/>
          <p14:tracePt t="75221" x="3548063" y="4840288"/>
          <p14:tracePt t="75235" x="3516313" y="4830763"/>
          <p14:tracePt t="75237" x="3495675" y="4799013"/>
          <p14:tracePt t="75252" x="3433763" y="4737100"/>
          <p14:tracePt t="75268" x="3362325" y="4654550"/>
          <p14:tracePt t="75285" x="3309938" y="4572000"/>
          <p14:tracePt t="75301" x="3268663" y="4498975"/>
          <p14:tracePt t="75318" x="3206750" y="4427538"/>
          <p14:tracePt t="75334" x="3133725" y="4365625"/>
          <p14:tracePt t="75351" x="3041650" y="4283075"/>
          <p14:tracePt t="75368" x="2916238" y="4219575"/>
          <p14:tracePt t="75371" x="2886075" y="4210050"/>
          <p14:tracePt t="75385" x="2833688" y="4189413"/>
          <p14:tracePt t="75388" x="2803525" y="4178300"/>
          <p14:tracePt t="75402" x="2762250" y="4168775"/>
          <p14:tracePt t="75405" x="2720975" y="4168775"/>
          <p14:tracePt t="75418" x="2638425" y="4168775"/>
          <p14:tracePt t="75421" x="2565400" y="4178300"/>
          <p14:tracePt t="75435" x="2492375" y="4198938"/>
          <p14:tracePt t="75437" x="2420938" y="4219575"/>
          <p14:tracePt t="75452" x="2192338" y="4283075"/>
          <p14:tracePt t="75469" x="1933575" y="4324350"/>
          <p14:tracePt t="75484" x="1635125" y="4375150"/>
          <p14:tracePt t="75502" x="1397000" y="4416425"/>
          <p14:tracePt t="75518" x="1323975" y="4478338"/>
          <p14:tracePt t="75534" x="1282700" y="4592638"/>
          <p14:tracePt t="75552" x="1271588" y="4654550"/>
          <p14:tracePt t="75555" x="1271588" y="4686300"/>
          <p14:tracePt t="75567" x="1271588" y="4706938"/>
          <p14:tracePt t="75585" x="1271588" y="4757738"/>
          <p14:tracePt t="75588" x="1271588" y="4768850"/>
          <p14:tracePt t="75602" x="1271588" y="4789488"/>
          <p14:tracePt t="75618" x="1271588" y="4799013"/>
          <p14:tracePt t="75635" x="1335088" y="4851400"/>
          <p14:tracePt t="75652" x="1479550" y="4945063"/>
          <p14:tracePt t="75668" x="1624013" y="5027613"/>
          <p14:tracePt t="75684" x="1685925" y="5048250"/>
          <p14:tracePt t="75701" x="1706563" y="5048250"/>
          <p14:tracePt t="75718" x="1706563" y="5006975"/>
          <p14:tracePt t="75734" x="1665288" y="4933950"/>
          <p14:tracePt t="75751" x="1592263" y="4860925"/>
          <p14:tracePt t="75768" x="1530350" y="4840288"/>
          <p14:tracePt t="75795" x="1520825" y="4840288"/>
          <p14:tracePt t="75805" x="1509713" y="4840288"/>
          <p14:tracePt t="75818" x="1489075" y="4840288"/>
          <p14:tracePt t="75821" x="1468438" y="4840288"/>
          <p14:tracePt t="75835" x="1417638" y="4840288"/>
          <p14:tracePt t="75852" x="1376363" y="4830763"/>
          <p14:tracePt t="75868" x="1355725" y="4830763"/>
          <p14:tracePt t="75884" x="1344613" y="4830763"/>
          <p14:tracePt t="75902" x="1335088" y="4819650"/>
          <p14:tracePt t="75918" x="1335088" y="4810125"/>
          <p14:tracePt t="75948" x="1335088" y="4799013"/>
          <p14:tracePt t="75956" x="1323975" y="4799013"/>
          <p14:tracePt t="75968" x="1323975" y="4778375"/>
          <p14:tracePt t="75985" x="1314450" y="4768850"/>
          <p14:tracePt t="75988" x="1314450" y="4757738"/>
          <p14:tracePt t="76002" x="1314450" y="4748213"/>
          <p14:tracePt t="76018" x="1303338" y="4748213"/>
          <p14:tracePt t="76021" x="1303338" y="4737100"/>
          <p14:tracePt t="76052" x="1292225" y="4727575"/>
          <p14:tracePt t="76060" x="1292225" y="4716463"/>
          <p14:tracePt t="76071" x="1282700" y="4695825"/>
          <p14:tracePt t="76084" x="1271588" y="4654550"/>
          <p14:tracePt t="76101" x="1271588" y="4624388"/>
          <p14:tracePt t="76118" x="1271588" y="4613275"/>
          <p14:tracePt t="76134" x="1271588" y="4603750"/>
          <p14:tracePt t="76187" x="1271588" y="4592638"/>
          <p14:tracePt t="76195" x="1282700" y="4572000"/>
          <p14:tracePt t="76205" x="1292225" y="4551363"/>
          <p14:tracePt t="76218" x="1303338" y="4530725"/>
          <p14:tracePt t="76221" x="1303338" y="4510088"/>
          <p14:tracePt t="76235" x="1314450" y="4478338"/>
          <p14:tracePt t="76252" x="1335088" y="4448175"/>
          <p14:tracePt t="76269" x="1355725" y="4416425"/>
          <p14:tracePt t="76288" x="1385888" y="4375150"/>
          <p14:tracePt t="76291" x="1406525" y="4344988"/>
          <p14:tracePt t="76302" x="1427163" y="4324350"/>
          <p14:tracePt t="76318" x="1479550" y="4283075"/>
          <p14:tracePt t="76334" x="1520825" y="4240213"/>
          <p14:tracePt t="76351" x="1562100" y="4189413"/>
          <p14:tracePt t="76368" x="1676400" y="4137025"/>
          <p14:tracePt t="76385" x="1862138" y="4086225"/>
          <p14:tracePt t="76388" x="1944688" y="4075113"/>
          <p14:tracePt t="76402" x="2038350" y="4065588"/>
          <p14:tracePt t="76404" x="2100263" y="4054475"/>
          <p14:tracePt t="76418" x="2162175" y="4033838"/>
          <p14:tracePt t="76421" x="2192338" y="4013200"/>
          <p14:tracePt t="76435" x="2224088" y="3971925"/>
          <p14:tracePt t="76452" x="2233613" y="3951288"/>
          <p14:tracePt t="76468" x="2233613" y="3921125"/>
          <p14:tracePt t="76484" x="2233613" y="3889375"/>
          <p14:tracePt t="76501" x="2233613" y="3857625"/>
          <p14:tracePt t="76518" x="2233613" y="3848100"/>
          <p14:tracePt t="76611" x="2244725" y="3848100"/>
          <p14:tracePt t="76683" x="2244725" y="3857625"/>
          <p14:tracePt t="77059" x="2254250" y="3857625"/>
          <p14:tracePt t="78827" x="2254250" y="3868738"/>
          <p14:tracePt t="78836" x="2297113" y="3848100"/>
          <p14:tracePt t="78852" x="2441575" y="3754438"/>
          <p14:tracePt t="78869" x="2554288" y="3641725"/>
          <p14:tracePt t="78875" x="2565400" y="3568700"/>
          <p14:tracePt t="78885" x="2574925" y="3536950"/>
          <p14:tracePt t="78901" x="2595563" y="3392488"/>
          <p14:tracePt t="78919" x="2659063" y="3268663"/>
          <p14:tracePt t="78934" x="2762250" y="3165475"/>
          <p14:tracePt t="78951" x="2833688" y="3092450"/>
          <p14:tracePt t="78969" x="2895600" y="3051175"/>
          <p14:tracePt t="78972" x="2927350" y="3030538"/>
          <p14:tracePt t="78985" x="2959100" y="3021013"/>
          <p14:tracePt t="78988" x="3021013" y="3000375"/>
          <p14:tracePt t="79003" x="3092450" y="2989263"/>
          <p14:tracePt t="79005" x="3144838" y="2968625"/>
          <p14:tracePt t="79019" x="3186113" y="2947988"/>
          <p14:tracePt t="79022" x="3236913" y="2936875"/>
          <p14:tracePt t="79035" x="3279775" y="2906713"/>
          <p14:tracePt t="79053" x="3289300" y="2886075"/>
          <p14:tracePt t="79069" x="3300413" y="2886075"/>
          <p14:tracePt t="79085" x="3341688" y="2886075"/>
          <p14:tracePt t="79102" x="3433763" y="2927350"/>
          <p14:tracePt t="79119" x="3475038" y="2959100"/>
          <p14:tracePt t="79148" x="3486150" y="2959100"/>
          <p14:tracePt t="79164" x="3495675" y="2959100"/>
          <p14:tracePt t="79173" x="3506788" y="2959100"/>
          <p14:tracePt t="79185" x="3578225" y="2968625"/>
          <p14:tracePt t="79188" x="3662363" y="2979738"/>
          <p14:tracePt t="79202" x="3744913" y="3000375"/>
          <p14:tracePt t="79205" x="3827463" y="3009900"/>
          <p14:tracePt t="79219" x="3868738" y="3009900"/>
          <p14:tracePt t="79221" x="3921125" y="3009900"/>
          <p14:tracePt t="79235" x="3962400" y="2989263"/>
          <p14:tracePt t="79252" x="4003675" y="2959100"/>
          <p14:tracePt t="79269" x="4024313" y="2916238"/>
          <p14:tracePt t="79285" x="4054475" y="2874963"/>
          <p14:tracePt t="79305" x="4137025" y="2824163"/>
          <p14:tracePt t="79308" x="4219575" y="2803525"/>
          <p14:tracePt t="79320" x="4292600" y="2762250"/>
          <p14:tracePt t="79334" x="4386263" y="2689225"/>
          <p14:tracePt t="79351" x="4448175" y="2647950"/>
          <p14:tracePt t="79369" x="4448175" y="2586038"/>
          <p14:tracePt t="79372" x="4448175" y="2533650"/>
          <p14:tracePt t="79385" x="4416425" y="2482850"/>
          <p14:tracePt t="79388" x="4333875" y="2400300"/>
          <p14:tracePt t="79403" x="4168775" y="2274888"/>
          <p14:tracePt t="79418" x="4106863" y="2233613"/>
          <p14:tracePt t="79421" x="4086225" y="2212975"/>
          <p14:tracePt t="79435" x="4044950" y="2171700"/>
          <p14:tracePt t="79452" x="4003675" y="2141538"/>
          <p14:tracePt t="79469" x="3951288" y="2120900"/>
          <p14:tracePt t="79485" x="3898900" y="2100263"/>
          <p14:tracePt t="79502" x="3703638" y="2038350"/>
          <p14:tracePt t="79519" x="3330575" y="1976438"/>
          <p14:tracePt t="79534" x="3062288" y="1965325"/>
          <p14:tracePt t="79552" x="2959100" y="2006600"/>
          <p14:tracePt t="79569" x="2895600" y="2079625"/>
          <p14:tracePt t="79572" x="2874963" y="2120900"/>
          <p14:tracePt t="79585" x="2854325" y="2141538"/>
          <p14:tracePt t="79588" x="2844800" y="2171700"/>
          <p14:tracePt t="79602" x="2844800" y="2203450"/>
          <p14:tracePt t="79605" x="2844800" y="2224088"/>
          <p14:tracePt t="79618" x="2844800" y="2244725"/>
          <p14:tracePt t="79621" x="2844800" y="2265363"/>
          <p14:tracePt t="79635" x="2844800" y="2286000"/>
          <p14:tracePt t="79652" x="2844800" y="2306638"/>
          <p14:tracePt t="79670" x="2844800" y="2338388"/>
          <p14:tracePt t="79685" x="2833688" y="2389188"/>
          <p14:tracePt t="79702" x="2833688" y="2482850"/>
          <p14:tracePt t="79719" x="2844800" y="2606675"/>
          <p14:tracePt t="79734" x="2874963" y="2700338"/>
          <p14:tracePt t="79751" x="2927350" y="2813050"/>
          <p14:tracePt t="79769" x="3051175" y="2947988"/>
          <p14:tracePt t="79772" x="3113088" y="3009900"/>
          <p14:tracePt t="79785" x="3165475" y="3062288"/>
          <p14:tracePt t="79788" x="3206750" y="3092450"/>
          <p14:tracePt t="79802" x="3257550" y="3124200"/>
          <p14:tracePt t="79805" x="3300413" y="3154363"/>
          <p14:tracePt t="79819" x="3341688" y="3186113"/>
          <p14:tracePt t="79821" x="3371850" y="3195638"/>
          <p14:tracePt t="79835" x="3444875" y="3236913"/>
          <p14:tracePt t="79853" x="3548063" y="3257550"/>
          <p14:tracePt t="79869" x="3703638" y="3268663"/>
          <p14:tracePt t="79885" x="3910013" y="3257550"/>
          <p14:tracePt t="79902" x="4106863" y="3216275"/>
          <p14:tracePt t="79919" x="4251325" y="3165475"/>
          <p14:tracePt t="79935" x="4375150" y="3113088"/>
          <p14:tracePt t="79952" x="4427538" y="3071813"/>
          <p14:tracePt t="79955" x="4448175" y="3030538"/>
          <p14:tracePt t="79969" x="4468813" y="3000375"/>
          <p14:tracePt t="79972" x="4489450" y="2968625"/>
          <p14:tracePt t="79985" x="4510088" y="2916238"/>
          <p14:tracePt t="79988" x="4510088" y="2874963"/>
          <p14:tracePt t="80003" x="4510088" y="2833688"/>
          <p14:tracePt t="80006" x="4510088" y="2792413"/>
          <p14:tracePt t="80019" x="4510088" y="2730500"/>
          <p14:tracePt t="80021" x="4510088" y="2689225"/>
          <p14:tracePt t="80035" x="4498975" y="2627313"/>
          <p14:tracePt t="80053" x="4489450" y="2595563"/>
          <p14:tracePt t="80069" x="4489450" y="2574925"/>
          <p14:tracePt t="80084" x="4489450" y="2565400"/>
          <p14:tracePt t="80102" x="4478338" y="2565400"/>
          <p14:tracePt t="80371" x="4478338" y="2544763"/>
          <p14:tracePt t="80388" x="4478338" y="2533650"/>
          <p14:tracePt t="80459" x="4478338" y="2524125"/>
          <p14:tracePt t="80651" x="4478338" y="2544763"/>
          <p14:tracePt t="80659" x="4478338" y="2554288"/>
          <p14:tracePt t="80669" x="4489450" y="2565400"/>
          <p14:tracePt t="80685" x="4489450" y="2586038"/>
          <p14:tracePt t="80702" x="4498975" y="2595563"/>
          <p14:tracePt t="80719" x="4498975" y="2606675"/>
          <p14:tracePt t="80735" x="4489450" y="2638425"/>
          <p14:tracePt t="80753" x="4416425" y="2700338"/>
          <p14:tracePt t="80755" x="4365625" y="2741613"/>
          <p14:tracePt t="80769" x="4333875" y="2782888"/>
          <p14:tracePt t="80772" x="4303713" y="2844800"/>
          <p14:tracePt t="80785" x="4292600" y="2886075"/>
          <p14:tracePt t="80788" x="4292600" y="2936875"/>
          <p14:tracePt t="80803" x="4292600" y="2979738"/>
          <p14:tracePt t="80806" x="4292600" y="3030538"/>
          <p14:tracePt t="80818" x="4292600" y="3082925"/>
          <p14:tracePt t="80821" x="4313238" y="3103563"/>
          <p14:tracePt t="80835" x="4324350" y="3165475"/>
          <p14:tracePt t="80852" x="4333875" y="3195638"/>
          <p14:tracePt t="80869" x="4344988" y="3236913"/>
          <p14:tracePt t="80885" x="4344988" y="3257550"/>
          <p14:tracePt t="80902" x="4365625" y="3279775"/>
          <p14:tracePt t="80919" x="4386263" y="3289300"/>
          <p14:tracePt t="81004" x="4375150" y="3289300"/>
          <p14:tracePt t="81012" x="4375150" y="3300413"/>
          <p14:tracePt t="81022" x="4365625" y="3309938"/>
          <p14:tracePt t="81035" x="4324350" y="3330575"/>
          <p14:tracePt t="81053" x="4157663" y="3371850"/>
          <p14:tracePt t="81069" x="3921125" y="3413125"/>
          <p14:tracePt t="81085" x="3724275" y="3475038"/>
          <p14:tracePt t="81102" x="3630613" y="3527425"/>
          <p14:tracePt t="81119" x="3506788" y="3589338"/>
          <p14:tracePt t="81134" x="3321050" y="3641725"/>
          <p14:tracePt t="81152" x="3092450" y="3692525"/>
          <p14:tracePt t="81169" x="2927350" y="3724275"/>
          <p14:tracePt t="81172" x="2886075" y="3733800"/>
          <p14:tracePt t="81185" x="2865438" y="3744913"/>
          <p14:tracePt t="81188" x="2854325" y="3754438"/>
          <p14:tracePt t="81204" x="2844800" y="3754438"/>
          <p14:tracePt t="81219" x="2813050" y="3765550"/>
          <p14:tracePt t="81221" x="2782888" y="3775075"/>
          <p14:tracePt t="81235" x="2668588" y="3795713"/>
          <p14:tracePt t="81252" x="2503488" y="3816350"/>
          <p14:tracePt t="81269" x="2347913" y="3848100"/>
          <p14:tracePt t="81285" x="2286000" y="3868738"/>
          <p14:tracePt t="81303" x="2274888" y="3878263"/>
          <p14:tracePt t="81319" x="2265363" y="3889375"/>
          <p14:tracePt t="81371" x="2244725" y="3889375"/>
          <p14:tracePt t="81379" x="2233613" y="3889375"/>
          <p14:tracePt t="81388" x="2224088" y="3889375"/>
          <p14:tracePt t="81402" x="2212975" y="3889375"/>
          <p14:tracePt t="81427" x="2203450" y="3889375"/>
          <p14:tracePt t="81443" x="2203450" y="3898900"/>
          <p14:tracePt t="81453" x="2192338" y="3898900"/>
          <p14:tracePt t="81470" x="2182813" y="3910013"/>
          <p14:tracePt t="81485" x="2171700" y="3910013"/>
          <p14:tracePt t="81502" x="2171700" y="3930650"/>
          <p14:tracePt t="81519" x="2379663" y="3992563"/>
          <p14:tracePt t="81534" x="2659063" y="4075113"/>
          <p14:tracePt t="81553" x="2959100" y="4148138"/>
          <p14:tracePt t="81555" x="3144838" y="4198938"/>
          <p14:tracePt t="81569" x="3392488" y="4262438"/>
          <p14:tracePt t="81572" x="3641725" y="4324350"/>
          <p14:tracePt t="81585" x="3857625" y="4365625"/>
          <p14:tracePt t="81588" x="4044950" y="4395788"/>
          <p14:tracePt t="81603" x="4178300" y="4406900"/>
          <p14:tracePt t="81605" x="4303713" y="4416425"/>
          <p14:tracePt t="81619" x="4395788" y="4427538"/>
          <p14:tracePt t="81622" x="4457700" y="4427538"/>
          <p14:tracePt t="81635" x="4551363" y="4427538"/>
          <p14:tracePt t="81652" x="4592638" y="4416425"/>
          <p14:tracePt t="81670" x="4633913" y="4416425"/>
          <p14:tracePt t="81685" x="4645025" y="4416425"/>
          <p14:tracePt t="81702" x="4665663" y="441642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3E3E38AA-46CD-43E9-0DA8-9F241B7FDA2E}"/>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19459" name="Rectangle 5">
            <a:extLst>
              <a:ext uri="{FF2B5EF4-FFF2-40B4-BE49-F238E27FC236}">
                <a16:creationId xmlns:a16="http://schemas.microsoft.com/office/drawing/2014/main" id="{BCF7E0A3-88AD-A8E6-C3E6-C5F68C8D8C64}"/>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19460" name="Rectangle 6">
            <a:extLst>
              <a:ext uri="{FF2B5EF4-FFF2-40B4-BE49-F238E27FC236}">
                <a16:creationId xmlns:a16="http://schemas.microsoft.com/office/drawing/2014/main" id="{65C9B246-B723-749D-7CF4-4F17AE9F8F63}"/>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19461" name="TextBox 6">
            <a:extLst>
              <a:ext uri="{FF2B5EF4-FFF2-40B4-BE49-F238E27FC236}">
                <a16:creationId xmlns:a16="http://schemas.microsoft.com/office/drawing/2014/main" id="{D2B794BD-6641-1220-7C54-842D4F36C40D}"/>
              </a:ext>
            </a:extLst>
          </p:cNvPr>
          <p:cNvSpPr txBox="1">
            <a:spLocks noChangeArrowheads="1"/>
          </p:cNvSpPr>
          <p:nvPr/>
        </p:nvSpPr>
        <p:spPr bwMode="auto">
          <a:xfrm>
            <a:off x="-4763" y="141288"/>
            <a:ext cx="581342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The preparations differ by the type of defects.</a:t>
            </a:r>
          </a:p>
        </p:txBody>
      </p:sp>
      <p:graphicFrame>
        <p:nvGraphicFramePr>
          <p:cNvPr id="2" name="Table 1">
            <a:extLst>
              <a:ext uri="{FF2B5EF4-FFF2-40B4-BE49-F238E27FC236}">
                <a16:creationId xmlns:a16="http://schemas.microsoft.com/office/drawing/2014/main" id="{E9C19EEE-78F6-08E6-A467-E43351599EB6}"/>
              </a:ext>
            </a:extLst>
          </p:cNvPr>
          <p:cNvGraphicFramePr>
            <a:graphicFrameLocks noGrp="1"/>
          </p:cNvGraphicFramePr>
          <p:nvPr/>
        </p:nvGraphicFramePr>
        <p:xfrm>
          <a:off x="3054350" y="1371600"/>
          <a:ext cx="5937250" cy="2560638"/>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20000"/>
                    </a:ext>
                  </a:extLst>
                </a:gridCol>
                <a:gridCol w="3504565">
                  <a:extLst>
                    <a:ext uri="{9D8B030D-6E8A-4147-A177-3AD203B41FA5}">
                      <a16:colId xmlns:a16="http://schemas.microsoft.com/office/drawing/2014/main" val="20001"/>
                    </a:ext>
                  </a:extLst>
                </a:gridCol>
                <a:gridCol w="454025">
                  <a:extLst>
                    <a:ext uri="{9D8B030D-6E8A-4147-A177-3AD203B41FA5}">
                      <a16:colId xmlns:a16="http://schemas.microsoft.com/office/drawing/2014/main" val="20002"/>
                    </a:ext>
                  </a:extLst>
                </a:gridCol>
              </a:tblGrid>
              <a:tr h="685897">
                <a:tc>
                  <a:txBody>
                    <a:bodyPr/>
                    <a:lstStyle/>
                    <a:p>
                      <a:pPr marL="0" marR="0">
                        <a:lnSpc>
                          <a:spcPct val="115000"/>
                        </a:lnSpc>
                        <a:spcBef>
                          <a:spcPts val="0"/>
                        </a:spcBef>
                        <a:spcAft>
                          <a:spcPts val="0"/>
                        </a:spcAft>
                      </a:pPr>
                      <a:r>
                        <a:rPr lang="en-US" sz="1800">
                          <a:solidFill>
                            <a:schemeClr val="tx1"/>
                          </a:solidFill>
                          <a:effectLst/>
                        </a:rPr>
                        <a:t>synthesis used</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15000"/>
                        </a:lnSpc>
                        <a:spcBef>
                          <a:spcPts val="0"/>
                        </a:spcBef>
                        <a:spcAft>
                          <a:spcPts val="0"/>
                        </a:spcAft>
                      </a:pPr>
                      <a:r>
                        <a:rPr lang="en-US" sz="1800" dirty="0">
                          <a:solidFill>
                            <a:schemeClr val="tx1"/>
                          </a:solidFill>
                          <a:effectLst/>
                        </a:rPr>
                        <a:t>morphology</a:t>
                      </a:r>
                    </a:p>
                    <a:p>
                      <a:pPr marL="0" marR="0">
                        <a:lnSpc>
                          <a:spcPct val="115000"/>
                        </a:lnSpc>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15000"/>
                        </a:lnSpc>
                        <a:spcBef>
                          <a:spcPts val="0"/>
                        </a:spcBef>
                        <a:spcAft>
                          <a:spcPts val="0"/>
                        </a:spcAft>
                      </a:pPr>
                      <a:r>
                        <a:rPr lang="en-US" sz="1200" dirty="0">
                          <a:solidFill>
                            <a:schemeClr val="tx1"/>
                          </a:solidFill>
                          <a:effectLst/>
                        </a:rPr>
                        <a:t>Ref</a:t>
                      </a:r>
                      <a:r>
                        <a:rPr lang="en-US" sz="12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0"/>
                  </a:ext>
                </a:extLst>
              </a:tr>
              <a:tr h="1874741">
                <a:tc>
                  <a:txBody>
                    <a:bodyPr/>
                    <a:lstStyle/>
                    <a:p>
                      <a:pPr marL="0" marR="0">
                        <a:lnSpc>
                          <a:spcPct val="115000"/>
                        </a:lnSpc>
                        <a:spcBef>
                          <a:spcPts val="0"/>
                        </a:spcBef>
                        <a:spcAft>
                          <a:spcPts val="0"/>
                        </a:spcAft>
                      </a:pPr>
                      <a:r>
                        <a:rPr lang="en-US" sz="1800" dirty="0">
                          <a:solidFill>
                            <a:srgbClr val="FF0000"/>
                          </a:solidFill>
                          <a:effectLst/>
                        </a:rPr>
                        <a:t>TDS graphene preparation</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285750" marR="0" indent="-285750">
                        <a:lnSpc>
                          <a:spcPct val="115000"/>
                        </a:lnSpc>
                        <a:spcBef>
                          <a:spcPts val="0"/>
                        </a:spcBef>
                        <a:spcAft>
                          <a:spcPts val="0"/>
                        </a:spcAft>
                        <a:buFont typeface="Arial" panose="020B0604020202020204" pitchFamily="34" charset="0"/>
                        <a:buChar char="•"/>
                      </a:pPr>
                      <a:r>
                        <a:rPr lang="en-US" sz="1800" dirty="0">
                          <a:effectLst/>
                        </a:rPr>
                        <a:t>graphene islands (200Å, 10Å) separated by grain boundaries </a:t>
                      </a:r>
                    </a:p>
                    <a:p>
                      <a:pPr marL="285750" marR="0" indent="-285750">
                        <a:lnSpc>
                          <a:spcPct val="115000"/>
                        </a:lnSpc>
                        <a:spcBef>
                          <a:spcPts val="0"/>
                        </a:spcBef>
                        <a:spcAft>
                          <a:spcPts val="0"/>
                        </a:spcAft>
                        <a:buFont typeface="Arial" panose="020B0604020202020204" pitchFamily="34" charset="0"/>
                        <a:buChar char="•"/>
                      </a:pPr>
                      <a:r>
                        <a:rPr lang="en-US" sz="1800" dirty="0">
                          <a:effectLst/>
                        </a:rPr>
                        <a:t>no (&lt;&lt;&lt;1 % ML) vacancy defects</a:t>
                      </a:r>
                    </a:p>
                    <a:p>
                      <a:pPr marL="0" marR="0" indent="0">
                        <a:lnSpc>
                          <a:spcPct val="115000"/>
                        </a:lnSpc>
                        <a:spcBef>
                          <a:spcPts val="0"/>
                        </a:spcBef>
                        <a:spcAft>
                          <a:spcPts val="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15000"/>
                        </a:lnSpc>
                        <a:spcBef>
                          <a:spcPts val="0"/>
                        </a:spcBef>
                        <a:spcAft>
                          <a:spcPts val="0"/>
                        </a:spcAft>
                      </a:pPr>
                      <a:r>
                        <a:rPr lang="en-US" sz="1200" baseline="300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1"/>
                  </a:ext>
                </a:extLst>
              </a:tr>
            </a:tbl>
          </a:graphicData>
        </a:graphic>
      </p:graphicFrame>
      <p:pic>
        <p:nvPicPr>
          <p:cNvPr id="19476" name="Picture 4">
            <a:extLst>
              <a:ext uri="{FF2B5EF4-FFF2-40B4-BE49-F238E27FC236}">
                <a16:creationId xmlns:a16="http://schemas.microsoft.com/office/drawing/2014/main" id="{0713A3CE-8A07-F216-EEFA-D9C316B9A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2333625"/>
            <a:ext cx="2065338" cy="11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9477" name="Picture 12">
            <a:extLst>
              <a:ext uri="{FF2B5EF4-FFF2-40B4-BE49-F238E27FC236}">
                <a16:creationId xmlns:a16="http://schemas.microsoft.com/office/drawing/2014/main" id="{05AA721C-F234-15DC-FE04-2CA54368D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3900" y="2374900"/>
            <a:ext cx="71913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280572D0-231A-A179-0E8D-81E6F7DC362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737"/>
    </mc:Choice>
    <mc:Fallback xmlns="">
      <p:transition spd="slow" advTm="1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32" x="4137025" y="4292600"/>
          <p14:tracePt t="1347" x="3651250" y="4044950"/>
          <p14:tracePt t="1360" x="3506788" y="3962400"/>
          <p14:tracePt t="1363" x="3444875" y="3878263"/>
          <p14:tracePt t="1376" x="3403600" y="3806825"/>
          <p14:tracePt t="1379" x="3371850" y="3754438"/>
          <p14:tracePt t="1392" x="3341688" y="3692525"/>
          <p14:tracePt t="1395" x="3321050" y="3641725"/>
          <p14:tracePt t="1410" x="3289300" y="3589338"/>
          <p14:tracePt t="1412" x="3248025" y="3516313"/>
          <p14:tracePt t="1426" x="3133725" y="3371850"/>
          <p14:tracePt t="1443" x="3000375" y="3206750"/>
          <p14:tracePt t="1459" x="2947988" y="3082925"/>
          <p14:tracePt t="1476" x="2936875" y="3009900"/>
          <p14:tracePt t="1493" x="2968625" y="2886075"/>
          <p14:tracePt t="1509" x="3000375" y="2741613"/>
          <p14:tracePt t="1526" x="2968625" y="2574925"/>
          <p14:tracePt t="1542" x="2762250" y="2368550"/>
          <p14:tracePt t="1559" x="2471738" y="2212975"/>
          <p14:tracePt t="1577" x="2079625" y="2109788"/>
          <p14:tracePt t="1579" x="1809750" y="2068513"/>
          <p14:tracePt t="1592" x="1571625" y="2079625"/>
          <p14:tracePt t="1595" x="1335088" y="2109788"/>
          <p14:tracePt t="1610" x="1200150" y="2141538"/>
          <p14:tracePt t="1612" x="1065213" y="2192338"/>
          <p14:tracePt t="1626" x="858838" y="2297113"/>
          <p14:tracePt t="1643" x="723900" y="2327275"/>
          <p14:tracePt t="1659" x="600075" y="2368550"/>
          <p14:tracePt t="1677" x="485775" y="2409825"/>
          <p14:tracePt t="1693" x="341313" y="2451100"/>
          <p14:tracePt t="1709" x="258763" y="2565400"/>
          <p14:tracePt t="1726" x="247650" y="2782888"/>
          <p14:tracePt t="1742" x="403225" y="3021013"/>
          <p14:tracePt t="1759" x="620713" y="3236913"/>
          <p14:tracePt t="1763" x="723900" y="3309938"/>
          <p14:tracePt t="1776" x="806450" y="3362325"/>
          <p14:tracePt t="1780" x="900113" y="3433763"/>
          <p14:tracePt t="1792" x="971550" y="3475038"/>
          <p14:tracePt t="1795" x="1076325" y="3516313"/>
          <p14:tracePt t="1809" x="1168400" y="3578225"/>
          <p14:tracePt t="1812" x="1262063" y="3641725"/>
          <p14:tracePt t="1826" x="1468438" y="3733800"/>
          <p14:tracePt t="1843" x="1706563" y="3816350"/>
          <p14:tracePt t="1859" x="1965325" y="3836988"/>
          <p14:tracePt t="1876" x="2254250" y="3786188"/>
          <p14:tracePt t="1892" x="2471738" y="3641725"/>
          <p14:tracePt t="1909" x="2595563" y="3454400"/>
          <p14:tracePt t="1926" x="2627313" y="3248025"/>
          <p14:tracePt t="1942" x="2627313" y="3000375"/>
          <p14:tracePt t="1958" x="2606675" y="2792413"/>
          <p14:tracePt t="1976" x="2606675" y="2617788"/>
          <p14:tracePt t="1979" x="2606675" y="2544763"/>
          <p14:tracePt t="1992" x="2606675" y="2482850"/>
          <p14:tracePt t="1995" x="2606675" y="2441575"/>
          <p14:tracePt t="2009" x="2586038" y="2368550"/>
          <p14:tracePt t="2012" x="2533650" y="2327275"/>
          <p14:tracePt t="2027" x="2359025" y="2254250"/>
          <p14:tracePt t="2043" x="2058988" y="2151063"/>
          <p14:tracePt t="2059" x="1612900" y="2038350"/>
          <p14:tracePt t="2077" x="1085850" y="1976438"/>
          <p14:tracePt t="2092" x="806450" y="1997075"/>
          <p14:tracePt t="2109" x="661988" y="2100263"/>
          <p14:tracePt t="2126" x="538163" y="2224088"/>
          <p14:tracePt t="2142" x="444500" y="2359025"/>
          <p14:tracePt t="2159" x="393700" y="2492375"/>
          <p14:tracePt t="2176" x="361950" y="2638425"/>
          <p14:tracePt t="2179" x="361950" y="2689225"/>
          <p14:tracePt t="2192" x="361950" y="2741613"/>
          <p14:tracePt t="2195" x="382588" y="2824163"/>
          <p14:tracePt t="2209" x="414338" y="2886075"/>
          <p14:tracePt t="2212" x="465138" y="2968625"/>
          <p14:tracePt t="2226" x="620713" y="3103563"/>
          <p14:tracePt t="2243" x="744538" y="3195638"/>
          <p14:tracePt t="2259" x="889000" y="3300413"/>
          <p14:tracePt t="2266" x="971550" y="3341688"/>
          <p14:tracePt t="2276" x="1055688" y="3371850"/>
          <p14:tracePt t="2292" x="1303338" y="3454400"/>
          <p14:tracePt t="2309" x="1747838" y="3516313"/>
          <p14:tracePt t="2326" x="2297113" y="3536950"/>
          <p14:tracePt t="2342" x="2916238" y="3444875"/>
          <p14:tracePt t="2358" x="3444875" y="3248025"/>
          <p14:tracePt t="2377" x="3857625" y="2989263"/>
          <p14:tracePt t="2379" x="4033838" y="2833688"/>
          <p14:tracePt t="2392" x="4127500" y="2700338"/>
          <p14:tracePt t="2395" x="4178300" y="2554288"/>
          <p14:tracePt t="2410" x="4198938" y="2409825"/>
          <p14:tracePt t="2412" x="4198938" y="2244725"/>
          <p14:tracePt t="2426" x="4086225" y="1997075"/>
          <p14:tracePt t="2443" x="3983038" y="1851025"/>
          <p14:tracePt t="2460" x="3951288" y="1820863"/>
          <p14:tracePt t="2476" x="3941763" y="1820863"/>
          <p14:tracePt t="2492" x="3878263" y="1830388"/>
          <p14:tracePt t="2509" x="3816350" y="1882775"/>
          <p14:tracePt t="2526" x="3733800" y="1976438"/>
          <p14:tracePt t="2542" x="3683000" y="2047875"/>
          <p14:tracePt t="2559" x="3671888" y="2079625"/>
          <p14:tracePt t="2575" x="3671888" y="2089150"/>
          <p14:tracePt t="3235" x="3671888" y="2100263"/>
          <p14:tracePt t="3266" x="3683000" y="2109788"/>
          <p14:tracePt t="3279" x="3703638" y="2109788"/>
          <p14:tracePt t="3286" x="3713163" y="2109788"/>
          <p14:tracePt t="3296" x="3724275" y="2120900"/>
          <p14:tracePt t="3299" x="3733800" y="2120900"/>
          <p14:tracePt t="3309" x="3754438" y="2120900"/>
          <p14:tracePt t="3326" x="3857625" y="2151063"/>
          <p14:tracePt t="3342" x="4065588" y="2182813"/>
          <p14:tracePt t="3359" x="4344988" y="2224088"/>
          <p14:tracePt t="3362" x="4478338" y="2233613"/>
          <p14:tracePt t="3376" x="4603750" y="2244725"/>
          <p14:tracePt t="3379" x="4716463" y="2244725"/>
          <p14:tracePt t="3392" x="4830763" y="2244725"/>
          <p14:tracePt t="3395" x="4924425" y="2244725"/>
          <p14:tracePt t="3409" x="5037138" y="2244725"/>
          <p14:tracePt t="3412" x="5160963" y="2244725"/>
          <p14:tracePt t="3426" x="5419725" y="2265363"/>
          <p14:tracePt t="3443" x="5761038" y="2265363"/>
          <p14:tracePt t="3459" x="6040438" y="2265363"/>
          <p14:tracePt t="3476" x="6257925" y="2254250"/>
          <p14:tracePt t="3492" x="6372225" y="2233613"/>
          <p14:tracePt t="3509" x="6392863" y="2224088"/>
          <p14:tracePt t="3526" x="6413500" y="2224088"/>
          <p14:tracePt t="3547" x="6423025" y="2233613"/>
          <p14:tracePt t="3559" x="6434138" y="2254250"/>
          <p14:tracePt t="3577" x="6443663" y="2265363"/>
          <p14:tracePt t="3650" x="6454775" y="2265363"/>
          <p14:tracePt t="3722" x="6443663" y="2265363"/>
          <p14:tracePt t="3730" x="6434138" y="2265363"/>
          <p14:tracePt t="3755" x="6434138" y="2274888"/>
          <p14:tracePt t="3763" x="6423025" y="2286000"/>
          <p14:tracePt t="3776" x="6423025" y="2297113"/>
          <p14:tracePt t="3779" x="6413500" y="2317750"/>
          <p14:tracePt t="3792" x="6402388" y="2327275"/>
          <p14:tracePt t="3795" x="6372225" y="2347913"/>
          <p14:tracePt t="3810" x="6310313" y="2379663"/>
          <p14:tracePt t="3812" x="6227763" y="2400300"/>
          <p14:tracePt t="3826" x="6010275" y="2430463"/>
          <p14:tracePt t="3843" x="5792788" y="2441575"/>
          <p14:tracePt t="3859" x="5740400" y="2462213"/>
          <p14:tracePt t="3930" x="5751513" y="2462213"/>
          <p14:tracePt t="3939" x="5761038" y="2462213"/>
          <p14:tracePt t="3963" x="5772150" y="2462213"/>
          <p14:tracePt t="4658" x="5781675" y="2462213"/>
          <p14:tracePt t="5106" x="5792788" y="2462213"/>
          <p14:tracePt t="5162" x="5802313" y="2462213"/>
          <p14:tracePt t="5938" x="5802313" y="2471738"/>
          <p14:tracePt t="5946" x="5813425" y="2482850"/>
          <p14:tracePt t="5959" x="5822950" y="2503488"/>
          <p14:tracePt t="5963" x="5843588" y="2513013"/>
          <p14:tracePt t="5977" x="5886450" y="2565400"/>
          <p14:tracePt t="5980" x="5948363" y="2617788"/>
          <p14:tracePt t="5993" x="6019800" y="2647950"/>
          <p14:tracePt t="5996" x="6072188" y="2689225"/>
          <p14:tracePt t="6010" x="6134100" y="2720975"/>
          <p14:tracePt t="6013" x="6184900" y="2741613"/>
          <p14:tracePt t="6027" x="6248400" y="2782888"/>
          <p14:tracePt t="6043" x="6299200" y="2813050"/>
          <p14:tracePt t="6059" x="6340475" y="2844800"/>
          <p14:tracePt t="6077" x="6381750" y="2865438"/>
          <p14:tracePt t="6092" x="6434138" y="2886075"/>
          <p14:tracePt t="6110" x="6484938" y="2895600"/>
          <p14:tracePt t="6126" x="6548438" y="2916238"/>
          <p14:tracePt t="6142" x="6610350" y="2916238"/>
          <p14:tracePt t="6159" x="6630988" y="2927350"/>
          <p14:tracePt t="6162" x="6640513" y="2927350"/>
          <p14:tracePt t="6210" x="6651625" y="2927350"/>
          <p14:tracePt t="6227" x="6661150" y="2927350"/>
          <p14:tracePt t="6234" x="6672263" y="2927350"/>
          <p14:tracePt t="6266" x="6681788" y="2927350"/>
          <p14:tracePt t="6298" x="6692900" y="2927350"/>
          <p14:tracePt t="6307" x="6702425" y="2936875"/>
          <p14:tracePt t="6317" x="6713538" y="2936875"/>
          <p14:tracePt t="6331" x="6723063" y="2947988"/>
          <p14:tracePt t="6402" x="6734175" y="2947988"/>
          <p14:tracePt t="6610" x="6723063" y="2947988"/>
          <p14:tracePt t="6890" x="6734175" y="2947988"/>
          <p14:tracePt t="6962" x="6743700" y="2947988"/>
          <p14:tracePt t="7218" x="6754813" y="2947988"/>
          <p14:tracePt t="7234" x="6764338" y="2947988"/>
          <p14:tracePt t="7402" x="6775450" y="2947988"/>
          <p14:tracePt t="7434" x="6784975" y="2947988"/>
          <p14:tracePt t="7442" x="6784975" y="2936875"/>
          <p14:tracePt t="7451" x="6796088" y="2927350"/>
          <p14:tracePt t="7460" x="6805613" y="2927350"/>
          <p14:tracePt t="7477" x="6826250" y="2927350"/>
          <p14:tracePt t="7498" x="6837363" y="2927350"/>
          <p14:tracePt t="7509" x="6837363" y="2916238"/>
          <p14:tracePt t="7539" x="6858000" y="2916238"/>
          <p14:tracePt t="7555" x="6869113" y="2916238"/>
          <p14:tracePt t="7564" x="6869113" y="2906713"/>
          <p14:tracePt t="7577" x="6878638" y="2906713"/>
          <p14:tracePt t="7592" x="6889750" y="2906713"/>
          <p14:tracePt t="7611" x="6899275" y="2906713"/>
          <p14:tracePt t="7740" x="6910388" y="29067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90095F70-7A45-CE0F-37FD-6FA821A03F1C}"/>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21507" name="Rectangle 5">
            <a:extLst>
              <a:ext uri="{FF2B5EF4-FFF2-40B4-BE49-F238E27FC236}">
                <a16:creationId xmlns:a16="http://schemas.microsoft.com/office/drawing/2014/main" id="{2FE9C9E8-AD51-501F-55C9-5BFD12FD1830}"/>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1508" name="Rectangle 6">
            <a:extLst>
              <a:ext uri="{FF2B5EF4-FFF2-40B4-BE49-F238E27FC236}">
                <a16:creationId xmlns:a16="http://schemas.microsoft.com/office/drawing/2014/main" id="{D1E3103A-655F-9D04-3D48-37885F03F253}"/>
              </a:ext>
            </a:extLst>
          </p:cNvPr>
          <p:cNvSpPr>
            <a:spLocks noChangeArrowheads="1"/>
          </p:cNvSpPr>
          <p:nvPr/>
        </p:nvSpPr>
        <p:spPr bwMode="auto">
          <a:xfrm>
            <a:off x="-4763" y="6477000"/>
            <a:ext cx="9148763"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21509" name="TextBox 6">
            <a:extLst>
              <a:ext uri="{FF2B5EF4-FFF2-40B4-BE49-F238E27FC236}">
                <a16:creationId xmlns:a16="http://schemas.microsoft.com/office/drawing/2014/main" id="{06C0A71E-20E9-962A-C59E-3707C6330A22}"/>
              </a:ext>
            </a:extLst>
          </p:cNvPr>
          <p:cNvSpPr txBox="1">
            <a:spLocks noChangeArrowheads="1"/>
          </p:cNvSpPr>
          <p:nvPr/>
        </p:nvSpPr>
        <p:spPr bwMode="auto">
          <a:xfrm>
            <a:off x="-4763" y="141288"/>
            <a:ext cx="581342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3366FF"/>
                </a:solidFill>
                <a:latin typeface="Times New Roman" panose="02020603050405020304" pitchFamily="18" charset="0"/>
                <a:cs typeface="Times New Roman" panose="02020603050405020304" pitchFamily="18" charset="0"/>
              </a:rPr>
              <a:t>The preparations differ by the type of defects.</a:t>
            </a:r>
          </a:p>
        </p:txBody>
      </p:sp>
      <p:graphicFrame>
        <p:nvGraphicFramePr>
          <p:cNvPr id="2" name="Table 1">
            <a:extLst>
              <a:ext uri="{FF2B5EF4-FFF2-40B4-BE49-F238E27FC236}">
                <a16:creationId xmlns:a16="http://schemas.microsoft.com/office/drawing/2014/main" id="{2D6BAD25-4F3E-C618-6A47-8DD6E141AE2A}"/>
              </a:ext>
            </a:extLst>
          </p:cNvPr>
          <p:cNvGraphicFramePr>
            <a:graphicFrameLocks noGrp="1"/>
          </p:cNvGraphicFramePr>
          <p:nvPr/>
        </p:nvGraphicFramePr>
        <p:xfrm>
          <a:off x="3054350" y="1371600"/>
          <a:ext cx="5937250" cy="348615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20000"/>
                    </a:ext>
                  </a:extLst>
                </a:gridCol>
                <a:gridCol w="3504565">
                  <a:extLst>
                    <a:ext uri="{9D8B030D-6E8A-4147-A177-3AD203B41FA5}">
                      <a16:colId xmlns:a16="http://schemas.microsoft.com/office/drawing/2014/main" val="20001"/>
                    </a:ext>
                  </a:extLst>
                </a:gridCol>
                <a:gridCol w="454025">
                  <a:extLst>
                    <a:ext uri="{9D8B030D-6E8A-4147-A177-3AD203B41FA5}">
                      <a16:colId xmlns:a16="http://schemas.microsoft.com/office/drawing/2014/main" val="20002"/>
                    </a:ext>
                  </a:extLst>
                </a:gridCol>
              </a:tblGrid>
              <a:tr h="685738">
                <a:tc>
                  <a:txBody>
                    <a:bodyPr/>
                    <a:lstStyle/>
                    <a:p>
                      <a:pPr marL="0" marR="0">
                        <a:lnSpc>
                          <a:spcPct val="115000"/>
                        </a:lnSpc>
                        <a:spcBef>
                          <a:spcPts val="0"/>
                        </a:spcBef>
                        <a:spcAft>
                          <a:spcPts val="0"/>
                        </a:spcAft>
                      </a:pPr>
                      <a:r>
                        <a:rPr lang="en-US" sz="1800">
                          <a:solidFill>
                            <a:schemeClr val="tx1"/>
                          </a:solidFill>
                          <a:effectLst/>
                        </a:rPr>
                        <a:t>synthesis used</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15000"/>
                        </a:lnSpc>
                        <a:spcBef>
                          <a:spcPts val="0"/>
                        </a:spcBef>
                        <a:spcAft>
                          <a:spcPts val="0"/>
                        </a:spcAft>
                      </a:pPr>
                      <a:r>
                        <a:rPr lang="en-US" sz="1800" dirty="0">
                          <a:solidFill>
                            <a:schemeClr val="tx1"/>
                          </a:solidFill>
                          <a:effectLst/>
                        </a:rPr>
                        <a:t>morphology</a:t>
                      </a:r>
                    </a:p>
                    <a:p>
                      <a:pPr marL="0" marR="0">
                        <a:lnSpc>
                          <a:spcPct val="115000"/>
                        </a:lnSpc>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15000"/>
                        </a:lnSpc>
                        <a:spcBef>
                          <a:spcPts val="0"/>
                        </a:spcBef>
                        <a:spcAft>
                          <a:spcPts val="0"/>
                        </a:spcAft>
                      </a:pPr>
                      <a:r>
                        <a:rPr lang="en-US" sz="1200" dirty="0">
                          <a:solidFill>
                            <a:schemeClr val="tx1"/>
                          </a:solidFill>
                          <a:effectLst/>
                        </a:rPr>
                        <a:t>Ref</a:t>
                      </a:r>
                      <a:r>
                        <a:rPr lang="en-US" sz="12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0"/>
                  </a:ext>
                </a:extLst>
              </a:tr>
              <a:tr h="1874308">
                <a:tc>
                  <a:txBody>
                    <a:bodyPr/>
                    <a:lstStyle/>
                    <a:p>
                      <a:pPr marL="0" marR="0">
                        <a:lnSpc>
                          <a:spcPct val="115000"/>
                        </a:lnSpc>
                        <a:spcBef>
                          <a:spcPts val="0"/>
                        </a:spcBef>
                        <a:spcAft>
                          <a:spcPts val="0"/>
                        </a:spcAft>
                      </a:pPr>
                      <a:r>
                        <a:rPr lang="en-US" sz="1800" dirty="0">
                          <a:solidFill>
                            <a:srgbClr val="FF0000"/>
                          </a:solidFill>
                          <a:effectLst/>
                        </a:rPr>
                        <a:t>TDS graphene preparation</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285750" marR="0" indent="-285750">
                        <a:lnSpc>
                          <a:spcPct val="115000"/>
                        </a:lnSpc>
                        <a:spcBef>
                          <a:spcPts val="0"/>
                        </a:spcBef>
                        <a:spcAft>
                          <a:spcPts val="0"/>
                        </a:spcAft>
                        <a:buFont typeface="Arial" panose="020B0604020202020204" pitchFamily="34" charset="0"/>
                        <a:buChar char="•"/>
                      </a:pPr>
                      <a:r>
                        <a:rPr lang="en-US" sz="1800" dirty="0">
                          <a:effectLst/>
                        </a:rPr>
                        <a:t>graphene islands (200Å, 10Å) separated by grain boundaries </a:t>
                      </a:r>
                    </a:p>
                    <a:p>
                      <a:pPr marL="285750" marR="0" indent="-285750">
                        <a:lnSpc>
                          <a:spcPct val="115000"/>
                        </a:lnSpc>
                        <a:spcBef>
                          <a:spcPts val="0"/>
                        </a:spcBef>
                        <a:spcAft>
                          <a:spcPts val="0"/>
                        </a:spcAft>
                        <a:buFont typeface="Arial" panose="020B0604020202020204" pitchFamily="34" charset="0"/>
                        <a:buChar char="•"/>
                      </a:pPr>
                      <a:r>
                        <a:rPr lang="en-US" sz="1800" dirty="0">
                          <a:effectLst/>
                        </a:rPr>
                        <a:t>no (&lt;&lt;&lt;1 % ML) vacancy defects</a:t>
                      </a:r>
                    </a:p>
                    <a:p>
                      <a:pPr marL="0" marR="0" indent="0">
                        <a:lnSpc>
                          <a:spcPct val="115000"/>
                        </a:lnSpc>
                        <a:spcBef>
                          <a:spcPts val="0"/>
                        </a:spcBef>
                        <a:spcAft>
                          <a:spcPts val="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15000"/>
                        </a:lnSpc>
                        <a:spcBef>
                          <a:spcPts val="0"/>
                        </a:spcBef>
                        <a:spcAft>
                          <a:spcPts val="0"/>
                        </a:spcAft>
                      </a:pPr>
                      <a:r>
                        <a:rPr lang="en-US" sz="1200" baseline="30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1"/>
                  </a:ext>
                </a:extLst>
              </a:tr>
              <a:tr h="926104">
                <a:tc>
                  <a:txBody>
                    <a:bodyPr/>
                    <a:lstStyle/>
                    <a:p>
                      <a:pPr marL="0" marR="0">
                        <a:lnSpc>
                          <a:spcPct val="115000"/>
                        </a:lnSpc>
                        <a:spcBef>
                          <a:spcPts val="0"/>
                        </a:spcBef>
                        <a:spcAft>
                          <a:spcPts val="0"/>
                        </a:spcAft>
                      </a:pPr>
                      <a:r>
                        <a:rPr lang="en-US" sz="1800" dirty="0">
                          <a:solidFill>
                            <a:srgbClr val="FF0000"/>
                          </a:solidFill>
                          <a:effectLst/>
                        </a:rPr>
                        <a:t>High temperature preparation</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285750" marR="0" indent="-285750">
                        <a:lnSpc>
                          <a:spcPct val="115000"/>
                        </a:lnSpc>
                        <a:spcBef>
                          <a:spcPts val="0"/>
                        </a:spcBef>
                        <a:spcAft>
                          <a:spcPts val="0"/>
                        </a:spcAft>
                        <a:buFont typeface="Arial" panose="020B0604020202020204" pitchFamily="34" charset="0"/>
                        <a:buChar char="•"/>
                      </a:pPr>
                      <a:r>
                        <a:rPr lang="en-US" sz="1800" dirty="0">
                          <a:effectLst/>
                        </a:rPr>
                        <a:t>no defects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15000"/>
                        </a:lnSpc>
                        <a:spcBef>
                          <a:spcPts val="0"/>
                        </a:spcBef>
                        <a:spcAft>
                          <a:spcPts val="0"/>
                        </a:spcAft>
                      </a:pPr>
                      <a:r>
                        <a:rPr lang="en-US" sz="1200" baseline="30000" dirty="0">
                          <a:effectLst/>
                        </a:rPr>
                        <a:t>2, 3</a:t>
                      </a:r>
                      <a:endParaRPr lang="en-US" sz="1100" dirty="0">
                        <a:effectLst/>
                      </a:endParaRPr>
                    </a:p>
                    <a:p>
                      <a:pPr marL="0" marR="0">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10002"/>
                  </a:ext>
                </a:extLst>
              </a:tr>
            </a:tbl>
          </a:graphicData>
        </a:graphic>
      </p:graphicFrame>
      <p:pic>
        <p:nvPicPr>
          <p:cNvPr id="21528" name="Picture 4">
            <a:extLst>
              <a:ext uri="{FF2B5EF4-FFF2-40B4-BE49-F238E27FC236}">
                <a16:creationId xmlns:a16="http://schemas.microsoft.com/office/drawing/2014/main" id="{97175763-92C9-779B-40C5-0197669C4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2333625"/>
            <a:ext cx="2065338" cy="11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1529" name="Picture 12">
            <a:extLst>
              <a:ext uri="{FF2B5EF4-FFF2-40B4-BE49-F238E27FC236}">
                <a16:creationId xmlns:a16="http://schemas.microsoft.com/office/drawing/2014/main" id="{254F0A37-33D9-93FD-A4FC-EB8816C1B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3900" y="2374900"/>
            <a:ext cx="71913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557176C-4ACE-12B2-E0EF-261026A16EF5}"/>
              </a:ext>
            </a:extLst>
          </p:cNvPr>
          <p:cNvSpPr/>
          <p:nvPr/>
        </p:nvSpPr>
        <p:spPr>
          <a:xfrm>
            <a:off x="1390650" y="3810000"/>
            <a:ext cx="530916" cy="923330"/>
          </a:xfrm>
          <a:prstGeom prst="rect">
            <a:avLst/>
          </a:prstGeom>
          <a:noFill/>
        </p:spPr>
        <p:txBody>
          <a:bodyPr wrap="none">
            <a:spAutoFit/>
          </a:bodyPr>
          <a:lstStyle/>
          <a:p>
            <a:pPr algn="ctr">
              <a:defRPr/>
            </a:pPr>
            <a:r>
              <a:rPr lang="en-US" sz="5400" b="1" dirty="0">
                <a:ln w="22225">
                  <a:solidFill>
                    <a:schemeClr val="accent2"/>
                  </a:solidFill>
                  <a:prstDash val="solid"/>
                </a:ln>
                <a:solidFill>
                  <a:schemeClr val="accent2">
                    <a:lumMod val="40000"/>
                    <a:lumOff val="60000"/>
                  </a:schemeClr>
                </a:solidFill>
              </a:rPr>
              <a:t>1</a:t>
            </a:r>
          </a:p>
        </p:txBody>
      </p:sp>
      <p:sp>
        <p:nvSpPr>
          <p:cNvPr id="21531" name="TextBox 3">
            <a:extLst>
              <a:ext uri="{FF2B5EF4-FFF2-40B4-BE49-F238E27FC236}">
                <a16:creationId xmlns:a16="http://schemas.microsoft.com/office/drawing/2014/main" id="{892F8D36-7C43-22BA-3C60-19B623235A5C}"/>
              </a:ext>
            </a:extLst>
          </p:cNvPr>
          <p:cNvSpPr txBox="1">
            <a:spLocks noChangeArrowheads="1"/>
          </p:cNvSpPr>
          <p:nvPr/>
        </p:nvSpPr>
        <p:spPr bwMode="auto">
          <a:xfrm>
            <a:off x="1749425" y="4221163"/>
            <a:ext cx="55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step</a:t>
            </a:r>
          </a:p>
        </p:txBody>
      </p:sp>
      <p:pic>
        <p:nvPicPr>
          <p:cNvPr id="5" name="Audio 4">
            <a:hlinkClick r:id="" action="ppaction://media"/>
            <a:extLst>
              <a:ext uri="{FF2B5EF4-FFF2-40B4-BE49-F238E27FC236}">
                <a16:creationId xmlns:a16="http://schemas.microsoft.com/office/drawing/2014/main" id="{681E87E9-4C87-5B15-EF1E-91636CE912D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920"/>
    </mc:Choice>
    <mc:Fallback xmlns="">
      <p:transition spd="slow" advTm="2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744" x="6878638" y="2906713"/>
          <p14:tracePt t="1758" x="6796088" y="2916238"/>
          <p14:tracePt t="1761" x="6692900" y="2947988"/>
          <p14:tracePt t="1771" x="6548438" y="3000375"/>
          <p14:tracePt t="1789" x="6019800" y="3165475"/>
          <p14:tracePt t="1805" x="5492750" y="3289300"/>
          <p14:tracePt t="1822" x="5119688" y="3382963"/>
          <p14:tracePt t="1825" x="5048250" y="3403600"/>
          <p14:tracePt t="1839" x="5016500" y="3424238"/>
          <p14:tracePt t="1842" x="4975225" y="3444875"/>
          <p14:tracePt t="1856" x="4913313" y="3475038"/>
          <p14:tracePt t="1859" x="4819650" y="3506788"/>
          <p14:tracePt t="1872" x="4560888" y="3621088"/>
          <p14:tracePt t="1889" x="4054475" y="3848100"/>
          <p14:tracePt t="1906" x="3454400" y="4054475"/>
          <p14:tracePt t="1922" x="2668588" y="4283075"/>
          <p14:tracePt t="1940" x="2047875" y="4468813"/>
          <p14:tracePt t="1955" x="1603375" y="4675188"/>
          <p14:tracePt t="1972" x="1335088" y="4789488"/>
          <p14:tracePt t="1989" x="1147763" y="4872038"/>
          <p14:tracePt t="2005" x="971550" y="4933950"/>
          <p14:tracePt t="2022" x="858838" y="4975225"/>
          <p14:tracePt t="2025" x="817563" y="4986338"/>
          <p14:tracePt t="2039" x="796925" y="4986338"/>
          <p14:tracePt t="2073" x="817563" y="4954588"/>
          <p14:tracePt t="2080" x="838200" y="4933950"/>
          <p14:tracePt t="2090" x="838200" y="4913313"/>
          <p14:tracePt t="2106" x="838200" y="4872038"/>
          <p14:tracePt t="2122" x="817563" y="4830763"/>
          <p14:tracePt t="2139" x="796925" y="4789488"/>
          <p14:tracePt t="2156" x="796925" y="4757738"/>
          <p14:tracePt t="2171" x="785813" y="4727575"/>
          <p14:tracePt t="2189" x="785813" y="4706938"/>
          <p14:tracePt t="2205" x="776288" y="4686300"/>
          <p14:tracePt t="2221" x="765175" y="4686300"/>
          <p14:tracePt t="2240" x="744538" y="4686300"/>
          <p14:tracePt t="2256" x="735013" y="4706938"/>
          <p14:tracePt t="2259" x="703263" y="4737100"/>
          <p14:tracePt t="2272" x="661988" y="4851400"/>
          <p14:tracePt t="2290" x="650875" y="5016500"/>
          <p14:tracePt t="2306" x="755650" y="5181600"/>
          <p14:tracePt t="2322" x="930275" y="5307013"/>
          <p14:tracePt t="2339" x="1147763" y="5357813"/>
          <p14:tracePt t="2355" x="1385888" y="5389563"/>
          <p14:tracePt t="2371" x="1676400" y="5389563"/>
          <p14:tracePt t="2389" x="1976438" y="5327650"/>
          <p14:tracePt t="2405" x="2224088" y="5245100"/>
          <p14:tracePt t="2422" x="2462213" y="5110163"/>
          <p14:tracePt t="2439" x="2700338" y="4995863"/>
          <p14:tracePt t="2441" x="2813050" y="4933950"/>
          <p14:tracePt t="2455" x="2959100" y="4830763"/>
          <p14:tracePt t="2458" x="3071813" y="4768850"/>
          <p14:tracePt t="2472" x="3279775" y="4613275"/>
          <p14:tracePt t="2489" x="3330575" y="4498975"/>
          <p14:tracePt t="2506" x="3321050" y="4386263"/>
          <p14:tracePt t="2522" x="3216275" y="4251325"/>
          <p14:tracePt t="2539" x="3041650" y="4178300"/>
          <p14:tracePt t="2555" x="2833688" y="4116388"/>
          <p14:tracePt t="2571" x="2813050" y="4116388"/>
          <p14:tracePt t="2589" x="2813050" y="4127500"/>
          <p14:tracePt t="2605" x="2813050" y="4137025"/>
          <p14:tracePt t="2622" x="2833688" y="4137025"/>
          <p14:tracePt t="2639" x="2833688" y="4148138"/>
          <p14:tracePt t="2642" x="2844800" y="4148138"/>
          <p14:tracePt t="2673" x="2854325" y="4148138"/>
          <p14:tracePt t="2689" x="2854325" y="4157663"/>
          <p14:tracePt t="2704" x="2874963" y="4168775"/>
          <p14:tracePt t="2721" x="2886075" y="4168775"/>
          <p14:tracePt t="2729" x="2895600" y="4168775"/>
          <p14:tracePt t="2824" x="2906713" y="4168775"/>
          <p14:tracePt t="2841" x="2916238" y="4168775"/>
          <p14:tracePt t="2864" x="2927350" y="4168775"/>
          <p14:tracePt t="7769" x="2936875" y="4168775"/>
          <p14:tracePt t="7977" x="2947988" y="4168775"/>
          <p14:tracePt t="7986" x="2959100" y="4168775"/>
          <p14:tracePt t="7998" x="2968625" y="4168775"/>
          <p14:tracePt t="8002" x="3000375" y="4178300"/>
          <p14:tracePt t="8012" x="3009900" y="4178300"/>
          <p14:tracePt t="8025" x="3030538" y="4178300"/>
          <p14:tracePt t="8040" x="3051175" y="4178300"/>
          <p14:tracePt t="8042" x="3071813" y="4178300"/>
          <p14:tracePt t="8056" x="3103563" y="4178300"/>
          <p14:tracePt t="8059" x="3154363" y="4178300"/>
          <p14:tracePt t="8073" x="3227388" y="4178300"/>
          <p14:tracePt t="8089" x="3300413" y="4178300"/>
          <p14:tracePt t="8106" x="3382963" y="4178300"/>
          <p14:tracePt t="8122" x="3506788" y="4178300"/>
          <p14:tracePt t="8139" x="3713163" y="4178300"/>
          <p14:tracePt t="8156" x="3898900" y="4178300"/>
          <p14:tracePt t="8172" x="4075113" y="4168775"/>
          <p14:tracePt t="8190" x="4189413" y="4168775"/>
          <p14:tracePt t="8193" x="4271963" y="4168775"/>
          <p14:tracePt t="8206" x="4344988" y="4168775"/>
          <p14:tracePt t="8222" x="4530725" y="4168775"/>
          <p14:tracePt t="8226" x="4633913" y="4168775"/>
          <p14:tracePt t="8240" x="4716463" y="4168775"/>
          <p14:tracePt t="8242" x="4810125" y="4168775"/>
          <p14:tracePt t="8256" x="4851400" y="4168775"/>
          <p14:tracePt t="8259" x="4903788" y="4157663"/>
          <p14:tracePt t="8273" x="4965700" y="4148138"/>
          <p14:tracePt t="8289" x="5048250" y="4137025"/>
          <p14:tracePt t="8306" x="5151438" y="4137025"/>
          <p14:tracePt t="8322" x="5254625" y="4157663"/>
          <p14:tracePt t="8340" x="5307013" y="4178300"/>
          <p14:tracePt t="8356" x="5348288" y="4189413"/>
          <p14:tracePt t="8372" x="5368925" y="4189413"/>
          <p14:tracePt t="8401" x="5378450" y="4198938"/>
          <p14:tracePt t="8410" x="5410200" y="4198938"/>
          <p14:tracePt t="8422" x="5419725" y="4198938"/>
          <p14:tracePt t="8425" x="5451475" y="4198938"/>
          <p14:tracePt t="8440" x="5472113" y="4210050"/>
          <p14:tracePt t="8442" x="5502275" y="4210050"/>
          <p14:tracePt t="8456" x="5534025" y="4198938"/>
          <p14:tracePt t="8459" x="5595938" y="4189413"/>
          <p14:tracePt t="8473" x="5627688" y="4168775"/>
          <p14:tracePt t="8489" x="5648325" y="4157663"/>
          <p14:tracePt t="8506" x="5648325" y="4137025"/>
          <p14:tracePt t="8522" x="5657850" y="4127500"/>
          <p14:tracePt t="8539" x="5678488" y="4095750"/>
          <p14:tracePt t="8556" x="5678488" y="4065588"/>
          <p14:tracePt t="8572" x="5678488" y="4013200"/>
          <p14:tracePt t="8590" x="5678488" y="3962400"/>
          <p14:tracePt t="8593" x="5678488" y="3941763"/>
          <p14:tracePt t="8606" x="5678488" y="3930650"/>
          <p14:tracePt t="8609" x="5678488" y="3921125"/>
          <p14:tracePt t="8622" x="5678488" y="3898900"/>
          <p14:tracePt t="8626" x="5678488" y="3889375"/>
          <p14:tracePt t="8640" x="5678488" y="3857625"/>
          <p14:tracePt t="8656" x="5678488" y="3836988"/>
          <p14:tracePt t="8673" x="5678488" y="3786188"/>
          <p14:tracePt t="8690" x="5678488" y="3713163"/>
          <p14:tracePt t="8706" x="5678488" y="3609975"/>
          <p14:tracePt t="8722" x="5719763" y="3536950"/>
          <p14:tracePt t="8739" x="5761038" y="3516313"/>
          <p14:tracePt t="8756" x="5761038" y="3495675"/>
          <p14:tracePt t="9089" x="5792788" y="3486150"/>
          <p14:tracePt t="9097" x="5813425" y="3465513"/>
          <p14:tracePt t="9106" x="5834063" y="3433763"/>
          <p14:tracePt t="9128" x="5875338" y="3403600"/>
          <p14:tracePt t="9140" x="5937250" y="3300413"/>
          <p14:tracePt t="9156" x="5957888" y="3206750"/>
          <p14:tracePt t="9172" x="6010275" y="3144838"/>
          <p14:tracePt t="9190" x="6092825" y="3082925"/>
          <p14:tracePt t="9193" x="6143625" y="3041650"/>
          <p14:tracePt t="9206" x="6207125" y="3000375"/>
          <p14:tracePt t="9209" x="6299200" y="2947988"/>
          <p14:tracePt t="9222" x="6361113" y="2895600"/>
          <p14:tracePt t="9226" x="6434138" y="2844800"/>
          <p14:tracePt t="9240" x="6516688" y="2792413"/>
          <p14:tracePt t="9243" x="6610350" y="2730500"/>
          <p14:tracePt t="9256" x="6702425" y="2679700"/>
          <p14:tracePt t="9259" x="6764338" y="2638425"/>
          <p14:tracePt t="9273" x="6972300" y="2533650"/>
          <p14:tracePt t="9289" x="7146925" y="2451100"/>
          <p14:tracePt t="9306" x="7292975" y="2389188"/>
          <p14:tracePt t="9322" x="7416800" y="2327275"/>
          <p14:tracePt t="9339" x="7531100" y="2286000"/>
          <p14:tracePt t="9356" x="7664450" y="2244725"/>
          <p14:tracePt t="9372" x="7799388" y="2203450"/>
          <p14:tracePt t="9390" x="7893050" y="2151063"/>
          <p14:tracePt t="9393" x="7913688" y="2130425"/>
          <p14:tracePt t="9406" x="7934325" y="2109788"/>
          <p14:tracePt t="9409" x="7934325" y="2089150"/>
          <p14:tracePt t="9422" x="7934325" y="2068513"/>
          <p14:tracePt t="9426" x="7934325" y="2047875"/>
          <p14:tracePt t="9440" x="7934325" y="2038350"/>
          <p14:tracePt t="9443" x="7923213" y="2017713"/>
          <p14:tracePt t="9456" x="7923213" y="1997075"/>
          <p14:tracePt t="9459" x="7913688" y="1997075"/>
          <p14:tracePt t="9473" x="7902575" y="1985963"/>
          <p14:tracePt t="9490" x="7893050" y="1985963"/>
          <p14:tracePt t="9506" x="7872413" y="1976438"/>
          <p14:tracePt t="9523" x="7820025" y="1965325"/>
          <p14:tracePt t="9540" x="7705725" y="1965325"/>
          <p14:tracePt t="9556" x="7561263" y="1965325"/>
          <p14:tracePt t="9572" x="7364413" y="1944688"/>
          <p14:tracePt t="9590" x="7178675" y="1944688"/>
          <p14:tracePt t="9593" x="7085013" y="1954213"/>
          <p14:tracePt t="9606" x="7034213" y="1965325"/>
          <p14:tracePt t="9609" x="7002463" y="1965325"/>
          <p14:tracePt t="9622" x="6961188" y="1976438"/>
          <p14:tracePt t="9625" x="6931025" y="1976438"/>
          <p14:tracePt t="9640" x="6899275" y="1976438"/>
          <p14:tracePt t="9642" x="6869113" y="1976438"/>
          <p14:tracePt t="9656" x="6837363" y="1976438"/>
          <p14:tracePt t="9659" x="6796088" y="1976438"/>
          <p14:tracePt t="9673" x="6702425" y="1954213"/>
          <p14:tracePt t="9689" x="6578600" y="1944688"/>
          <p14:tracePt t="9706" x="6454775" y="1954213"/>
          <p14:tracePt t="9722" x="6381750" y="1997075"/>
          <p14:tracePt t="9739" x="6299200" y="2017713"/>
          <p14:tracePt t="9756" x="6216650" y="2058988"/>
          <p14:tracePt t="9772" x="6164263" y="2068513"/>
          <p14:tracePt t="9790" x="6122988" y="2068513"/>
          <p14:tracePt t="9793" x="6092825" y="2068513"/>
          <p14:tracePt t="9806" x="6051550" y="2068513"/>
          <p14:tracePt t="9809" x="6010275" y="2068513"/>
          <p14:tracePt t="9822" x="5978525" y="2068513"/>
          <p14:tracePt t="9826" x="5927725" y="2079625"/>
          <p14:tracePt t="9840" x="5864225" y="2089150"/>
          <p14:tracePt t="9856" x="5834063" y="2100263"/>
          <p14:tracePt t="9859" x="5792788" y="2109788"/>
          <p14:tracePt t="9873" x="5648325" y="2162175"/>
          <p14:tracePt t="9890" x="5440363" y="2224088"/>
          <p14:tracePt t="9906" x="5254625" y="2297113"/>
          <p14:tracePt t="9922" x="5119688" y="2368550"/>
          <p14:tracePt t="9940" x="5037138" y="2482850"/>
          <p14:tracePt t="9956" x="4954588" y="2595563"/>
          <p14:tracePt t="9972" x="4892675" y="2689225"/>
          <p14:tracePt t="9990" x="4819650" y="2792413"/>
          <p14:tracePt t="9993" x="4778375" y="2844800"/>
          <p14:tracePt t="10010" x="4727575" y="2927350"/>
          <p14:tracePt t="10022" x="4716463" y="2947988"/>
          <p14:tracePt t="10026" x="4716463" y="2979738"/>
          <p14:tracePt t="10040" x="4716463" y="3041650"/>
          <p14:tracePt t="10042" x="4716463" y="3092450"/>
          <p14:tracePt t="10056" x="4757738" y="3186113"/>
          <p14:tracePt t="10073" x="4810125" y="3289300"/>
          <p14:tracePt t="10090" x="4851400" y="3362325"/>
          <p14:tracePt t="10106" x="4892675" y="3433763"/>
          <p14:tracePt t="10123" x="4913313" y="3475038"/>
          <p14:tracePt t="10140" x="4954588" y="3516313"/>
          <p14:tracePt t="10156" x="5068888" y="3568700"/>
          <p14:tracePt t="10173" x="5254625" y="3609975"/>
          <p14:tracePt t="10190" x="5430838" y="3630613"/>
          <p14:tracePt t="10193" x="5534025" y="3630613"/>
          <p14:tracePt t="10207" x="5595938" y="3630613"/>
          <p14:tracePt t="10210" x="5668963" y="3630613"/>
          <p14:tracePt t="10223" x="5710238" y="3630613"/>
          <p14:tracePt t="10226" x="5813425" y="3630613"/>
          <p14:tracePt t="10240" x="5948363" y="3630613"/>
          <p14:tracePt t="10257" x="6040438" y="3630613"/>
          <p14:tracePt t="10260" x="6134100" y="3630613"/>
          <p14:tracePt t="10273" x="6319838" y="3630613"/>
          <p14:tracePt t="10290" x="6475413" y="3600450"/>
          <p14:tracePt t="10306" x="6619875" y="3578225"/>
          <p14:tracePt t="10323" x="6784975" y="3568700"/>
          <p14:tracePt t="10340" x="6940550" y="3536950"/>
          <p14:tracePt t="10356" x="7085013" y="3527425"/>
          <p14:tracePt t="10372" x="7231063" y="3506788"/>
          <p14:tracePt t="10390" x="7385050" y="3486150"/>
          <p14:tracePt t="10393" x="7467600" y="3475038"/>
          <p14:tracePt t="10407" x="7540625" y="3465513"/>
          <p14:tracePt t="10410" x="7581900" y="3444875"/>
          <p14:tracePt t="10423" x="7634288" y="3424238"/>
          <p14:tracePt t="10426" x="7654925" y="3413125"/>
          <p14:tracePt t="10440" x="7685088" y="3382963"/>
          <p14:tracePt t="10443" x="7705725" y="3371850"/>
          <p14:tracePt t="10456" x="7778750" y="3321050"/>
          <p14:tracePt t="10473" x="7840663" y="3268663"/>
          <p14:tracePt t="10490" x="7934325" y="3175000"/>
          <p14:tracePt t="10506" x="8016875" y="3082925"/>
          <p14:tracePt t="10523" x="8058150" y="2979738"/>
          <p14:tracePt t="10540" x="8088313" y="2886075"/>
          <p14:tracePt t="10556" x="8088313" y="2824163"/>
          <p14:tracePt t="10572" x="8088313" y="2762250"/>
          <p14:tracePt t="10590" x="8088313" y="2709863"/>
          <p14:tracePt t="10593" x="8088313" y="2689225"/>
          <p14:tracePt t="10608" x="8088313" y="2659063"/>
          <p14:tracePt t="10610" x="8078788" y="2617788"/>
          <p14:tracePt t="10623" x="8047038" y="2586038"/>
          <p14:tracePt t="10626" x="7996238" y="2533650"/>
          <p14:tracePt t="10641" x="7788275" y="2420938"/>
          <p14:tracePt t="10657" x="7675563" y="2368550"/>
          <p14:tracePt t="10660" x="7561263" y="2317750"/>
          <p14:tracePt t="10673" x="7458075" y="2274888"/>
          <p14:tracePt t="10690" x="7416800" y="2265363"/>
          <p14:tracePt t="10707" x="7375525" y="2254250"/>
          <p14:tracePt t="10723" x="7313613" y="2244725"/>
          <p14:tracePt t="10740" x="7272338" y="2244725"/>
          <p14:tracePt t="10757" x="7219950" y="2244725"/>
          <p14:tracePt t="10772" x="7116763" y="2233613"/>
          <p14:tracePt t="10791" x="7043738" y="2233613"/>
          <p14:tracePt t="10793" x="7013575" y="2233613"/>
          <p14:tracePt t="10807" x="6981825" y="2233613"/>
          <p14:tracePt t="10810" x="6951663" y="2254250"/>
          <p14:tracePt t="10823" x="6931025" y="2265363"/>
          <p14:tracePt t="10826" x="6910388" y="2286000"/>
          <p14:tracePt t="10839" x="6889750" y="2297113"/>
          <p14:tracePt t="10842" x="6878638" y="2297113"/>
          <p14:tracePt t="10920" x="6889750" y="2306638"/>
          <p14:tracePt t="10929" x="6899275" y="2306638"/>
          <p14:tracePt t="10939" x="6910388" y="2317750"/>
          <p14:tracePt t="10956" x="6931025" y="2317750"/>
          <p14:tracePt t="10972" x="6961188" y="2317750"/>
          <p14:tracePt t="11010" x="6972300" y="2327275"/>
          <p14:tracePt t="11025" x="6981825" y="2338388"/>
          <p14:tracePt t="11034" x="6992938" y="2359025"/>
          <p14:tracePt t="11046" x="7023100" y="2400300"/>
          <p14:tracePt t="11049" x="7043738" y="2430463"/>
          <p14:tracePt t="11060" x="7085013" y="2482850"/>
          <p14:tracePt t="11073" x="7158038" y="2606675"/>
          <p14:tracePt t="11090" x="7210425" y="2679700"/>
          <p14:tracePt t="11106" x="7240588" y="2720975"/>
          <p14:tracePt t="11123" x="7272338" y="2762250"/>
          <p14:tracePt t="11140" x="7292975" y="2782888"/>
          <p14:tracePt t="11156" x="7292975" y="2803525"/>
          <p14:tracePt t="11172" x="7292975" y="2854325"/>
          <p14:tracePt t="11190" x="7292975" y="2936875"/>
          <p14:tracePt t="11193" x="7292975" y="2989263"/>
          <p14:tracePt t="11206" x="7281863" y="3041650"/>
          <p14:tracePt t="11209" x="7281863" y="3071813"/>
          <p14:tracePt t="11223" x="7261225" y="3113088"/>
          <p14:tracePt t="11226" x="7251700" y="3144838"/>
          <p14:tracePt t="11240" x="7240588" y="3186113"/>
          <p14:tracePt t="11243" x="7240588" y="3206750"/>
          <p14:tracePt t="11256" x="7219950" y="3248025"/>
          <p14:tracePt t="11273" x="7210425" y="3279775"/>
          <p14:tracePt t="11290" x="7210425" y="3300413"/>
          <p14:tracePt t="11306" x="7199313" y="3300413"/>
          <p14:tracePt t="11323" x="7189788" y="3300413"/>
          <p14:tracePt t="11339" x="7167563" y="3309938"/>
          <p14:tracePt t="11356" x="7137400" y="3309938"/>
          <p14:tracePt t="11373" x="7126288" y="3330575"/>
          <p14:tracePt t="11448" x="7126288" y="3321050"/>
          <p14:tracePt t="11458" x="7126288" y="3309938"/>
          <p14:tracePt t="11473" x="7137400" y="3300413"/>
          <p14:tracePt t="11490" x="7137400" y="3279775"/>
          <p14:tracePt t="11512" x="7137400" y="3268663"/>
          <p14:tracePt t="12305" x="7137400" y="3279775"/>
          <p14:tracePt t="12312" x="7126288" y="3279775"/>
          <p14:tracePt t="12329" x="7126288" y="3289300"/>
          <p14:tracePt t="12340" x="7126288" y="3300413"/>
          <p14:tracePt t="12356" x="7116763" y="3300413"/>
          <p14:tracePt t="12373" x="7116763" y="3309938"/>
          <p14:tracePt t="12640" x="7105650" y="3309938"/>
          <p14:tracePt t="12729" x="7096125" y="3309938"/>
          <p14:tracePt t="12824" x="7105650" y="3309938"/>
          <p14:tracePt t="12832" x="7116763" y="3309938"/>
          <p14:tracePt t="12842" x="7137400" y="3309938"/>
          <p14:tracePt t="12856" x="7146925" y="3309938"/>
          <p14:tracePt t="12859" x="7158038" y="3309938"/>
          <p14:tracePt t="12873" x="7167563" y="3309938"/>
          <p14:tracePt t="12890" x="7189788" y="3309938"/>
          <p14:tracePt t="12906" x="7199313" y="3300413"/>
          <p14:tracePt t="12923" x="7219950" y="3300413"/>
          <p14:tracePt t="12940" x="7261225" y="3279775"/>
          <p14:tracePt t="12956" x="7323138" y="3257550"/>
          <p14:tracePt t="12972" x="7437438" y="3195638"/>
          <p14:tracePt t="12992" x="7508875" y="3133725"/>
          <p14:tracePt t="12995" x="7572375" y="3103563"/>
          <p14:tracePt t="13007" x="7593013" y="3082925"/>
          <p14:tracePt t="13010" x="7613650" y="3051175"/>
          <p14:tracePt t="13023" x="7634288" y="3021013"/>
          <p14:tracePt t="13026" x="7643813" y="3009900"/>
          <p14:tracePt t="13040" x="7675563" y="2968625"/>
          <p14:tracePt t="13056" x="7696200" y="2927350"/>
          <p14:tracePt t="13073" x="7726363" y="2895600"/>
          <p14:tracePt t="13090" x="7737475" y="2886075"/>
          <p14:tracePt t="13106" x="7737475" y="2874963"/>
          <p14:tracePt t="13123" x="7737475" y="2865438"/>
          <p14:tracePt t="13185" x="7747000" y="2865438"/>
          <p14:tracePt t="13192" x="7758113" y="2854325"/>
          <p14:tracePt t="13206" x="7758113" y="2833688"/>
          <p14:tracePt t="13224" x="7778750" y="2813050"/>
          <p14:tracePt t="13226" x="7778750" y="2803525"/>
          <p14:tracePt t="13240" x="7778750" y="2792413"/>
          <p14:tracePt t="13242" x="7778750" y="2782888"/>
          <p14:tracePt t="13697" x="7778750" y="2771775"/>
          <p14:tracePt t="13817" x="7788275" y="2771775"/>
          <p14:tracePt t="13826" x="7788275" y="2762250"/>
          <p14:tracePt t="13857" x="7788275" y="2751138"/>
          <p14:tracePt t="13961" x="7788275" y="2762250"/>
          <p14:tracePt t="13969" x="7788275" y="2771775"/>
          <p14:tracePt t="13979" x="7788275" y="2803525"/>
          <p14:tracePt t="13990" x="7758113" y="2854325"/>
          <p14:tracePt t="13994" x="7726363" y="2927350"/>
          <p14:tracePt t="14007" x="7696200" y="2989263"/>
          <p14:tracePt t="14010" x="7664450" y="3041650"/>
          <p14:tracePt t="14023" x="7643813" y="3103563"/>
          <p14:tracePt t="14026" x="7613650" y="3165475"/>
          <p14:tracePt t="14040" x="7572375" y="3227388"/>
          <p14:tracePt t="14043" x="7551738" y="3268663"/>
          <p14:tracePt t="14057" x="7508875" y="3371850"/>
          <p14:tracePt t="14073" x="7499350" y="3475038"/>
          <p14:tracePt t="14090" x="7499350" y="3557588"/>
          <p14:tracePt t="14106" x="7499350" y="3641725"/>
          <p14:tracePt t="14123" x="7499350" y="3713163"/>
          <p14:tracePt t="14140" x="7488238" y="3775075"/>
          <p14:tracePt t="14156" x="7478713" y="3827463"/>
          <p14:tracePt t="14172" x="7478713" y="3868738"/>
          <p14:tracePt t="14191" x="7467600" y="3910013"/>
          <p14:tracePt t="14194" x="7467600" y="3941763"/>
          <p14:tracePt t="14207" x="7467600" y="3992563"/>
          <p14:tracePt t="14210" x="7467600" y="4044950"/>
          <p14:tracePt t="14223" x="7467600" y="4106863"/>
          <p14:tracePt t="14226" x="7478713" y="4189413"/>
          <p14:tracePt t="14240" x="7478713" y="4303713"/>
          <p14:tracePt t="14257" x="7467600" y="4406900"/>
          <p14:tracePt t="14273" x="7467600" y="4437063"/>
          <p14:tracePt t="14290" x="7458075" y="4448175"/>
          <p14:tracePt t="14313" x="7446963" y="4448175"/>
          <p14:tracePt t="14322" x="7437438" y="4448175"/>
          <p14:tracePt t="14340" x="7437438" y="4437063"/>
          <p14:tracePt t="14417" x="7437438" y="4448175"/>
          <p14:tracePt t="14432" x="7437438" y="4457700"/>
          <p14:tracePt t="14713" x="7426325" y="4457700"/>
          <p14:tracePt t="14729" x="7426325" y="4448175"/>
          <p14:tracePt t="14753" x="7426325" y="4437063"/>
          <p14:tracePt t="14760" x="7426325" y="4427538"/>
          <p14:tracePt t="14772" x="7405688" y="4427538"/>
          <p14:tracePt t="14791" x="7405688" y="4406900"/>
          <p14:tracePt t="14793" x="7405688" y="4395788"/>
          <p14:tracePt t="14807" x="7405688" y="4386263"/>
          <p14:tracePt t="14810" x="7396163" y="4375150"/>
          <p14:tracePt t="14823" x="7396163" y="4365625"/>
          <p14:tracePt t="14826" x="7396163" y="4344988"/>
          <p14:tracePt t="14841" x="7385050" y="4324350"/>
          <p14:tracePt t="14857" x="7385050" y="4303713"/>
          <p14:tracePt t="14873" x="7385050" y="4292600"/>
          <p14:tracePt t="14890" x="7385050" y="4251325"/>
          <p14:tracePt t="14906" x="7385050" y="4157663"/>
          <p14:tracePt t="14923" x="7405688" y="4013200"/>
          <p14:tracePt t="14940" x="7416800" y="3878263"/>
          <p14:tracePt t="14956" x="7416800" y="3806825"/>
          <p14:tracePt t="14973" x="7416800" y="3733800"/>
          <p14:tracePt t="14991" x="7426325" y="3662363"/>
          <p14:tracePt t="14994" x="7437438" y="3621088"/>
          <p14:tracePt t="15009" x="7458075" y="3536950"/>
          <p14:tracePt t="15023" x="7478713" y="3495675"/>
          <p14:tracePt t="15026" x="7478713" y="3444875"/>
          <p14:tracePt t="15041" x="7508875" y="3382963"/>
          <p14:tracePt t="15057" x="7519988" y="3330575"/>
          <p14:tracePt t="15073" x="7519988" y="3289300"/>
          <p14:tracePt t="15090" x="7540625" y="3257550"/>
          <p14:tracePt t="15106" x="7540625" y="3227388"/>
          <p14:tracePt t="15123" x="7540625" y="3206750"/>
          <p14:tracePt t="15140" x="7540625" y="3195638"/>
          <p14:tracePt t="15156" x="7540625" y="3186113"/>
          <p14:tracePt t="15273" x="7551738" y="3186113"/>
          <p14:tracePt t="15297" x="7551738" y="3175000"/>
          <p14:tracePt t="15337" x="7551738" y="3165475"/>
          <p14:tracePt t="15425" x="7561263" y="3165475"/>
          <p14:tracePt t="15601" x="7561263" y="3154363"/>
          <p14:tracePt t="15641" x="7572375" y="3154363"/>
          <p14:tracePt t="15905" x="7581900" y="3154363"/>
          <p14:tracePt t="15922" x="7593013" y="3144838"/>
          <p14:tracePt t="15945" x="7602538" y="3144838"/>
          <p14:tracePt t="15953" x="7613650" y="3124200"/>
          <p14:tracePt t="15970" x="7613650" y="3113088"/>
          <p14:tracePt t="15986" x="7613650" y="3092450"/>
          <p14:tracePt t="15996" x="7613650" y="3082925"/>
          <p14:tracePt t="16011" x="7613650" y="3030538"/>
          <p14:tracePt t="16024" x="7613650" y="3000375"/>
          <p14:tracePt t="16027" x="7613650" y="2959100"/>
          <p14:tracePt t="16040" x="7602538" y="2916238"/>
          <p14:tracePt t="16043" x="7581900" y="2865438"/>
          <p14:tracePt t="16057" x="7519988" y="2782888"/>
          <p14:tracePt t="16074" x="7437438" y="2700338"/>
          <p14:tracePt t="16090" x="7323138" y="2638425"/>
          <p14:tracePt t="16107" x="7219950" y="2574925"/>
          <p14:tracePt t="16123" x="7085013" y="2513013"/>
          <p14:tracePt t="16140" x="6919913" y="2420938"/>
          <p14:tracePt t="16156" x="6754813" y="2347913"/>
          <p14:tracePt t="16174" x="6578600" y="2274888"/>
          <p14:tracePt t="16177" x="6548438" y="2254250"/>
          <p14:tracePt t="16191" x="6516688" y="2244725"/>
          <p14:tracePt t="16193" x="6475413" y="2224088"/>
          <p14:tracePt t="16207" x="6443663" y="2224088"/>
          <p14:tracePt t="16210" x="6413500" y="2212975"/>
          <p14:tracePt t="16223" x="6392863" y="2212975"/>
          <p14:tracePt t="16226" x="6372225" y="2203450"/>
          <p14:tracePt t="16241" x="6289675" y="2171700"/>
          <p14:tracePt t="16257" x="6134100" y="2130425"/>
          <p14:tracePt t="16274" x="5937250" y="2079625"/>
          <p14:tracePt t="16290" x="5781675" y="2058988"/>
          <p14:tracePt t="16307" x="5689600" y="2058988"/>
          <p14:tracePt t="16323" x="5627688" y="2058988"/>
          <p14:tracePt t="16340" x="5575300" y="2058988"/>
          <p14:tracePt t="16356" x="5502275" y="2058988"/>
          <p14:tracePt t="16373" x="5378450" y="2058988"/>
          <p14:tracePt t="16391" x="5245100" y="2058988"/>
          <p14:tracePt t="16393" x="5160963" y="2058988"/>
          <p14:tracePt t="16407" x="5068888" y="2038350"/>
          <p14:tracePt t="16410" x="5016500" y="2038350"/>
          <p14:tracePt t="16423" x="4954588" y="2027238"/>
          <p14:tracePt t="16426" x="4913313" y="2027238"/>
          <p14:tracePt t="16440" x="4851400" y="2017713"/>
          <p14:tracePt t="16443" x="4789488" y="2006600"/>
          <p14:tracePt t="16457" x="4624388" y="1965325"/>
          <p14:tracePt t="16474" x="4448175" y="1944688"/>
          <p14:tracePt t="16490" x="4251325" y="1912938"/>
          <p14:tracePt t="16507" x="4075113" y="1892300"/>
          <p14:tracePt t="16523" x="3898900" y="1882775"/>
          <p14:tracePt t="16540" x="3683000" y="1862138"/>
          <p14:tracePt t="16556" x="3413125" y="1830388"/>
          <p14:tracePt t="16572" x="3165475" y="1830388"/>
          <p14:tracePt t="16591" x="3051175" y="1892300"/>
          <p14:tracePt t="16593" x="3021013" y="1933575"/>
          <p14:tracePt t="16607" x="2979738" y="1997075"/>
          <p14:tracePt t="16610" x="2936875" y="2058988"/>
          <p14:tracePt t="16624" x="2906713" y="2109788"/>
          <p14:tracePt t="16626" x="2865438" y="2162175"/>
          <p14:tracePt t="16641" x="2792413" y="2244725"/>
          <p14:tracePt t="16657" x="2689225" y="2368550"/>
          <p14:tracePt t="16674" x="2606675" y="2451100"/>
          <p14:tracePt t="16690" x="2524125" y="2533650"/>
          <p14:tracePt t="16707" x="2471738" y="2638425"/>
          <p14:tracePt t="16724" x="2482850" y="2730500"/>
          <p14:tracePt t="16740" x="2554288" y="2874963"/>
          <p14:tracePt t="16756" x="2668588" y="3021013"/>
          <p14:tracePt t="16773" x="2792413" y="3154363"/>
          <p14:tracePt t="16791" x="2854325" y="3206750"/>
          <p14:tracePt t="16793" x="2874963" y="3236913"/>
          <p14:tracePt t="16807" x="2886075" y="3236913"/>
          <p14:tracePt t="16810" x="2906713" y="3257550"/>
          <p14:tracePt t="16824" x="2927350" y="3268663"/>
          <p14:tracePt t="16827" x="2968625" y="3289300"/>
          <p14:tracePt t="16840" x="3041650" y="3321050"/>
          <p14:tracePt t="16843" x="3144838" y="3351213"/>
          <p14:tracePt t="16857" x="3362325" y="3424238"/>
          <p14:tracePt t="16874" x="3609975" y="3454400"/>
          <p14:tracePt t="16890" x="3878263" y="3475038"/>
          <p14:tracePt t="16907" x="4148138" y="3475038"/>
          <p14:tracePt t="16925" x="4365625" y="3475038"/>
          <p14:tracePt t="16940" x="4478338" y="3475038"/>
          <p14:tracePt t="16956" x="4603750" y="3433763"/>
          <p14:tracePt t="16973" x="4686300" y="3403600"/>
          <p14:tracePt t="16996" x="4860925" y="3330575"/>
          <p14:tracePt t="17007" x="4924425" y="3300413"/>
          <p14:tracePt t="17010" x="4986338" y="3248025"/>
          <p14:tracePt t="17024" x="5048250" y="3206750"/>
          <p14:tracePt t="17027" x="5110163" y="3124200"/>
          <p14:tracePt t="17041" x="5192713" y="3021013"/>
          <p14:tracePt t="17059" x="5275263" y="2906713"/>
          <p14:tracePt t="17074" x="5316538" y="2824163"/>
          <p14:tracePt t="17090" x="5368925" y="2751138"/>
          <p14:tracePt t="17107" x="5451475" y="2668588"/>
          <p14:tracePt t="17124" x="5502275" y="2606675"/>
          <p14:tracePt t="17140" x="5522913" y="2533650"/>
          <p14:tracePt t="17156" x="5522913" y="2462213"/>
          <p14:tracePt t="17174" x="5502275" y="2368550"/>
          <p14:tracePt t="17191" x="5461000" y="2297113"/>
          <p14:tracePt t="17194" x="5440363" y="2244725"/>
          <p14:tracePt t="17207" x="5419725" y="2212975"/>
          <p14:tracePt t="17210" x="5410200" y="2182813"/>
          <p14:tracePt t="17224" x="5399088" y="2162175"/>
          <p14:tracePt t="17227" x="5399088" y="2141538"/>
          <p14:tracePt t="17240" x="5399088" y="2120900"/>
          <p14:tracePt t="17243" x="5399088" y="2109788"/>
          <p14:tracePt t="17257" x="5389563" y="2058988"/>
          <p14:tracePt t="17274" x="5348288" y="2017713"/>
          <p14:tracePt t="17290" x="5307013" y="1965325"/>
          <p14:tracePt t="17307" x="5245100" y="1903413"/>
          <p14:tracePt t="17324" x="5151438" y="1841500"/>
          <p14:tracePt t="17340" x="5089525" y="1800225"/>
          <p14:tracePt t="17356" x="5027613" y="1789113"/>
          <p14:tracePt t="17373" x="4975225" y="1768475"/>
          <p14:tracePt t="17391" x="4945063" y="1768475"/>
          <p14:tracePt t="17393" x="4924425" y="1758950"/>
          <p14:tracePt t="17407" x="4903788" y="1738313"/>
          <p14:tracePt t="17410" x="4851400" y="1727200"/>
          <p14:tracePt t="17424" x="4778375" y="1706563"/>
          <p14:tracePt t="17427" x="4686300" y="1685925"/>
          <p14:tracePt t="17441" x="4498975" y="1665288"/>
          <p14:tracePt t="17457" x="4386263" y="1665288"/>
          <p14:tracePt t="17474" x="4354513" y="1685925"/>
          <p14:tracePt t="17490" x="4344988" y="1706563"/>
          <p14:tracePt t="17537" x="4333875" y="1706563"/>
          <p14:tracePt t="17553" x="4324350" y="1706563"/>
          <p14:tracePt t="17563" x="4313238" y="1697038"/>
          <p14:tracePt t="17575" x="4292600" y="1685925"/>
          <p14:tracePt t="17578" x="4283075" y="1676400"/>
          <p14:tracePt t="17590" x="4271963" y="1676400"/>
          <p14:tracePt t="17607" x="4262438" y="1676400"/>
          <p14:tracePt t="17625" x="4262438" y="1685925"/>
          <p14:tracePt t="17641" x="4262438" y="1697038"/>
          <p14:tracePt t="17657" x="4271963" y="1727200"/>
          <p14:tracePt t="19402" x="4251325" y="1738313"/>
          <p14:tracePt t="19410" x="4210050" y="1768475"/>
          <p14:tracePt t="19424" x="4178300" y="1800225"/>
          <p14:tracePt t="19427" x="4148138" y="1851025"/>
          <p14:tracePt t="19442" x="4116388" y="1903413"/>
          <p14:tracePt t="19457" x="4095750" y="1976438"/>
          <p14:tracePt t="19474" x="4086225" y="2038350"/>
          <p14:tracePt t="19490" x="4065588" y="2141538"/>
          <p14:tracePt t="19507" x="4024313" y="2265363"/>
          <p14:tracePt t="19523" x="3951288" y="2420938"/>
          <p14:tracePt t="19540" x="3910013" y="2586038"/>
          <p14:tracePt t="19556" x="3910013" y="2782888"/>
          <p14:tracePt t="19573" x="3921125" y="2979738"/>
          <p14:tracePt t="19590" x="3930650" y="3144838"/>
          <p14:tracePt t="19594" x="3941763" y="3216275"/>
          <p14:tracePt t="19607" x="3941763" y="3279775"/>
          <p14:tracePt t="19610" x="3951288" y="3362325"/>
          <p14:tracePt t="19623" x="3951288" y="3413125"/>
          <p14:tracePt t="19626" x="3962400" y="3495675"/>
          <p14:tracePt t="19640" x="3962400" y="3568700"/>
          <p14:tracePt t="19643" x="3962400" y="3651250"/>
          <p14:tracePt t="19657" x="3962400" y="3806825"/>
          <p14:tracePt t="19674" x="3962400" y="3930650"/>
          <p14:tracePt t="19690" x="3962400" y="4054475"/>
          <p14:tracePt t="19707" x="4013200" y="4189413"/>
          <p14:tracePt t="19723" x="4054475" y="4354513"/>
          <p14:tracePt t="19740" x="4106863" y="4468813"/>
          <p14:tracePt t="19756" x="4157663" y="4603750"/>
          <p14:tracePt t="19773" x="4240213" y="4757738"/>
          <p14:tracePt t="19791" x="4354513" y="4860925"/>
          <p14:tracePt t="19794" x="4448175" y="4903788"/>
          <p14:tracePt t="19807" x="4519613" y="4924425"/>
          <p14:tracePt t="19810" x="4560888" y="4945063"/>
          <p14:tracePt t="19824" x="4624388" y="4945063"/>
          <p14:tracePt t="19827" x="4675188" y="4945063"/>
          <p14:tracePt t="19841" x="4840288" y="4860925"/>
          <p14:tracePt t="19857" x="5037138" y="4727575"/>
          <p14:tracePt t="19874" x="5254625" y="4551363"/>
          <p14:tracePt t="19890" x="5419725" y="4395788"/>
          <p14:tracePt t="19907" x="5522913" y="4262438"/>
          <p14:tracePt t="19923" x="5586413" y="4148138"/>
          <p14:tracePt t="19941" x="5586413" y="4086225"/>
          <p14:tracePt t="19956" x="5586413" y="4044950"/>
          <p14:tracePt t="19973" x="5554663" y="4003675"/>
          <p14:tracePt t="19990" x="5440363" y="3962400"/>
          <p14:tracePt t="20012" x="5275263" y="3951288"/>
          <p14:tracePt t="20023" x="5181600" y="3930650"/>
          <p14:tracePt t="20027" x="5099050" y="3921125"/>
          <p14:tracePt t="20040" x="4975225" y="3910013"/>
          <p14:tracePt t="20043" x="4851400" y="3910013"/>
          <p14:tracePt t="20057" x="4560888" y="3930650"/>
          <p14:tracePt t="20074" x="4344988" y="3992563"/>
          <p14:tracePt t="20090" x="4157663" y="4086225"/>
          <p14:tracePt t="20107" x="4044950" y="4157663"/>
          <p14:tracePt t="20123" x="3898900" y="4230688"/>
          <p14:tracePt t="20140" x="3744913" y="4344988"/>
          <p14:tracePt t="20156" x="3630613" y="4468813"/>
          <p14:tracePt t="20173" x="3578225" y="4592638"/>
          <p14:tracePt t="20191" x="3609975" y="4716463"/>
          <p14:tracePt t="20193" x="3641725" y="4799013"/>
          <p14:tracePt t="20207" x="3662363" y="4851400"/>
          <p14:tracePt t="20210" x="3671888" y="4881563"/>
          <p14:tracePt t="20223" x="3671888" y="4903788"/>
          <p14:tracePt t="20227" x="3683000" y="4924425"/>
          <p14:tracePt t="20241" x="3683000" y="4965700"/>
          <p14:tracePt t="20257" x="3703638" y="4995863"/>
          <p14:tracePt t="20274" x="3786188" y="5057775"/>
          <p14:tracePt t="20290" x="3921125" y="5140325"/>
          <p14:tracePt t="20307" x="4106863" y="5213350"/>
          <p14:tracePt t="20323" x="4292600" y="5265738"/>
          <p14:tracePt t="20340" x="4448175" y="5275263"/>
          <p14:tracePt t="20356" x="4624388" y="5233988"/>
          <p14:tracePt t="20373" x="4727575" y="5151438"/>
          <p14:tracePt t="20391" x="4778375" y="5027613"/>
          <p14:tracePt t="20394" x="4789488" y="4965700"/>
          <p14:tracePt t="20407" x="4799013" y="4892675"/>
          <p14:tracePt t="20410" x="4799013" y="4840288"/>
          <p14:tracePt t="20424" x="4799013" y="4789488"/>
          <p14:tracePt t="20426" x="4799013" y="4727575"/>
          <p14:tracePt t="20440" x="4819650" y="4654550"/>
          <p14:tracePt t="20443" x="4830763" y="4572000"/>
          <p14:tracePt t="20457" x="4881563" y="4427538"/>
          <p14:tracePt t="20474" x="4913313" y="4303713"/>
          <p14:tracePt t="20490" x="4913313" y="4219575"/>
          <p14:tracePt t="20507" x="4913313" y="4148138"/>
          <p14:tracePt t="20523" x="4872038" y="4075113"/>
          <p14:tracePt t="20540" x="4778375" y="3992563"/>
          <p14:tracePt t="20556" x="4592638" y="3930650"/>
          <p14:tracePt t="20573" x="4395788" y="3910013"/>
          <p14:tracePt t="20591" x="4189413" y="3910013"/>
          <p14:tracePt t="20594" x="4086225" y="3910013"/>
          <p14:tracePt t="20607" x="4013200" y="3921125"/>
          <p14:tracePt t="20610" x="3930650" y="3930650"/>
          <p14:tracePt t="20624" x="3857625" y="3951288"/>
          <p14:tracePt t="20627" x="3816350" y="3983038"/>
          <p14:tracePt t="20641" x="3744913" y="4033838"/>
          <p14:tracePt t="20657" x="3703638" y="4106863"/>
          <p14:tracePt t="20674" x="3662363" y="4178300"/>
          <p14:tracePt t="20690" x="3621088" y="4292600"/>
          <p14:tracePt t="20707" x="3621088" y="4448175"/>
          <p14:tracePt t="20723" x="3703638" y="4633913"/>
          <p14:tracePt t="20740" x="3848100" y="4810125"/>
          <p14:tracePt t="20756" x="4013200" y="4945063"/>
          <p14:tracePt t="20773" x="4137025" y="5006975"/>
          <p14:tracePt t="20791" x="4240213" y="5048250"/>
          <p14:tracePt t="20794" x="4313238" y="5068888"/>
          <p14:tracePt t="20807" x="4416425" y="5099050"/>
          <p14:tracePt t="20810" x="4498975" y="5119688"/>
          <p14:tracePt t="20824" x="4592638" y="5151438"/>
          <p14:tracePt t="20826" x="4706938" y="5192713"/>
          <p14:tracePt t="20840" x="4789488" y="5213350"/>
          <p14:tracePt t="20843" x="4872038" y="5245100"/>
          <p14:tracePt t="20857" x="5110163" y="5368925"/>
          <p14:tracePt t="20874" x="5245100" y="5451475"/>
          <p14:tracePt t="20890" x="5265738" y="5481638"/>
          <p14:tracePt t="20907" x="5265738" y="5492750"/>
          <p14:tracePt t="20923" x="5275263" y="5534025"/>
          <p14:tracePt t="20940" x="5307013" y="5565775"/>
          <p14:tracePt t="20957" x="5348288" y="5616575"/>
          <p14:tracePt t="20973" x="5389563" y="5627688"/>
          <p14:tracePt t="20996" x="5410200" y="56276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39DEDAC9-1879-D565-C8E5-30CD1389AB3A}"/>
              </a:ext>
            </a:extLst>
          </p:cNvPr>
          <p:cNvSpPr txBox="1">
            <a:spLocks noChangeArrowheads="1"/>
          </p:cNvSpPr>
          <p:nvPr/>
        </p:nvSpPr>
        <p:spPr bwMode="auto">
          <a:xfrm>
            <a:off x="-76200" y="6324600"/>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Calibri" panose="020F0502020204030204" pitchFamily="34" charset="0"/>
              </a:rPr>
              <a:t>uwe.burghaus@ndsu.edu</a:t>
            </a:r>
          </a:p>
        </p:txBody>
      </p:sp>
      <p:sp>
        <p:nvSpPr>
          <p:cNvPr id="29699" name="Text Box 4">
            <a:extLst>
              <a:ext uri="{FF2B5EF4-FFF2-40B4-BE49-F238E27FC236}">
                <a16:creationId xmlns:a16="http://schemas.microsoft.com/office/drawing/2014/main" id="{ABB842C8-903D-F951-D06F-C2F6061F438B}"/>
              </a:ext>
            </a:extLst>
          </p:cNvPr>
          <p:cNvSpPr txBox="1">
            <a:spLocks noChangeArrowheads="1"/>
          </p:cNvSpPr>
          <p:nvPr/>
        </p:nvSpPr>
        <p:spPr bwMode="auto">
          <a:xfrm>
            <a:off x="7097713" y="685800"/>
            <a:ext cx="206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3366FF"/>
                </a:solidFill>
                <a:latin typeface="Calibri" panose="020F0502020204030204" pitchFamily="34" charset="0"/>
              </a:rPr>
              <a:t>North Dakota State University</a:t>
            </a:r>
          </a:p>
        </p:txBody>
      </p:sp>
      <p:sp>
        <p:nvSpPr>
          <p:cNvPr id="29700" name="Rectangle 5">
            <a:extLst>
              <a:ext uri="{FF2B5EF4-FFF2-40B4-BE49-F238E27FC236}">
                <a16:creationId xmlns:a16="http://schemas.microsoft.com/office/drawing/2014/main" id="{B9612AC7-710B-0A9B-66E4-83B38DBEB9AB}"/>
              </a:ext>
            </a:extLst>
          </p:cNvPr>
          <p:cNvSpPr>
            <a:spLocks noChangeArrowheads="1"/>
          </p:cNvSpPr>
          <p:nvPr/>
        </p:nvSpPr>
        <p:spPr bwMode="auto">
          <a:xfrm>
            <a:off x="0" y="762000"/>
            <a:ext cx="70866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9701" name="Rectangle 6">
            <a:extLst>
              <a:ext uri="{FF2B5EF4-FFF2-40B4-BE49-F238E27FC236}">
                <a16:creationId xmlns:a16="http://schemas.microsoft.com/office/drawing/2014/main" id="{4C4BF076-986C-1489-EBCA-F5A597D0CD02}"/>
              </a:ext>
            </a:extLst>
          </p:cNvPr>
          <p:cNvSpPr>
            <a:spLocks noChangeArrowheads="1"/>
          </p:cNvSpPr>
          <p:nvPr/>
        </p:nvSpPr>
        <p:spPr bwMode="auto">
          <a:xfrm>
            <a:off x="1905000" y="6477000"/>
            <a:ext cx="7239000" cy="76200"/>
          </a:xfrm>
          <a:prstGeom prst="rect">
            <a:avLst/>
          </a:prstGeom>
          <a:solidFill>
            <a:srgbClr val="3366FF"/>
          </a:solidFill>
          <a:ln w="9525">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2" name="Rectangle 1">
            <a:extLst>
              <a:ext uri="{FF2B5EF4-FFF2-40B4-BE49-F238E27FC236}">
                <a16:creationId xmlns:a16="http://schemas.microsoft.com/office/drawing/2014/main" id="{3516B096-A9C9-FBCF-CB18-234B8869822B}"/>
              </a:ext>
            </a:extLst>
          </p:cNvPr>
          <p:cNvSpPr/>
          <p:nvPr/>
        </p:nvSpPr>
        <p:spPr>
          <a:xfrm>
            <a:off x="2438400" y="1524000"/>
            <a:ext cx="4461479" cy="3170099"/>
          </a:xfrm>
          <a:prstGeom prst="rect">
            <a:avLst/>
          </a:prstGeom>
          <a:noFill/>
        </p:spPr>
        <p:txBody>
          <a:bodyPr wrap="none">
            <a:spAutoFit/>
          </a:bodyPr>
          <a:lstStyle/>
          <a:p>
            <a:pPr algn="ctr">
              <a:defRPr/>
            </a:pPr>
            <a:r>
              <a:rPr lang="en-US" sz="20000" b="1" dirty="0">
                <a:ln w="22225">
                  <a:solidFill>
                    <a:schemeClr val="accent2"/>
                  </a:solidFill>
                  <a:prstDash val="solid"/>
                </a:ln>
                <a:solidFill>
                  <a:schemeClr val="accent2">
                    <a:lumMod val="40000"/>
                    <a:lumOff val="60000"/>
                  </a:schemeClr>
                </a:solidFill>
              </a:rPr>
              <a:t>SO</a:t>
            </a:r>
            <a:r>
              <a:rPr lang="en-US" sz="20000" b="1" baseline="-25000" dirty="0">
                <a:ln w="22225">
                  <a:solidFill>
                    <a:schemeClr val="accent2"/>
                  </a:solidFill>
                  <a:prstDash val="solid"/>
                </a:ln>
                <a:solidFill>
                  <a:schemeClr val="accent2">
                    <a:lumMod val="40000"/>
                    <a:lumOff val="60000"/>
                  </a:schemeClr>
                </a:solidFill>
              </a:rPr>
              <a:t>2</a:t>
            </a:r>
          </a:p>
        </p:txBody>
      </p:sp>
      <p:pic>
        <p:nvPicPr>
          <p:cNvPr id="29703" name="Picture 13" descr="Spacefill model of sulfur dioxide">
            <a:extLst>
              <a:ext uri="{FF2B5EF4-FFF2-40B4-BE49-F238E27FC236}">
                <a16:creationId xmlns:a16="http://schemas.microsoft.com/office/drawing/2014/main" id="{76586814-B2F1-E70B-DF94-CF448DFDF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7538" y="22225"/>
            <a:ext cx="8302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696409E-F4B7-CB95-B3E4-672D1A24E7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461"/>
    </mc:Choice>
    <mc:Fallback xmlns="">
      <p:transition spd="slow" advTm="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9.1|20|19.1|23.6"/>
</p:tagLst>
</file>

<file path=ppt/tags/tag10.xml><?xml version="1.0" encoding="utf-8"?>
<p:tagLst xmlns:a="http://schemas.openxmlformats.org/drawingml/2006/main" xmlns:r="http://schemas.openxmlformats.org/officeDocument/2006/relationships" xmlns:p="http://schemas.openxmlformats.org/presentationml/2006/main">
  <p:tag name="TIMING" val="|9.4|3.9|4.4|2|8.3|16.5|4.1"/>
</p:tagLst>
</file>

<file path=ppt/tags/tag11.xml><?xml version="1.0" encoding="utf-8"?>
<p:tagLst xmlns:a="http://schemas.openxmlformats.org/drawingml/2006/main" xmlns:r="http://schemas.openxmlformats.org/officeDocument/2006/relationships" xmlns:p="http://schemas.openxmlformats.org/presentationml/2006/main">
  <p:tag name="TIMING" val="|8.2|8.3|2.9|8|8.9|2.8|6.7|17.6|15.3|7.9|11.1|4.3"/>
</p:tagLst>
</file>

<file path=ppt/tags/tag12.xml><?xml version="1.0" encoding="utf-8"?>
<p:tagLst xmlns:a="http://schemas.openxmlformats.org/drawingml/2006/main" xmlns:r="http://schemas.openxmlformats.org/officeDocument/2006/relationships" xmlns:p="http://schemas.openxmlformats.org/presentationml/2006/main">
  <p:tag name="TIMING" val="|13.8|1.4|4.9"/>
</p:tagLst>
</file>

<file path=ppt/tags/tag13.xml><?xml version="1.0" encoding="utf-8"?>
<p:tagLst xmlns:a="http://schemas.openxmlformats.org/drawingml/2006/main" xmlns:r="http://schemas.openxmlformats.org/officeDocument/2006/relationships" xmlns:p="http://schemas.openxmlformats.org/presentationml/2006/main">
  <p:tag name="TIMING" val="|1.8|10.8|18.2|3.9|4.7|3"/>
</p:tagLst>
</file>

<file path=ppt/tags/tag14.xml><?xml version="1.0" encoding="utf-8"?>
<p:tagLst xmlns:a="http://schemas.openxmlformats.org/drawingml/2006/main" xmlns:r="http://schemas.openxmlformats.org/officeDocument/2006/relationships" xmlns:p="http://schemas.openxmlformats.org/presentationml/2006/main">
  <p:tag name="TIMING" val="|2.8|4.1|4|1.4|1.8|5.4"/>
</p:tagLst>
</file>

<file path=ppt/tags/tag15.xml><?xml version="1.0" encoding="utf-8"?>
<p:tagLst xmlns:a="http://schemas.openxmlformats.org/drawingml/2006/main" xmlns:r="http://schemas.openxmlformats.org/officeDocument/2006/relationships" xmlns:p="http://schemas.openxmlformats.org/presentationml/2006/main">
  <p:tag name="TIMING" val="|14.9"/>
</p:tagLst>
</file>

<file path=ppt/tags/tag2.xml><?xml version="1.0" encoding="utf-8"?>
<p:tagLst xmlns:a="http://schemas.openxmlformats.org/drawingml/2006/main" xmlns:r="http://schemas.openxmlformats.org/officeDocument/2006/relationships" xmlns:p="http://schemas.openxmlformats.org/presentationml/2006/main">
  <p:tag name="TIMING" val="|5.6|7.2|32|6.2|5.3"/>
</p:tagLst>
</file>

<file path=ppt/tags/tag3.xml><?xml version="1.0" encoding="utf-8"?>
<p:tagLst xmlns:a="http://schemas.openxmlformats.org/drawingml/2006/main" xmlns:r="http://schemas.openxmlformats.org/officeDocument/2006/relationships" xmlns:p="http://schemas.openxmlformats.org/presentationml/2006/main">
  <p:tag name="TIMING" val="|4.6"/>
</p:tagLst>
</file>

<file path=ppt/tags/tag4.xml><?xml version="1.0" encoding="utf-8"?>
<p:tagLst xmlns:a="http://schemas.openxmlformats.org/drawingml/2006/main" xmlns:r="http://schemas.openxmlformats.org/officeDocument/2006/relationships" xmlns:p="http://schemas.openxmlformats.org/presentationml/2006/main">
  <p:tag name="TIMING" val="|6.7|3.2|6.9|17.8|30.2|2.1"/>
</p:tagLst>
</file>

<file path=ppt/tags/tag5.xml><?xml version="1.0" encoding="utf-8"?>
<p:tagLst xmlns:a="http://schemas.openxmlformats.org/drawingml/2006/main" xmlns:r="http://schemas.openxmlformats.org/officeDocument/2006/relationships" xmlns:p="http://schemas.openxmlformats.org/presentationml/2006/main">
  <p:tag name="TIMING" val="|10.1|15.5|20.9|16.6|13.2"/>
</p:tagLst>
</file>

<file path=ppt/tags/tag6.xml><?xml version="1.0" encoding="utf-8"?>
<p:tagLst xmlns:a="http://schemas.openxmlformats.org/drawingml/2006/main" xmlns:r="http://schemas.openxmlformats.org/officeDocument/2006/relationships" xmlns:p="http://schemas.openxmlformats.org/presentationml/2006/main">
  <p:tag name="TIMING" val="|12.8|14.1"/>
</p:tagLst>
</file>

<file path=ppt/tags/tag7.xml><?xml version="1.0" encoding="utf-8"?>
<p:tagLst xmlns:a="http://schemas.openxmlformats.org/drawingml/2006/main" xmlns:r="http://schemas.openxmlformats.org/officeDocument/2006/relationships" xmlns:p="http://schemas.openxmlformats.org/presentationml/2006/main">
  <p:tag name="TIMING" val="|20.5|10.4|5.9|21.8|5.7|20.9"/>
</p:tagLst>
</file>

<file path=ppt/tags/tag8.xml><?xml version="1.0" encoding="utf-8"?>
<p:tagLst xmlns:a="http://schemas.openxmlformats.org/drawingml/2006/main" xmlns:r="http://schemas.openxmlformats.org/officeDocument/2006/relationships" xmlns:p="http://schemas.openxmlformats.org/presentationml/2006/main">
  <p:tag name="TIMING" val="|9.7|5.3|10.8|6.1"/>
</p:tagLst>
</file>

<file path=ppt/tags/tag9.xml><?xml version="1.0" encoding="utf-8"?>
<p:tagLst xmlns:a="http://schemas.openxmlformats.org/drawingml/2006/main" xmlns:r="http://schemas.openxmlformats.org/officeDocument/2006/relationships" xmlns:p="http://schemas.openxmlformats.org/presentationml/2006/main">
  <p:tag name="TIMING" val="|8.1|1.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7134</TotalTime>
  <Words>11961</Words>
  <Application>Microsoft Office PowerPoint</Application>
  <PresentationFormat>On-screen Show (4:3)</PresentationFormat>
  <Paragraphs>621</Paragraphs>
  <Slides>24</Slides>
  <Notes>22</Notes>
  <HiddenSlides>0</HiddenSlides>
  <MMClips>24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24</vt:i4>
      </vt:variant>
    </vt:vector>
  </HeadingPairs>
  <TitlesOfParts>
    <vt:vector size="35" baseType="lpstr">
      <vt:lpstr>-apple-system</vt:lpstr>
      <vt:lpstr>Arial</vt:lpstr>
      <vt:lpstr>Calibri</vt:lpstr>
      <vt:lpstr>Segoe UI Web (West European)</vt:lpstr>
      <vt:lpstr>Symbol</vt:lpstr>
      <vt:lpstr>Times New Roman</vt:lpstr>
      <vt:lpstr>Wingdings</vt:lpstr>
      <vt:lpstr>Default Design</vt:lpstr>
      <vt:lpstr>CorelDRAW</vt:lpstr>
      <vt:lpstr>Graph</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pvvc</dc:creator>
  <cp:lastModifiedBy>Burghaus, Uwe</cp:lastModifiedBy>
  <cp:revision>736</cp:revision>
  <dcterms:created xsi:type="dcterms:W3CDTF">2004-10-10T14:41:35Z</dcterms:created>
  <dcterms:modified xsi:type="dcterms:W3CDTF">2023-10-26T19:42:06Z</dcterms:modified>
</cp:coreProperties>
</file>